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2" r:id="rId6"/>
    <p:sldId id="263" r:id="rId7"/>
    <p:sldId id="265" r:id="rId8"/>
    <p:sldId id="266" r:id="rId9"/>
    <p:sldId id="264" r:id="rId10"/>
    <p:sldId id="267"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948"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ru-RU" smtClean="0"/>
              <a:t>Образец заголовка</a:t>
            </a:r>
            <a:endParaRPr kumimoji="0"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ru-RU" smtClean="0"/>
              <a:t>Образец подзаголовка</a:t>
            </a:r>
            <a:endParaRPr kumimoji="0" lang="en-US"/>
          </a:p>
        </p:txBody>
      </p:sp>
      <p:sp>
        <p:nvSpPr>
          <p:cNvPr id="4" name="Дата 3"/>
          <p:cNvSpPr>
            <a:spLocks noGrp="1"/>
          </p:cNvSpPr>
          <p:nvPr>
            <p:ph type="dt" sz="half" idx="10"/>
          </p:nvPr>
        </p:nvSpPr>
        <p:spPr/>
        <p:txBody>
          <a:bodyPr/>
          <a:lstStyle/>
          <a:p>
            <a:fld id="{E4C815A2-9C06-43DD-9DED-16D1C1426D51}" type="datetimeFigureOut">
              <a:rPr lang="ru-RU" smtClean="0"/>
              <a:t>25.12.2013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4E6B37-D5C7-47CD-B9BD-03958088B02A}" type="slidenum">
              <a:rPr lang="ru-RU" smtClean="0"/>
              <a:t>‹#›</a:t>
            </a:fld>
            <a:endParaRPr lang="ru-RU"/>
          </a:p>
        </p:txBody>
      </p:sp>
      <p:sp>
        <p:nvSpPr>
          <p:cNvPr id="10" name="Прямоугольник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4C815A2-9C06-43DD-9DED-16D1C1426D51}" type="datetimeFigureOut">
              <a:rPr lang="ru-RU" smtClean="0"/>
              <a:t>25.12.2013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Прямоугольник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Вертикальный заголовок 1"/>
          <p:cNvSpPr>
            <a:spLocks noGrp="1"/>
          </p:cNvSpPr>
          <p:nvPr>
            <p:ph type="title" orient="vert"/>
          </p:nvPr>
        </p:nvSpPr>
        <p:spPr>
          <a:xfrm>
            <a:off x="6781800" y="274640"/>
            <a:ext cx="19050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4C815A2-9C06-43DD-9DED-16D1C1426D51}" type="datetimeFigureOut">
              <a:rPr lang="ru-RU" smtClean="0"/>
              <a:t>25.12.2013</a:t>
            </a:fld>
            <a:endParaRPr lang="ru-RU"/>
          </a:p>
        </p:txBody>
      </p:sp>
      <p:sp>
        <p:nvSpPr>
          <p:cNvPr id="5" name="Нижний колонтитул 4"/>
          <p:cNvSpPr>
            <a:spLocks noGrp="1"/>
          </p:cNvSpPr>
          <p:nvPr>
            <p:ph type="ftr" sz="quarter" idx="11"/>
          </p:nvPr>
        </p:nvSpPr>
        <p:spPr>
          <a:xfrm>
            <a:off x="2640597" y="6377459"/>
            <a:ext cx="3836404" cy="365125"/>
          </a:xfrm>
        </p:spPr>
        <p:txBody>
          <a:bodyPr/>
          <a:lstStyle/>
          <a:p>
            <a:endParaRPr lang="ru-RU"/>
          </a:p>
        </p:txBody>
      </p:sp>
      <p:sp>
        <p:nvSpPr>
          <p:cNvPr id="6" name="Номер слайда 5"/>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4C815A2-9C06-43DD-9DED-16D1C1426D51}" type="datetimeFigureOut">
              <a:rPr lang="ru-RU" smtClean="0"/>
              <a:t>25.12.2013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Прямоугольник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E4C815A2-9C06-43DD-9DED-16D1C1426D51}" type="datetimeFigureOut">
              <a:rPr lang="ru-RU" smtClean="0"/>
              <a:t>25.12.2013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4E6B37-D5C7-47CD-B9BD-03958088B02A}"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4C815A2-9C06-43DD-9DED-16D1C1426D51}" type="datetimeFigureOut">
              <a:rPr lang="ru-RU" smtClean="0"/>
              <a:t>25.12.2013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4" name="Объект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6" name="Объект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E4C815A2-9C06-43DD-9DED-16D1C1426D51}" type="datetimeFigureOut">
              <a:rPr lang="ru-RU" smtClean="0"/>
              <a:t>25.12.2013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E4C815A2-9C06-43DD-9DED-16D1C1426D51}" type="datetimeFigureOut">
              <a:rPr lang="ru-RU" smtClean="0"/>
              <a:t>25.12.2013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C815A2-9C06-43DD-9DED-16D1C1426D51}" type="datetimeFigureOut">
              <a:rPr lang="ru-RU" smtClean="0"/>
              <a:t>25.12.2013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D4E6B37-D5C7-47CD-B9BD-03958088B02A}"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ru-RU" smtClean="0"/>
              <a:t>Образец заголовка</a:t>
            </a:r>
            <a:endParaRPr kumimoji="0" lang="en-US"/>
          </a:p>
        </p:txBody>
      </p:sp>
      <p:sp>
        <p:nvSpPr>
          <p:cNvPr id="3" name="Объект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E4C815A2-9C06-43DD-9DED-16D1C1426D51}" type="datetimeFigureOut">
              <a:rPr lang="ru-RU" smtClean="0"/>
              <a:t>25.12.2013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4E6B37-D5C7-47CD-B9BD-03958088B02A}" type="slidenum">
              <a:rPr lang="ru-RU" smtClean="0"/>
              <a:t>‹#›</a:t>
            </a:fld>
            <a:endParaRPr lang="ru-RU"/>
          </a:p>
        </p:txBody>
      </p:sp>
      <p:sp>
        <p:nvSpPr>
          <p:cNvPr id="12" name="Прямоугольник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ru-RU" smtClean="0"/>
              <a:t>Вставка рисунка</a:t>
            </a:r>
            <a:endParaRPr kumimoji="0" lang="en-US"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164592" y="1170432"/>
            <a:ext cx="2523744" cy="201168"/>
          </a:xfrm>
        </p:spPr>
        <p:txBody>
          <a:bodyPr/>
          <a:lstStyle/>
          <a:p>
            <a:fld id="{E4C815A2-9C06-43DD-9DED-16D1C1426D51}" type="datetimeFigureOut">
              <a:rPr lang="ru-RU" smtClean="0"/>
              <a:t>25.12.2013</a:t>
            </a:fld>
            <a:endParaRPr lang="ru-RU"/>
          </a:p>
        </p:txBody>
      </p:sp>
      <p:sp>
        <p:nvSpPr>
          <p:cNvPr id="11" name="Прямоугольник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Нижний колонтитул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ru-RU"/>
          </a:p>
        </p:txBody>
      </p:sp>
      <p:sp>
        <p:nvSpPr>
          <p:cNvPr id="7" name="Номер слайда 6"/>
          <p:cNvSpPr>
            <a:spLocks noGrp="1"/>
          </p:cNvSpPr>
          <p:nvPr>
            <p:ph type="sldNum" sz="quarter" idx="12"/>
          </p:nvPr>
        </p:nvSpPr>
        <p:spPr>
          <a:xfrm>
            <a:off x="8339328" y="1170432"/>
            <a:ext cx="733864" cy="201168"/>
          </a:xfrm>
        </p:spPr>
        <p:txBody>
          <a:bodyPr/>
          <a:lstStyle/>
          <a:p>
            <a:fld id="{ED4E6B37-D5C7-47CD-B9BD-03958088B02A}"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Прямоугольник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4" name="Дата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4C815A2-9C06-43DD-9DED-16D1C1426D51}" type="datetimeFigureOut">
              <a:rPr lang="ru-RU" smtClean="0"/>
              <a:t>25.12.2013</a:t>
            </a:fld>
            <a:endParaRPr lang="ru-RU"/>
          </a:p>
        </p:txBody>
      </p:sp>
      <p:sp>
        <p:nvSpPr>
          <p:cNvPr id="5" name="Нижний колонтитул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ru-RU"/>
          </a:p>
        </p:txBody>
      </p:sp>
      <p:sp>
        <p:nvSpPr>
          <p:cNvPr id="6" name="Номер слайда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D4E6B37-D5C7-47CD-B9BD-03958088B02A}"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29910"/>
            <a:ext cx="9360642" cy="682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1259632" y="3284984"/>
            <a:ext cx="5400600" cy="3096344"/>
          </a:xfrm>
        </p:spPr>
        <p:txBody>
          <a:bodyPr>
            <a:normAutofit/>
          </a:bodyPr>
          <a:lstStyle/>
          <a:p>
            <a:r>
              <a:rPr lang="en-US" sz="8800" dirty="0" err="1">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t>Nouvel</a:t>
            </a:r>
            <a:r>
              <a:rPr lang="en-US" sz="8800" dirty="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t> </a:t>
            </a:r>
            <a:r>
              <a:rPr lang="en-US" sz="8800"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t>An</a:t>
            </a:r>
            <a:r>
              <a:rPr lang="ru-RU" sz="8800"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t/>
            </a:r>
            <a:br>
              <a:rPr lang="ru-RU" sz="8800"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br>
            <a:r>
              <a:rPr lang="en-US" sz="8800"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t> </a:t>
            </a:r>
            <a:r>
              <a:rPr lang="en-US" sz="8800" dirty="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rPr>
              <a:t>en France</a:t>
            </a:r>
            <a:r>
              <a:rPr lang="en-US" dirty="0"/>
              <a:t> </a:t>
            </a:r>
            <a:endParaRPr lang="ru-RU" dirty="0"/>
          </a:p>
        </p:txBody>
      </p:sp>
    </p:spTree>
    <p:extLst>
      <p:ext uri="{BB962C8B-B14F-4D97-AF65-F5344CB8AC3E}">
        <p14:creationId xmlns:p14="http://schemas.microsoft.com/office/powerpoint/2010/main" val="169934826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50000"/>
            </a:schemeClr>
          </a:fgClr>
          <a:bgClr>
            <a:schemeClr val="tx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0" y="-32161"/>
            <a:ext cx="9140913" cy="754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42590" y="2540942"/>
            <a:ext cx="7801623" cy="1200329"/>
          </a:xfrm>
          <a:prstGeom prst="rect">
            <a:avLst/>
          </a:prstGeom>
          <a:noFill/>
        </p:spPr>
        <p:txBody>
          <a:bodyPr wrap="none" lIns="91440" tIns="45720" rIns="91440" bIns="4572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7200" b="1" cap="all" dirty="0" smtClean="0">
                <a:ln/>
                <a:solidFill>
                  <a:schemeClr val="accent1"/>
                </a:solidFill>
                <a:effectLst>
                  <a:outerShdw blurRad="19685" dist="12700" dir="5400000" algn="tl" rotWithShape="0">
                    <a:schemeClr val="accent1">
                      <a:satMod val="130000"/>
                      <a:alpha val="60000"/>
                    </a:schemeClr>
                  </a:outerShdw>
                  <a:reflection blurRad="6350" stA="60000" endA="900" endPos="60000" dist="60007" dir="5400000" sy="-100000" algn="bl" rotWithShape="0"/>
                </a:effectLst>
              </a:rPr>
              <a:t>Bonne </a:t>
            </a:r>
            <a:r>
              <a:rPr lang="en-US" sz="7200" b="1" cap="all" dirty="0" err="1" smtClean="0">
                <a:ln/>
                <a:solidFill>
                  <a:schemeClr val="accent1"/>
                </a:solidFill>
                <a:effectLst>
                  <a:outerShdw blurRad="19685" dist="12700" dir="5400000" algn="tl" rotWithShape="0">
                    <a:schemeClr val="accent1">
                      <a:satMod val="130000"/>
                      <a:alpha val="60000"/>
                    </a:schemeClr>
                  </a:outerShdw>
                  <a:reflection blurRad="6350" stA="60000" endA="900" endPos="60000" dist="60007" dir="5400000" sy="-100000" algn="bl" rotWithShape="0"/>
                </a:effectLst>
              </a:rPr>
              <a:t>année</a:t>
            </a:r>
            <a:r>
              <a:rPr lang="uk-UA" sz="7200" b="1" cap="all" dirty="0" smtClean="0">
                <a:ln/>
                <a:solidFill>
                  <a:schemeClr val="accent1"/>
                </a:solidFill>
                <a:effectLst>
                  <a:outerShdw blurRad="19685" dist="12700" dir="5400000" algn="tl" rotWithShape="0">
                    <a:schemeClr val="accent1">
                      <a:satMod val="130000"/>
                      <a:alpha val="60000"/>
                    </a:schemeClr>
                  </a:outerShdw>
                  <a:reflection blurRad="6350" stA="60000" endA="900" endPos="60000" dist="60007" dir="5400000" sy="-100000" algn="bl" rotWithShape="0"/>
                </a:effectLst>
              </a:rPr>
              <a:t>!!!!!</a:t>
            </a:r>
            <a:endParaRPr lang="ru-RU" sz="7200" b="1" cap="all" dirty="0">
              <a:ln/>
              <a:solidFill>
                <a:schemeClr val="accent1"/>
              </a:solidFill>
              <a:effectLst>
                <a:outerShdw blurRad="19685" dist="12700" dir="5400000" algn="tl" rotWithShape="0">
                  <a:schemeClr val="accent1">
                    <a:satMod val="130000"/>
                    <a:alpha val="60000"/>
                  </a:schemeClr>
                </a:outerShdw>
                <a:reflection blurRad="6350" stA="60000" endA="900" endPos="60000" dist="60007" dir="5400000" sy="-100000" algn="bl" rotWithShape="0"/>
              </a:effectLst>
            </a:endParaRPr>
          </a:p>
        </p:txBody>
      </p:sp>
    </p:spTree>
    <p:extLst>
      <p:ext uri="{BB962C8B-B14F-4D97-AF65-F5344CB8AC3E}">
        <p14:creationId xmlns:p14="http://schemas.microsoft.com/office/powerpoint/2010/main" val="16901536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90"/>
            <a:ext cx="9157320" cy="686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279" y="3292567"/>
            <a:ext cx="4789041" cy="353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92567"/>
            <a:ext cx="4716016" cy="3566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17304" y="116633"/>
            <a:ext cx="3941232" cy="3096343"/>
          </a:xfrm>
        </p:spPr>
        <p:txBody>
          <a:bodyPr>
            <a:normAutofit fontScale="92500" lnSpcReduction="10000"/>
          </a:bodyPr>
          <a:lstStyle/>
          <a:p>
            <a:pPr marL="118872" indent="0">
              <a:buNone/>
            </a:pP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fr-F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Le </a:t>
            </a:r>
            <a:r>
              <a:rPr lang="fr-F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réveillon du nouvel an encore appelé Réveillon de la Saint-Sylvestre est une fête d’origine occidentale célébré la veille de la nouvel année</a:t>
            </a:r>
            <a:r>
              <a:rPr lang="fr-F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t>
            </a:r>
            <a:endParaRPr lang="ru-RU" dirty="0"/>
          </a:p>
        </p:txBody>
      </p:sp>
      <p:sp>
        <p:nvSpPr>
          <p:cNvPr id="5" name="Прямоугольник 4"/>
          <p:cNvSpPr/>
          <p:nvPr/>
        </p:nvSpPr>
        <p:spPr>
          <a:xfrm>
            <a:off x="4932040" y="15005"/>
            <a:ext cx="4211960" cy="3785652"/>
          </a:xfrm>
          <a:prstGeom prst="rect">
            <a:avLst/>
          </a:prstGeom>
          <a:noFill/>
        </p:spPr>
        <p:txBody>
          <a:bodyPr wrap="square" lIns="91440" tIns="45720" rIns="91440" bIns="45720">
            <a:spAutoFit/>
          </a:bodyPr>
          <a:lstStyle/>
          <a:p>
            <a:pPr algn="r"/>
            <a:r>
              <a:rPr lang="fr-FR"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Donc c’est le dernier jour de l’année, qui tombe le 31 décembre. Il s’agit d’un événement privé d’ordre publique car fêter par tout le monde au même moment. Le réveillon est une tradition assez récente qui s’est installée vers la fin du XIXème siècle.</a:t>
            </a:r>
            <a:endParaRPr lang="fr-FR"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67326080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anim calcmode="lin" valueType="num">
                                      <p:cBhvr>
                                        <p:cTn id="21" dur="1000" fill="hold"/>
                                        <p:tgtEl>
                                          <p:spTgt spid="2055"/>
                                        </p:tgtEl>
                                        <p:attrNameLst>
                                          <p:attrName>ppt_w</p:attrName>
                                        </p:attrNameLst>
                                      </p:cBhvr>
                                      <p:tavLst>
                                        <p:tav tm="0">
                                          <p:val>
                                            <p:fltVal val="0"/>
                                          </p:val>
                                        </p:tav>
                                        <p:tav tm="100000">
                                          <p:val>
                                            <p:strVal val="#ppt_w"/>
                                          </p:val>
                                        </p:tav>
                                      </p:tavLst>
                                    </p:anim>
                                    <p:anim calcmode="lin" valueType="num">
                                      <p:cBhvr>
                                        <p:cTn id="22" dur="1000" fill="hold"/>
                                        <p:tgtEl>
                                          <p:spTgt spid="2055"/>
                                        </p:tgtEl>
                                        <p:attrNameLst>
                                          <p:attrName>ppt_h</p:attrName>
                                        </p:attrNameLst>
                                      </p:cBhvr>
                                      <p:tavLst>
                                        <p:tav tm="0">
                                          <p:val>
                                            <p:fltVal val="0"/>
                                          </p:val>
                                        </p:tav>
                                        <p:tav tm="100000">
                                          <p:val>
                                            <p:strVal val="#ppt_h"/>
                                          </p:val>
                                        </p:tav>
                                      </p:tavLst>
                                    </p:anim>
                                    <p:anim calcmode="lin" valueType="num">
                                      <p:cBhvr>
                                        <p:cTn id="23" dur="1000" fill="hold"/>
                                        <p:tgtEl>
                                          <p:spTgt spid="2055"/>
                                        </p:tgtEl>
                                        <p:attrNameLst>
                                          <p:attrName>style.rotation</p:attrName>
                                        </p:attrNameLst>
                                      </p:cBhvr>
                                      <p:tavLst>
                                        <p:tav tm="0">
                                          <p:val>
                                            <p:fltVal val="90"/>
                                          </p:val>
                                        </p:tav>
                                        <p:tav tm="100000">
                                          <p:val>
                                            <p:fltVal val="0"/>
                                          </p:val>
                                        </p:tav>
                                      </p:tavLst>
                                    </p:anim>
                                    <p:animEffect transition="in" filter="fade">
                                      <p:cBhvr>
                                        <p:cTn id="24" dur="1000"/>
                                        <p:tgtEl>
                                          <p:spTgt spid="2055"/>
                                        </p:tgtEl>
                                      </p:cBhvr>
                                    </p:animEffect>
                                  </p:childTnLst>
                                </p:cTn>
                              </p:par>
                            </p:childTnLst>
                          </p:cTn>
                        </p:par>
                        <p:par>
                          <p:cTn id="25" fill="hold">
                            <p:stCondLst>
                              <p:cond delay="1000"/>
                            </p:stCondLst>
                            <p:childTnLst>
                              <p:par>
                                <p:cTn id="26" presetID="21" presetClass="entr" presetSubtype="1"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wheel(1)">
                                      <p:cBhvr>
                                        <p:cTn id="28"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5" y="1342529"/>
            <a:ext cx="9176583"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5" y="116632"/>
            <a:ext cx="6753225" cy="4181475"/>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0"/>
            <a:ext cx="9144000" cy="1412776"/>
          </a:xfrm>
        </p:spPr>
        <p:txBody>
          <a:bodyPr>
            <a:noAutofit/>
          </a:bodyPr>
          <a:lstStyle/>
          <a:p>
            <a:r>
              <a:rPr lang="fr-FR"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 l’inverse du réveillon de Noël qui se fait en famille, celui du nouvel an (ou st sylvestre) se fait  avec des amis. С’est aussi l’occasion de faire la fête avec de parfaits inconnus.</a:t>
            </a:r>
            <a:endParaRPr lang="ru-RU"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477" y="3202318"/>
            <a:ext cx="5483523" cy="3655682"/>
          </a:xfrm>
          <a:prstGeom prst="rect">
            <a:avLst/>
          </a:prstGeom>
          <a:noFill/>
          <a:ln>
            <a:noFill/>
          </a:ln>
          <a:effectLst>
            <a:glow rad="368300">
              <a:schemeClr val="accent1">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8401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80">
                                          <p:stCondLst>
                                            <p:cond delay="0"/>
                                          </p:stCondLst>
                                        </p:cTn>
                                        <p:tgtEl>
                                          <p:spTgt spid="4099"/>
                                        </p:tgtEl>
                                      </p:cBhvr>
                                    </p:animEffect>
                                    <p:anim calcmode="lin" valueType="num">
                                      <p:cBhvr>
                                        <p:cTn id="8" dur="1822" tmFilter="0,0; 0.14,0.36; 0.43,0.73; 0.71,0.91; 1.0,1.0">
                                          <p:stCondLst>
                                            <p:cond delay="0"/>
                                          </p:stCondLst>
                                        </p:cTn>
                                        <p:tgtEl>
                                          <p:spTgt spid="409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9"/>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9"/>
                                        </p:tgtEl>
                                      </p:cBhvr>
                                      <p:to x="100000" y="60000"/>
                                    </p:animScale>
                                    <p:animScale>
                                      <p:cBhvr>
                                        <p:cTn id="14" dur="166" decel="50000">
                                          <p:stCondLst>
                                            <p:cond delay="676"/>
                                          </p:stCondLst>
                                        </p:cTn>
                                        <p:tgtEl>
                                          <p:spTgt spid="4099"/>
                                        </p:tgtEl>
                                      </p:cBhvr>
                                      <p:to x="100000" y="100000"/>
                                    </p:animScale>
                                    <p:animScale>
                                      <p:cBhvr>
                                        <p:cTn id="15" dur="26">
                                          <p:stCondLst>
                                            <p:cond delay="1312"/>
                                          </p:stCondLst>
                                        </p:cTn>
                                        <p:tgtEl>
                                          <p:spTgt spid="4099"/>
                                        </p:tgtEl>
                                      </p:cBhvr>
                                      <p:to x="100000" y="80000"/>
                                    </p:animScale>
                                    <p:animScale>
                                      <p:cBhvr>
                                        <p:cTn id="16" dur="166" decel="50000">
                                          <p:stCondLst>
                                            <p:cond delay="1338"/>
                                          </p:stCondLst>
                                        </p:cTn>
                                        <p:tgtEl>
                                          <p:spTgt spid="4099"/>
                                        </p:tgtEl>
                                      </p:cBhvr>
                                      <p:to x="100000" y="100000"/>
                                    </p:animScale>
                                    <p:animScale>
                                      <p:cBhvr>
                                        <p:cTn id="17" dur="26">
                                          <p:stCondLst>
                                            <p:cond delay="1642"/>
                                          </p:stCondLst>
                                        </p:cTn>
                                        <p:tgtEl>
                                          <p:spTgt spid="4099"/>
                                        </p:tgtEl>
                                      </p:cBhvr>
                                      <p:to x="100000" y="90000"/>
                                    </p:animScale>
                                    <p:animScale>
                                      <p:cBhvr>
                                        <p:cTn id="18" dur="166" decel="50000">
                                          <p:stCondLst>
                                            <p:cond delay="1668"/>
                                          </p:stCondLst>
                                        </p:cTn>
                                        <p:tgtEl>
                                          <p:spTgt spid="4099"/>
                                        </p:tgtEl>
                                      </p:cBhvr>
                                      <p:to x="100000" y="100000"/>
                                    </p:animScale>
                                    <p:animScale>
                                      <p:cBhvr>
                                        <p:cTn id="19" dur="26">
                                          <p:stCondLst>
                                            <p:cond delay="1808"/>
                                          </p:stCondLst>
                                        </p:cTn>
                                        <p:tgtEl>
                                          <p:spTgt spid="4099"/>
                                        </p:tgtEl>
                                      </p:cBhvr>
                                      <p:to x="100000" y="95000"/>
                                    </p:animScale>
                                    <p:animScale>
                                      <p:cBhvr>
                                        <p:cTn id="20" dur="166" decel="50000">
                                          <p:stCondLst>
                                            <p:cond delay="1834"/>
                                          </p:stCondLst>
                                        </p:cTn>
                                        <p:tgtEl>
                                          <p:spTgt spid="4099"/>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wipe(down)">
                                      <p:cBhvr>
                                        <p:cTn id="24" dur="580">
                                          <p:stCondLst>
                                            <p:cond delay="0"/>
                                          </p:stCondLst>
                                        </p:cTn>
                                        <p:tgtEl>
                                          <p:spTgt spid="4100"/>
                                        </p:tgtEl>
                                      </p:cBhvr>
                                    </p:animEffect>
                                    <p:anim calcmode="lin" valueType="num">
                                      <p:cBhvr>
                                        <p:cTn id="25"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0"/>
                                        </p:tgtEl>
                                      </p:cBhvr>
                                      <p:to x="100000" y="60000"/>
                                    </p:animScale>
                                    <p:animScale>
                                      <p:cBhvr>
                                        <p:cTn id="31" dur="166" decel="50000">
                                          <p:stCondLst>
                                            <p:cond delay="676"/>
                                          </p:stCondLst>
                                        </p:cTn>
                                        <p:tgtEl>
                                          <p:spTgt spid="4100"/>
                                        </p:tgtEl>
                                      </p:cBhvr>
                                      <p:to x="100000" y="100000"/>
                                    </p:animScale>
                                    <p:animScale>
                                      <p:cBhvr>
                                        <p:cTn id="32" dur="26">
                                          <p:stCondLst>
                                            <p:cond delay="1312"/>
                                          </p:stCondLst>
                                        </p:cTn>
                                        <p:tgtEl>
                                          <p:spTgt spid="4100"/>
                                        </p:tgtEl>
                                      </p:cBhvr>
                                      <p:to x="100000" y="80000"/>
                                    </p:animScale>
                                    <p:animScale>
                                      <p:cBhvr>
                                        <p:cTn id="33" dur="166" decel="50000">
                                          <p:stCondLst>
                                            <p:cond delay="1338"/>
                                          </p:stCondLst>
                                        </p:cTn>
                                        <p:tgtEl>
                                          <p:spTgt spid="4100"/>
                                        </p:tgtEl>
                                      </p:cBhvr>
                                      <p:to x="100000" y="100000"/>
                                    </p:animScale>
                                    <p:animScale>
                                      <p:cBhvr>
                                        <p:cTn id="34" dur="26">
                                          <p:stCondLst>
                                            <p:cond delay="1642"/>
                                          </p:stCondLst>
                                        </p:cTn>
                                        <p:tgtEl>
                                          <p:spTgt spid="4100"/>
                                        </p:tgtEl>
                                      </p:cBhvr>
                                      <p:to x="100000" y="90000"/>
                                    </p:animScale>
                                    <p:animScale>
                                      <p:cBhvr>
                                        <p:cTn id="35" dur="166" decel="50000">
                                          <p:stCondLst>
                                            <p:cond delay="1668"/>
                                          </p:stCondLst>
                                        </p:cTn>
                                        <p:tgtEl>
                                          <p:spTgt spid="4100"/>
                                        </p:tgtEl>
                                      </p:cBhvr>
                                      <p:to x="100000" y="100000"/>
                                    </p:animScale>
                                    <p:animScale>
                                      <p:cBhvr>
                                        <p:cTn id="36" dur="26">
                                          <p:stCondLst>
                                            <p:cond delay="1808"/>
                                          </p:stCondLst>
                                        </p:cTn>
                                        <p:tgtEl>
                                          <p:spTgt spid="4100"/>
                                        </p:tgtEl>
                                      </p:cBhvr>
                                      <p:to x="100000" y="95000"/>
                                    </p:animScale>
                                    <p:animScale>
                                      <p:cBhvr>
                                        <p:cTn id="37"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43862" y="4980450"/>
            <a:ext cx="8620626" cy="1877550"/>
          </a:xfrm>
        </p:spPr>
        <p:txBody>
          <a:bodyPr>
            <a:normAutofit fontScale="77500" lnSpcReduction="20000"/>
          </a:bodyPr>
          <a:lstStyle/>
          <a:p>
            <a:r>
              <a:rPr lang="fr-FR" dirty="0"/>
              <a:t>En France il est habituel de passer le 31 décembre entre amis, que ce soit en petit comité ou lors de grandes fêtes déguisées ou dansantes réunissant un très grand nombre de personnes. Le réveillon du 31 décembre est un moment de liesse intense, où la joie déborde et où l’on oublie sa retenue habituelle ! </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84"/>
            <a:ext cx="9267020" cy="498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1623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1"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5508104" y="1412776"/>
            <a:ext cx="3635896" cy="5328591"/>
          </a:xfrm>
        </p:spPr>
        <p:txBody>
          <a:bodyPr>
            <a:normAutofit fontScale="85000" lnSpcReduction="10000"/>
          </a:bodyPr>
          <a:lstStyle/>
          <a:p>
            <a:pPr marL="118872" indent="0">
              <a:buNone/>
            </a:pPr>
            <a:r>
              <a:rPr lang="fr-FR" b="1" dirty="0" smtClean="0"/>
              <a:t>Pour </a:t>
            </a:r>
            <a:r>
              <a:rPr lang="fr-FR" b="1" dirty="0"/>
              <a:t>suivre la tradition, l’idéal sera de s’embrasser sous une branche de gui ! La coutume veut également que l’on ouvre le champagne au moment des douze coups de minuit, de façon à trinquer pour commencer l’année nouvelle dans les bulles et l’optimisme !</a:t>
            </a:r>
            <a:endParaRPr lang="ru-RU"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4"/>
            <a:ext cx="5508104" cy="688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1765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49" y="-243408"/>
            <a:ext cx="9193349" cy="710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1547664" y="2060848"/>
            <a:ext cx="7139136" cy="4339952"/>
          </a:xfrm>
        </p:spPr>
        <p:txBody>
          <a:bodyPr>
            <a:normAutofit lnSpcReduction="10000"/>
          </a:bodyPr>
          <a:lstStyle/>
          <a:p>
            <a:pPr marL="118872" indent="0">
              <a:buNone/>
            </a:pPr>
            <a:r>
              <a:rPr lang="uk-UA"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І</a:t>
            </a:r>
            <a:r>
              <a:rPr lang="fr-FR"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 </a:t>
            </a:r>
            <a:r>
              <a:rPr lang="fr-FR"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ne peut donc y avoir de réveillon du nouvel an sans :</a:t>
            </a:r>
          </a:p>
          <a:p>
            <a:r>
              <a:rPr lang="fr-FR" dirty="0"/>
              <a:t>repas abondant</a:t>
            </a:r>
          </a:p>
          <a:p>
            <a:r>
              <a:rPr lang="fr-FR" dirty="0"/>
              <a:t>musique</a:t>
            </a:r>
          </a:p>
          <a:p>
            <a:r>
              <a:rPr lang="fr-FR" dirty="0"/>
              <a:t>pétards</a:t>
            </a:r>
          </a:p>
          <a:p>
            <a:r>
              <a:rPr lang="fr-FR" dirty="0"/>
              <a:t>cotillons</a:t>
            </a:r>
          </a:p>
          <a:p>
            <a:r>
              <a:rPr lang="fr-FR" dirty="0"/>
              <a:t>confettis</a:t>
            </a:r>
          </a:p>
          <a:p>
            <a:r>
              <a:rPr lang="fr-FR" dirty="0"/>
              <a:t>serpentins</a:t>
            </a:r>
          </a:p>
          <a:p>
            <a:r>
              <a:rPr lang="fr-FR" dirty="0"/>
              <a:t>et autres accessoires …</a:t>
            </a:r>
            <a:endParaRPr lang="ru-RU" dirty="0"/>
          </a:p>
        </p:txBody>
      </p:sp>
    </p:spTree>
    <p:extLst>
      <p:ext uri="{BB962C8B-B14F-4D97-AF65-F5344CB8AC3E}">
        <p14:creationId xmlns:p14="http://schemas.microsoft.com/office/powerpoint/2010/main" val="1024044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0" y="1484784"/>
            <a:ext cx="3705380" cy="5373217"/>
          </a:xfrm>
        </p:spPr>
        <p:txBody>
          <a:bodyPr>
            <a:normAutofit fontScale="92500" lnSpcReduction="10000"/>
          </a:bodyPr>
          <a:lstStyle/>
          <a:p>
            <a:r>
              <a:rPr lang="fr-FR" dirty="0"/>
              <a:t>Il est de tradition d’organiser l’attente de la nouvelle année dans l’abondance et dans la joie. Dans la tradition, plus les mets sont variés et riches plus le réveillon sera de bon augure pour l’année à venir. </a:t>
            </a:r>
            <a:endParaRPr lang="uk-UA" dirty="0" smtClean="0"/>
          </a:p>
          <a:p>
            <a:pPr marL="118872" indent="0">
              <a:buNone/>
            </a:pP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242997"/>
            <a:ext cx="5436096" cy="361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5381" y="-171400"/>
            <a:ext cx="5422439" cy="375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63506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668371" y="-99392"/>
            <a:ext cx="4468440" cy="4894391"/>
          </a:xfrm>
        </p:spPr>
        <p:txBody>
          <a:bodyPr/>
          <a:lstStyle/>
          <a:p>
            <a:r>
              <a:rPr lang="fr-FR" dirty="0">
                <a:solidFill>
                  <a:srgbClr val="FF0000"/>
                </a:solidFill>
              </a:rPr>
              <a:t>Donc tout commence par un dîner festif, en France forcement agrémenté de fois gras, le homard, les huitres, le saumon fumé et de champagne sans oublier le fromage. </a:t>
            </a:r>
            <a:endParaRPr lang="ru-RU"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32040" cy="4894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4335139"/>
            <a:ext cx="4204770" cy="252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70" y="4955931"/>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42302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649072" cy="710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312" y="4293771"/>
            <a:ext cx="4397412" cy="280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259632" y="0"/>
            <a:ext cx="82089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 jour du premier janvier, il est de tradition d’organiser un grand déjeuner familial pour fêter l’arrivée de la nouvelle année en famille. Le repas du nouvel an est souvent l’occasion de donner des étrennes aux enfants. Pour certains cette tradition vient de la Rome antique où les romains s’échangeaient des pièces et des médailles à l’occasion du changement d’année.</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1432" y="1628799"/>
            <a:ext cx="48196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188" y="4675388"/>
            <a:ext cx="3466356" cy="241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87211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8195"/>
                                        </p:tgtEl>
                                        <p:attrNameLst>
                                          <p:attrName>style.visibility</p:attrName>
                                        </p:attrNameLst>
                                      </p:cBhvr>
                                      <p:to>
                                        <p:strVal val="visible"/>
                                      </p:to>
                                    </p:set>
                                    <p:animEffect transition="in" filter="wipe(down)">
                                      <p:cBhvr>
                                        <p:cTn id="24" dur="500"/>
                                        <p:tgtEl>
                                          <p:spTgt spid="8195"/>
                                        </p:tgtEl>
                                      </p:cBhvr>
                                    </p:animEffect>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8196"/>
                                        </p:tgtEl>
                                        <p:attrNameLst>
                                          <p:attrName>style.visibility</p:attrName>
                                        </p:attrNameLst>
                                      </p:cBhvr>
                                      <p:to>
                                        <p:strVal val="visible"/>
                                      </p:to>
                                    </p:set>
                                    <p:anim calcmode="lin" valueType="num">
                                      <p:cBhvr additive="base">
                                        <p:cTn id="28" dur="500" fill="hold"/>
                                        <p:tgtEl>
                                          <p:spTgt spid="8196"/>
                                        </p:tgtEl>
                                        <p:attrNameLst>
                                          <p:attrName>ppt_x</p:attrName>
                                        </p:attrNameLst>
                                      </p:cBhvr>
                                      <p:tavLst>
                                        <p:tav tm="0">
                                          <p:val>
                                            <p:strVal val="#ppt_x"/>
                                          </p:val>
                                        </p:tav>
                                        <p:tav tm="100000">
                                          <p:val>
                                            <p:strVal val="#ppt_x"/>
                                          </p:val>
                                        </p:tav>
                                      </p:tavLst>
                                    </p:anim>
                                    <p:anim calcmode="lin" valueType="num">
                                      <p:cBhvr additive="base">
                                        <p:cTn id="29" dur="500" fill="hold"/>
                                        <p:tgtEl>
                                          <p:spTgt spid="8196"/>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8197"/>
                                        </p:tgtEl>
                                        <p:attrNameLst>
                                          <p:attrName>style.visibility</p:attrName>
                                        </p:attrNameLst>
                                      </p:cBhvr>
                                      <p:to>
                                        <p:strVal val="visible"/>
                                      </p:to>
                                    </p:set>
                                    <p:animEffect transition="in" filter="barn(inVertical)">
                                      <p:cBhvr>
                                        <p:cTn id="33"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оду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106</TotalTime>
  <Words>368</Words>
  <Application>Microsoft Office PowerPoint</Application>
  <PresentationFormat>Экран (4:3)</PresentationFormat>
  <Paragraphs>18</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Модульная</vt:lpstr>
      <vt:lpstr>Nouvel An  en France </vt:lpstr>
      <vt:lpstr>Презентация PowerPoint</vt:lpstr>
      <vt:lpstr>A l’inverse du réveillon de Noël qui se fait en famille, celui du nouvel an (ou st sylvestre) se fait  avec des amis. С’est aussi l’occasion de faire la fête avec de parfaits inconnus.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Nouvel An  en France</dc:title>
  <dc:creator>Пользователь</dc:creator>
  <cp:lastModifiedBy>Пользователь</cp:lastModifiedBy>
  <cp:revision>10</cp:revision>
  <dcterms:created xsi:type="dcterms:W3CDTF">2013-12-25T14:31:20Z</dcterms:created>
  <dcterms:modified xsi:type="dcterms:W3CDTF">2013-12-25T16:18:12Z</dcterms:modified>
</cp:coreProperties>
</file>