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3096378-DB29-4B80-90BE-11B10E732BD4}" type="datetimeFigureOut">
              <a:rPr lang="ru-RU" smtClean="0"/>
              <a:t>22.02.2015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89D3698-52B4-42A2-A938-298D8A7AD71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96378-DB29-4B80-90BE-11B10E732BD4}" type="datetimeFigureOut">
              <a:rPr lang="ru-RU" smtClean="0"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9D3698-52B4-42A2-A938-298D8A7AD7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3096378-DB29-4B80-90BE-11B10E732BD4}" type="datetimeFigureOut">
              <a:rPr lang="ru-RU" smtClean="0"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89D3698-52B4-42A2-A938-298D8A7AD7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96378-DB29-4B80-90BE-11B10E732BD4}" type="datetimeFigureOut">
              <a:rPr lang="ru-RU" smtClean="0"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9D3698-52B4-42A2-A938-298D8A7AD7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3096378-DB29-4B80-90BE-11B10E732BD4}" type="datetimeFigureOut">
              <a:rPr lang="ru-RU" smtClean="0"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89D3698-52B4-42A2-A938-298D8A7AD71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96378-DB29-4B80-90BE-11B10E732BD4}" type="datetimeFigureOut">
              <a:rPr lang="ru-RU" smtClean="0"/>
              <a:t>22.02.2015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9D3698-52B4-42A2-A938-298D8A7AD7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96378-DB29-4B80-90BE-11B10E732BD4}" type="datetimeFigureOut">
              <a:rPr lang="ru-RU" smtClean="0"/>
              <a:t>22.02.2015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9D3698-52B4-42A2-A938-298D8A7AD7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96378-DB29-4B80-90BE-11B10E732BD4}" type="datetimeFigureOut">
              <a:rPr lang="ru-RU" smtClean="0"/>
              <a:t>22.02.2015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9D3698-52B4-42A2-A938-298D8A7AD7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3096378-DB29-4B80-90BE-11B10E732BD4}" type="datetimeFigureOut">
              <a:rPr lang="ru-RU" smtClean="0"/>
              <a:t>22.02.2015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9D3698-52B4-42A2-A938-298D8A7AD7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96378-DB29-4B80-90BE-11B10E732BD4}" type="datetimeFigureOut">
              <a:rPr lang="ru-RU" smtClean="0"/>
              <a:t>22.02.2015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9D3698-52B4-42A2-A938-298D8A7AD7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96378-DB29-4B80-90BE-11B10E732BD4}" type="datetimeFigureOut">
              <a:rPr lang="ru-RU" smtClean="0"/>
              <a:t>22.02.2015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9D3698-52B4-42A2-A938-298D8A7AD71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3096378-DB29-4B80-90BE-11B10E732BD4}" type="datetimeFigureOut">
              <a:rPr lang="ru-RU" smtClean="0"/>
              <a:t>22.02.2015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89D3698-52B4-42A2-A938-298D8A7AD71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3895732"/>
          </a:xfrm>
        </p:spPr>
        <p:txBody>
          <a:bodyPr/>
          <a:lstStyle/>
          <a:p>
            <a:pPr algn="ctr"/>
            <a:r>
              <a:rPr lang="uk-UA" b="0" dirty="0" smtClean="0"/>
              <a:t/>
            </a:r>
            <a:br>
              <a:rPr lang="uk-UA" b="0" dirty="0" smtClean="0"/>
            </a:br>
            <a:r>
              <a:rPr lang="uk-UA" b="0" dirty="0" smtClean="0"/>
              <a:t/>
            </a:r>
            <a:br>
              <a:rPr lang="uk-UA" b="0" dirty="0" smtClean="0"/>
            </a:br>
            <a:r>
              <a:rPr lang="uk-UA" b="0" dirty="0" smtClean="0"/>
              <a:t/>
            </a:r>
            <a:br>
              <a:rPr lang="uk-UA" b="0" dirty="0" smtClean="0"/>
            </a:br>
            <a:r>
              <a:rPr lang="uk-UA" b="0" dirty="0" smtClean="0"/>
              <a:t>Сєров </a:t>
            </a:r>
            <a:r>
              <a:rPr lang="uk-UA" b="0" dirty="0" smtClean="0"/>
              <a:t>Валентин Олександрович</a:t>
            </a:r>
            <a:br>
              <a:rPr lang="uk-UA" b="0" dirty="0" smtClean="0"/>
            </a:br>
            <a:r>
              <a:rPr lang="uk-UA" b="0" dirty="0" smtClean="0"/>
              <a:t>та </a:t>
            </a:r>
            <a:br>
              <a:rPr lang="uk-UA" b="0" dirty="0" smtClean="0"/>
            </a:br>
            <a:r>
              <a:rPr lang="uk-UA" b="0" dirty="0" smtClean="0"/>
              <a:t>Левітан </a:t>
            </a:r>
            <a:r>
              <a:rPr lang="uk-UA" b="0" dirty="0" err="1" smtClean="0"/>
              <a:t>Ісаак</a:t>
            </a:r>
            <a:r>
              <a:rPr lang="uk-UA" b="0" dirty="0" smtClean="0"/>
              <a:t> Ілліч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7620" y="5643578"/>
            <a:ext cx="5114778" cy="1101248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Робота</a:t>
            </a:r>
          </a:p>
          <a:p>
            <a:r>
              <a:rPr lang="uk-UA" dirty="0" smtClean="0"/>
              <a:t>Учениці 11 класу</a:t>
            </a:r>
          </a:p>
          <a:p>
            <a:r>
              <a:rPr lang="uk-UA" dirty="0" err="1" smtClean="0"/>
              <a:t>Саєнко</a:t>
            </a:r>
            <a:r>
              <a:rPr lang="uk-UA" dirty="0" smtClean="0"/>
              <a:t> Ольги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500570"/>
            <a:ext cx="6758006" cy="18573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000" dirty="0" smtClean="0">
                <a:latin typeface="Monotype Corsiva" pitchFamily="66" charset="0"/>
              </a:rPr>
              <a:t>                    Левітан                                               Сєров</a:t>
            </a:r>
          </a:p>
          <a:p>
            <a:pPr>
              <a:buNone/>
            </a:pPr>
            <a:r>
              <a:rPr lang="uk-UA" sz="2000" dirty="0" smtClean="0">
                <a:latin typeface="Monotype Corsiva" pitchFamily="66" charset="0"/>
              </a:rPr>
              <a:t>              </a:t>
            </a:r>
            <a:r>
              <a:rPr lang="uk-UA" sz="2000" dirty="0" err="1" smtClean="0">
                <a:latin typeface="Monotype Corsiva" pitchFamily="66" charset="0"/>
              </a:rPr>
              <a:t>Ісаак</a:t>
            </a:r>
            <a:r>
              <a:rPr lang="uk-UA" sz="2000" dirty="0" smtClean="0">
                <a:latin typeface="Monotype Corsiva" pitchFamily="66" charset="0"/>
              </a:rPr>
              <a:t>    Ілліч                                  Валентин Олександрович        </a:t>
            </a:r>
            <a:endParaRPr lang="ru-RU" sz="2000" dirty="0">
              <a:latin typeface="Monotype Corsiva" pitchFamily="66" charset="0"/>
            </a:endParaRPr>
          </a:p>
        </p:txBody>
      </p:sp>
      <p:pic>
        <p:nvPicPr>
          <p:cNvPr id="23554" name="Picture 2" descr="http://upload.wikimedia.org/wikipedia/commons/thumb/e/ef/Isaac_Levitan_selfportrait1880.jpg/300px-Isaac_Levitan_selfportrait18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04"/>
            <a:ext cx="2857500" cy="3867150"/>
          </a:xfrm>
          <a:prstGeom prst="rect">
            <a:avLst/>
          </a:prstGeom>
          <a:noFill/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6500826" y="2571744"/>
            <a:ext cx="1166770" cy="391762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3556" name="Picture 4" descr="Walentin Aleksandrovich Serov Self-Portrait, 1880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500042"/>
            <a:ext cx="3013789" cy="3857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http://upload.wikimedia.org/wikipedia/commons/thumb/d/d9/Walentin_Aleksandrovich_Serov_Self-Portrait%2C_1883.jpg/91px-Walentin_Aleksandrovich_Serov_Self-Portrait%2C_18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4396142"/>
            <a:ext cx="1866907" cy="246185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7239000" cy="1143000"/>
          </a:xfrm>
        </p:spPr>
        <p:txBody>
          <a:bodyPr/>
          <a:lstStyle/>
          <a:p>
            <a:r>
              <a:rPr lang="uk-UA" dirty="0" smtClean="0"/>
              <a:t>Левітан                   Сєров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615262" cy="4846320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                         Жанр</a:t>
            </a:r>
          </a:p>
          <a:p>
            <a:pPr>
              <a:buNone/>
            </a:pPr>
            <a:r>
              <a:rPr lang="uk-UA" dirty="0" smtClean="0"/>
              <a:t>*пейзаж                                 *портрет       </a:t>
            </a:r>
          </a:p>
          <a:p>
            <a:pPr>
              <a:buNone/>
            </a:pPr>
            <a:r>
              <a:rPr lang="uk-UA" dirty="0" smtClean="0">
                <a:latin typeface="Monotype Corsiva" pitchFamily="66" charset="0"/>
              </a:rPr>
              <a:t>(жанр в образотворчому               (мальоване, скульптурне  </a:t>
            </a:r>
          </a:p>
          <a:p>
            <a:pPr>
              <a:buNone/>
            </a:pPr>
            <a:r>
              <a:rPr lang="uk-UA" dirty="0" smtClean="0">
                <a:latin typeface="Monotype Corsiva" pitchFamily="66" charset="0"/>
              </a:rPr>
              <a:t>м</a:t>
            </a:r>
            <a:r>
              <a:rPr lang="uk-UA" dirty="0" smtClean="0">
                <a:latin typeface="Monotype Corsiva" pitchFamily="66" charset="0"/>
              </a:rPr>
              <a:t>истецтві,  в якому об</a:t>
            </a:r>
            <a:r>
              <a:rPr lang="en-US" dirty="0" smtClean="0">
                <a:latin typeface="Monotype Corsiva" pitchFamily="66" charset="0"/>
              </a:rPr>
              <a:t>’</a:t>
            </a:r>
            <a:r>
              <a:rPr lang="uk-UA" dirty="0" err="1" smtClean="0">
                <a:latin typeface="Monotype Corsiva" pitchFamily="66" charset="0"/>
              </a:rPr>
              <a:t>єктом</a:t>
            </a:r>
            <a:r>
              <a:rPr lang="uk-UA" dirty="0" smtClean="0">
                <a:latin typeface="Monotype Corsiva" pitchFamily="66" charset="0"/>
              </a:rPr>
              <a:t>      або фотографічне  </a:t>
            </a:r>
            <a:r>
              <a:rPr lang="uk-UA" dirty="0" err="1" smtClean="0">
                <a:latin typeface="Monotype Corsiva" pitchFamily="66" charset="0"/>
              </a:rPr>
              <a:t>зобра-</a:t>
            </a:r>
            <a:endParaRPr lang="uk-UA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uk-UA" dirty="0" err="1" smtClean="0">
                <a:latin typeface="Monotype Corsiva" pitchFamily="66" charset="0"/>
              </a:rPr>
              <a:t>з</a:t>
            </a:r>
            <a:r>
              <a:rPr lang="uk-UA" dirty="0" err="1" smtClean="0">
                <a:latin typeface="Monotype Corsiva" pitchFamily="66" charset="0"/>
              </a:rPr>
              <a:t>ображння</a:t>
            </a:r>
            <a:r>
              <a:rPr lang="uk-UA" dirty="0" smtClean="0">
                <a:latin typeface="Monotype Corsiva" pitchFamily="66" charset="0"/>
              </a:rPr>
              <a:t> є природа)                     </a:t>
            </a:r>
            <a:r>
              <a:rPr lang="uk-UA" dirty="0" err="1" smtClean="0">
                <a:latin typeface="Monotype Corsiva" pitchFamily="66" charset="0"/>
              </a:rPr>
              <a:t>ження</a:t>
            </a:r>
            <a:r>
              <a:rPr lang="uk-UA" dirty="0" smtClean="0">
                <a:latin typeface="Monotype Corsiva" pitchFamily="66" charset="0"/>
              </a:rPr>
              <a:t> людини або груп</a:t>
            </a:r>
          </a:p>
          <a:p>
            <a:pPr>
              <a:buNone/>
            </a:pPr>
            <a:r>
              <a:rPr lang="uk-UA" dirty="0" smtClean="0">
                <a:latin typeface="Monotype Corsiva" pitchFamily="66" charset="0"/>
              </a:rPr>
              <a:t> </a:t>
            </a:r>
            <a:r>
              <a:rPr lang="uk-UA" dirty="0" smtClean="0">
                <a:latin typeface="Monotype Corsiva" pitchFamily="66" charset="0"/>
              </a:rPr>
              <a:t>                                                         людей)</a:t>
            </a:r>
            <a:endParaRPr lang="ru-RU" dirty="0">
              <a:latin typeface="Monotype Corsiva" pitchFamily="66" charset="0"/>
            </a:endParaRPr>
          </a:p>
        </p:txBody>
      </p:sp>
      <p:pic>
        <p:nvPicPr>
          <p:cNvPr id="22530" name="Picture 2" descr="http://upload.wikimedia.org/wikipedia/commons/thumb/7/7b/Levitan_vesna_bolsh_voda.jpg/119px-Levitan_vesna_bolsh_vod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4071942"/>
            <a:ext cx="2007406" cy="23616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Левітан                   </a:t>
            </a:r>
            <a:r>
              <a:rPr lang="uk-UA" dirty="0" smtClean="0"/>
              <a:t>Сєров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9416"/>
            <a:ext cx="8215338" cy="4846320"/>
          </a:xfrm>
        </p:spPr>
        <p:txBody>
          <a:bodyPr/>
          <a:lstStyle/>
          <a:p>
            <a:pPr>
              <a:buNone/>
            </a:pPr>
            <a:r>
              <a:rPr lang="uk-UA" dirty="0" smtClean="0">
                <a:latin typeface="Monotype Corsiva" pitchFamily="66" charset="0"/>
              </a:rPr>
              <a:t>Створював чудові, глибоко                  Демократизм,правдивість </a:t>
            </a:r>
          </a:p>
          <a:p>
            <a:pPr>
              <a:buNone/>
            </a:pPr>
            <a:r>
              <a:rPr lang="uk-UA" dirty="0" smtClean="0">
                <a:latin typeface="Monotype Corsiva" pitchFamily="66" charset="0"/>
              </a:rPr>
              <a:t>п</a:t>
            </a:r>
            <a:r>
              <a:rPr lang="uk-UA" dirty="0" smtClean="0">
                <a:latin typeface="Monotype Corsiva" pitchFamily="66" charset="0"/>
              </a:rPr>
              <a:t>роникливі образи російської </a:t>
            </a:r>
            <a:r>
              <a:rPr lang="uk-UA" dirty="0" err="1" smtClean="0">
                <a:latin typeface="Monotype Corsiva" pitchFamily="66" charset="0"/>
              </a:rPr>
              <a:t>при-</a:t>
            </a:r>
            <a:r>
              <a:rPr lang="uk-UA" dirty="0" smtClean="0">
                <a:latin typeface="Monotype Corsiva" pitchFamily="66" charset="0"/>
              </a:rPr>
              <a:t>      і щирість, пильна  увага до</a:t>
            </a:r>
          </a:p>
          <a:p>
            <a:pPr>
              <a:buNone/>
            </a:pPr>
            <a:r>
              <a:rPr lang="uk-UA" dirty="0" smtClean="0">
                <a:latin typeface="Monotype Corsiva" pitchFamily="66" charset="0"/>
              </a:rPr>
              <a:t>роди, показавши задушевну                 людини і рідної природи,</a:t>
            </a:r>
          </a:p>
          <a:p>
            <a:pPr>
              <a:buNone/>
            </a:pPr>
            <a:r>
              <a:rPr lang="uk-UA" dirty="0" smtClean="0">
                <a:latin typeface="Monotype Corsiva" pitchFamily="66" charset="0"/>
              </a:rPr>
              <a:t>к</a:t>
            </a:r>
            <a:r>
              <a:rPr lang="uk-UA" dirty="0" smtClean="0">
                <a:latin typeface="Monotype Corsiva" pitchFamily="66" charset="0"/>
              </a:rPr>
              <a:t>расу і виразність найбуденніших      гостре відчуття сучасного</a:t>
            </a:r>
          </a:p>
          <a:p>
            <a:pPr>
              <a:buNone/>
            </a:pPr>
            <a:r>
              <a:rPr lang="uk-UA" dirty="0" smtClean="0">
                <a:latin typeface="Monotype Corsiva" pitchFamily="66" charset="0"/>
              </a:rPr>
              <a:t>її мотивів і картин .                            життя в поєднанні з</a:t>
            </a:r>
          </a:p>
          <a:p>
            <a:pPr>
              <a:buNone/>
            </a:pPr>
            <a:r>
              <a:rPr lang="uk-UA" dirty="0" smtClean="0">
                <a:latin typeface="Monotype Corsiva" pitchFamily="66" charset="0"/>
              </a:rPr>
              <a:t> </a:t>
            </a:r>
            <a:r>
              <a:rPr lang="uk-UA" dirty="0" smtClean="0">
                <a:latin typeface="Monotype Corsiva" pitchFamily="66" charset="0"/>
              </a:rPr>
              <a:t>                                                              глибоким освоєнням </a:t>
            </a:r>
          </a:p>
          <a:p>
            <a:pPr>
              <a:buNone/>
            </a:pPr>
            <a:r>
              <a:rPr lang="uk-UA" dirty="0" smtClean="0">
                <a:latin typeface="Monotype Corsiva" pitchFamily="66" charset="0"/>
              </a:rPr>
              <a:t> </a:t>
            </a:r>
            <a:r>
              <a:rPr lang="uk-UA" dirty="0" smtClean="0">
                <a:latin typeface="Monotype Corsiva" pitchFamily="66" charset="0"/>
              </a:rPr>
              <a:t>                                                              художньої  спадщини.</a:t>
            </a: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Левітан                   Сєров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9416"/>
            <a:ext cx="8143900" cy="4846320"/>
          </a:xfrm>
        </p:spPr>
        <p:txBody>
          <a:bodyPr/>
          <a:lstStyle/>
          <a:p>
            <a:pPr>
              <a:buNone/>
            </a:pPr>
            <a:r>
              <a:rPr lang="uk-UA" dirty="0" smtClean="0">
                <a:latin typeface="Monotype Corsiva" pitchFamily="66" charset="0"/>
              </a:rPr>
              <a:t>Звертався до різноманітних          Поеми проникнуті </a:t>
            </a:r>
            <a:r>
              <a:rPr lang="uk-UA" dirty="0" err="1" smtClean="0">
                <a:latin typeface="Monotype Corsiva" pitchFamily="66" charset="0"/>
              </a:rPr>
              <a:t>життє-</a:t>
            </a:r>
            <a:endParaRPr lang="uk-UA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uk-UA" dirty="0" smtClean="0">
                <a:latin typeface="Monotype Corsiva" pitchFamily="66" charset="0"/>
              </a:rPr>
              <a:t>о</a:t>
            </a:r>
            <a:r>
              <a:rPr lang="uk-UA" dirty="0" smtClean="0">
                <a:latin typeface="Monotype Corsiva" pitchFamily="66" charset="0"/>
              </a:rPr>
              <a:t>бразів  природи, передаючи           радісним , оптимістичним</a:t>
            </a:r>
          </a:p>
          <a:p>
            <a:pPr>
              <a:buNone/>
            </a:pPr>
            <a:r>
              <a:rPr lang="uk-UA" dirty="0" smtClean="0">
                <a:latin typeface="Monotype Corsiva" pitchFamily="66" charset="0"/>
              </a:rPr>
              <a:t>Її у різних  станах – </a:t>
            </a:r>
            <a:r>
              <a:rPr lang="uk-UA" dirty="0" err="1" smtClean="0">
                <a:latin typeface="Monotype Corsiva" pitchFamily="66" charset="0"/>
              </a:rPr>
              <a:t>задум-</a:t>
            </a:r>
            <a:r>
              <a:rPr lang="uk-UA" dirty="0" smtClean="0">
                <a:latin typeface="Monotype Corsiva" pitchFamily="66" charset="0"/>
              </a:rPr>
              <a:t>           світовідчуттям художника,</a:t>
            </a:r>
          </a:p>
          <a:p>
            <a:pPr>
              <a:buNone/>
            </a:pPr>
            <a:r>
              <a:rPr lang="uk-UA" dirty="0" err="1" smtClean="0">
                <a:latin typeface="Monotype Corsiva" pitchFamily="66" charset="0"/>
              </a:rPr>
              <a:t>л</a:t>
            </a:r>
            <a:r>
              <a:rPr lang="uk-UA" dirty="0" err="1" smtClean="0">
                <a:latin typeface="Monotype Corsiva" pitchFamily="66" charset="0"/>
              </a:rPr>
              <a:t>ивою</a:t>
            </a:r>
            <a:r>
              <a:rPr lang="uk-UA" dirty="0" smtClean="0">
                <a:latin typeface="Monotype Corsiva" pitchFamily="66" charset="0"/>
              </a:rPr>
              <a:t> і радісною, сумною і             який сприймає світ у </a:t>
            </a:r>
            <a:r>
              <a:rPr lang="uk-UA" dirty="0" err="1" smtClean="0">
                <a:latin typeface="Monotype Corsiva" pitchFamily="66" charset="0"/>
              </a:rPr>
              <a:t>барви-</a:t>
            </a:r>
            <a:endParaRPr lang="uk-UA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uk-UA" dirty="0" smtClean="0">
                <a:latin typeface="Monotype Corsiva" pitchFamily="66" charset="0"/>
              </a:rPr>
              <a:t>тріумфально-світлою.                    стому багатстві та </a:t>
            </a:r>
          </a:p>
          <a:p>
            <a:pPr>
              <a:buNone/>
            </a:pPr>
            <a:r>
              <a:rPr lang="uk-UA" dirty="0" smtClean="0">
                <a:latin typeface="Monotype Corsiva" pitchFamily="66" charset="0"/>
              </a:rPr>
              <a:t> </a:t>
            </a:r>
            <a:r>
              <a:rPr lang="uk-UA" dirty="0" smtClean="0">
                <a:latin typeface="Monotype Corsiva" pitchFamily="66" charset="0"/>
              </a:rPr>
              <a:t>                                                          розмаїтті.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Левітан                   Сєров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9416"/>
            <a:ext cx="8286776" cy="5248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400" dirty="0" smtClean="0">
                <a:latin typeface="Monotype Corsiva" pitchFamily="66" charset="0"/>
              </a:rPr>
              <a:t>Реалістичне глибоко національне    Більш пізні  картини майстра</a:t>
            </a:r>
          </a:p>
          <a:p>
            <a:pPr>
              <a:buNone/>
            </a:pPr>
            <a:r>
              <a:rPr lang="uk-UA" sz="2400" dirty="0" smtClean="0">
                <a:latin typeface="Monotype Corsiva" pitchFamily="66" charset="0"/>
              </a:rPr>
              <a:t>м</a:t>
            </a:r>
            <a:r>
              <a:rPr lang="uk-UA" sz="2400" dirty="0" smtClean="0">
                <a:latin typeface="Monotype Corsiva" pitchFamily="66" charset="0"/>
              </a:rPr>
              <a:t>истецтво посіло одне із чільних    приваблюють цілісним,правдивим</a:t>
            </a:r>
          </a:p>
          <a:p>
            <a:pPr>
              <a:buNone/>
            </a:pPr>
            <a:r>
              <a:rPr lang="uk-UA" sz="2400" dirty="0" smtClean="0">
                <a:latin typeface="Monotype Corsiva" pitchFamily="66" charset="0"/>
              </a:rPr>
              <a:t>місць в історії пейзажного               і поетичним перетворенням </a:t>
            </a:r>
          </a:p>
          <a:p>
            <a:pPr>
              <a:buNone/>
            </a:pPr>
            <a:r>
              <a:rPr lang="uk-UA" sz="2400" dirty="0" smtClean="0">
                <a:latin typeface="Monotype Corsiva" pitchFamily="66" charset="0"/>
              </a:rPr>
              <a:t>ж</a:t>
            </a:r>
            <a:r>
              <a:rPr lang="uk-UA" sz="2400" dirty="0" smtClean="0">
                <a:latin typeface="Monotype Corsiva" pitchFamily="66" charset="0"/>
              </a:rPr>
              <a:t>ивопису у світовому мистецтві    дійсності , красою і свіжістю</a:t>
            </a:r>
          </a:p>
          <a:p>
            <a:pPr>
              <a:buNone/>
            </a:pPr>
            <a:r>
              <a:rPr lang="uk-UA" sz="2400" dirty="0" smtClean="0">
                <a:latin typeface="Monotype Corsiva" pitchFamily="66" charset="0"/>
              </a:rPr>
              <a:t> </a:t>
            </a:r>
            <a:r>
              <a:rPr lang="uk-UA" sz="2400" dirty="0" smtClean="0">
                <a:latin typeface="Monotype Corsiva" pitchFamily="66" charset="0"/>
              </a:rPr>
              <a:t>                                                            колориту, передачею сонячного</a:t>
            </a:r>
          </a:p>
          <a:p>
            <a:pPr>
              <a:buNone/>
            </a:pPr>
            <a:r>
              <a:rPr lang="uk-UA" sz="2400" dirty="0" smtClean="0">
                <a:latin typeface="Monotype Corsiva" pitchFamily="66" charset="0"/>
              </a:rPr>
              <a:t> </a:t>
            </a:r>
            <a:r>
              <a:rPr lang="uk-UA" sz="2400" dirty="0" smtClean="0">
                <a:latin typeface="Monotype Corsiva" pitchFamily="66" charset="0"/>
              </a:rPr>
              <a:t>                                                            світла і повітря</a:t>
            </a:r>
            <a:endParaRPr lang="ru-RU" sz="24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239000" cy="1143000"/>
          </a:xfrm>
        </p:spPr>
        <p:txBody>
          <a:bodyPr/>
          <a:lstStyle/>
          <a:p>
            <a:r>
              <a:rPr lang="uk-UA" dirty="0" smtClean="0"/>
              <a:t>Левітан                   Сєров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8143900" cy="484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000" dirty="0" err="1" smtClean="0">
                <a:latin typeface="Monotype Corsiva" pitchFamily="66" charset="0"/>
              </a:rPr>
              <a:t>“Золота</a:t>
            </a:r>
            <a:r>
              <a:rPr lang="uk-UA" sz="2000" dirty="0" smtClean="0">
                <a:latin typeface="Monotype Corsiva" pitchFamily="66" charset="0"/>
              </a:rPr>
              <a:t> </a:t>
            </a:r>
            <a:r>
              <a:rPr lang="uk-UA" sz="2000" dirty="0" err="1" smtClean="0">
                <a:latin typeface="Monotype Corsiva" pitchFamily="66" charset="0"/>
              </a:rPr>
              <a:t>осінь”-яскраве</a:t>
            </a:r>
            <a:r>
              <a:rPr lang="uk-UA" sz="2000" dirty="0" smtClean="0">
                <a:latin typeface="Monotype Corsiva" pitchFamily="66" charset="0"/>
              </a:rPr>
              <a:t>,мальовниче,           </a:t>
            </a:r>
            <a:r>
              <a:rPr lang="uk-UA" sz="2000" dirty="0" err="1" smtClean="0">
                <a:latin typeface="Monotype Corsiva" pitchFamily="66" charset="0"/>
              </a:rPr>
              <a:t>“Дівчинка</a:t>
            </a:r>
            <a:r>
              <a:rPr lang="uk-UA" sz="2000" dirty="0" smtClean="0">
                <a:latin typeface="Monotype Corsiva" pitchFamily="66" charset="0"/>
              </a:rPr>
              <a:t> з </a:t>
            </a:r>
            <a:r>
              <a:rPr lang="uk-UA" sz="2000" dirty="0" err="1" smtClean="0">
                <a:latin typeface="Monotype Corsiva" pitchFamily="66" charset="0"/>
              </a:rPr>
              <a:t>персиками”-одна</a:t>
            </a:r>
            <a:r>
              <a:rPr lang="uk-UA" sz="2000" dirty="0" smtClean="0">
                <a:latin typeface="Monotype Corsiva" pitchFamily="66" charset="0"/>
              </a:rPr>
              <a:t> з перших</a:t>
            </a:r>
          </a:p>
          <a:p>
            <a:pPr>
              <a:buNone/>
            </a:pPr>
            <a:r>
              <a:rPr lang="uk-UA" sz="2000" dirty="0" smtClean="0">
                <a:latin typeface="Monotype Corsiva" pitchFamily="66" charset="0"/>
              </a:rPr>
              <a:t>д</a:t>
            </a:r>
            <a:r>
              <a:rPr lang="uk-UA" sz="2000" dirty="0" smtClean="0">
                <a:latin typeface="Monotype Corsiva" pitchFamily="66" charset="0"/>
              </a:rPr>
              <a:t>екоративне полотно . Вбачав особливу     відомих картин митця. Смугле обличчя</a:t>
            </a:r>
          </a:p>
          <a:p>
            <a:pPr>
              <a:buNone/>
            </a:pPr>
            <a:r>
              <a:rPr lang="uk-UA" sz="2000" dirty="0" smtClean="0">
                <a:latin typeface="Monotype Corsiva" pitchFamily="66" charset="0"/>
              </a:rPr>
              <a:t>в</a:t>
            </a:r>
            <a:r>
              <a:rPr lang="uk-UA" sz="2000" dirty="0" smtClean="0">
                <a:latin typeface="Monotype Corsiva" pitchFamily="66" charset="0"/>
              </a:rPr>
              <a:t>елич осені у тому, як вона змушує             дівчинки відтіняється загальним </a:t>
            </a:r>
            <a:r>
              <a:rPr lang="uk-UA" sz="2000" dirty="0" err="1" smtClean="0">
                <a:latin typeface="Monotype Corsiva" pitchFamily="66" charset="0"/>
              </a:rPr>
              <a:t>блаки-</a:t>
            </a:r>
            <a:endParaRPr lang="uk-UA" sz="2000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uk-UA" sz="2000" dirty="0" smtClean="0">
                <a:latin typeface="Monotype Corsiva" pitchFamily="66" charset="0"/>
              </a:rPr>
              <a:t>з</a:t>
            </a:r>
            <a:r>
              <a:rPr lang="uk-UA" sz="2000" dirty="0" smtClean="0">
                <a:latin typeface="Monotype Corsiva" pitchFamily="66" charset="0"/>
              </a:rPr>
              <a:t>мінюватися  природу: змиває дощами      </a:t>
            </a:r>
            <a:r>
              <a:rPr lang="uk-UA" sz="2000" dirty="0" err="1" smtClean="0">
                <a:latin typeface="Monotype Corsiva" pitchFamily="66" charset="0"/>
              </a:rPr>
              <a:t>тним</a:t>
            </a:r>
            <a:r>
              <a:rPr lang="uk-UA" sz="2000" dirty="0" smtClean="0">
                <a:latin typeface="Monotype Corsiva" pitchFamily="66" charset="0"/>
              </a:rPr>
              <a:t> тоном полотна. Вона пильно,</a:t>
            </a:r>
          </a:p>
          <a:p>
            <a:pPr>
              <a:buNone/>
            </a:pPr>
            <a:r>
              <a:rPr lang="uk-UA" sz="2000" dirty="0" smtClean="0">
                <a:latin typeface="Monotype Corsiva" pitchFamily="66" charset="0"/>
              </a:rPr>
              <a:t>з листя яскраво-зелені кольори, темні       з дитячою безпосередністю дивиться</a:t>
            </a:r>
          </a:p>
          <a:p>
            <a:pPr>
              <a:buNone/>
            </a:pPr>
            <a:r>
              <a:rPr lang="uk-UA" sz="2000" dirty="0" smtClean="0">
                <a:latin typeface="Monotype Corsiva" pitchFamily="66" charset="0"/>
              </a:rPr>
              <a:t>в</a:t>
            </a:r>
            <a:r>
              <a:rPr lang="uk-UA" sz="2000" dirty="0" smtClean="0">
                <a:latin typeface="Monotype Corsiva" pitchFamily="66" charset="0"/>
              </a:rPr>
              <a:t>ідтінки літа змінюються на розкішне     на глядача, вся осяяна сонячним </a:t>
            </a:r>
            <a:r>
              <a:rPr lang="uk-UA" sz="2000" dirty="0" err="1" smtClean="0">
                <a:latin typeface="Monotype Corsiva" pitchFamily="66" charset="0"/>
              </a:rPr>
              <a:t>промін-</a:t>
            </a:r>
            <a:endParaRPr lang="uk-UA" sz="2000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uk-UA" sz="2000" dirty="0" smtClean="0">
                <a:latin typeface="Monotype Corsiva" pitchFamily="66" charset="0"/>
              </a:rPr>
              <a:t>з</a:t>
            </a:r>
            <a:r>
              <a:rPr lang="uk-UA" sz="2000" dirty="0" smtClean="0">
                <a:latin typeface="Monotype Corsiva" pitchFamily="66" charset="0"/>
              </a:rPr>
              <a:t>олото, пурпур і срібло. Картина </a:t>
            </a:r>
            <a:r>
              <a:rPr lang="uk-UA" sz="2000" dirty="0" err="1" smtClean="0">
                <a:latin typeface="Monotype Corsiva" pitchFamily="66" charset="0"/>
              </a:rPr>
              <a:t>пере-</a:t>
            </a:r>
            <a:r>
              <a:rPr lang="uk-UA" sz="2000" dirty="0" smtClean="0">
                <a:latin typeface="Monotype Corsiva" pitchFamily="66" charset="0"/>
              </a:rPr>
              <a:t>      </a:t>
            </a:r>
            <a:r>
              <a:rPr lang="uk-UA" sz="2000" dirty="0" err="1" smtClean="0">
                <a:latin typeface="Monotype Corsiva" pitchFamily="66" charset="0"/>
              </a:rPr>
              <a:t>ням</a:t>
            </a:r>
            <a:r>
              <a:rPr lang="uk-UA" sz="2000" dirty="0" smtClean="0">
                <a:latin typeface="Monotype Corsiva" pitchFamily="66" charset="0"/>
              </a:rPr>
              <a:t>. Персики пом</a:t>
            </a:r>
            <a:r>
              <a:rPr lang="en-US" sz="2000" dirty="0" smtClean="0">
                <a:latin typeface="Monotype Corsiva" pitchFamily="66" charset="0"/>
              </a:rPr>
              <a:t>’</a:t>
            </a:r>
            <a:r>
              <a:rPr lang="ru-RU" sz="2000" dirty="0" err="1" smtClean="0">
                <a:latin typeface="Monotype Corsiva" pitchFamily="66" charset="0"/>
              </a:rPr>
              <a:t>якшують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uk-UA" sz="2000" dirty="0" smtClean="0">
                <a:latin typeface="Monotype Corsiva" pitchFamily="66" charset="0"/>
              </a:rPr>
              <a:t> холодні</a:t>
            </a:r>
          </a:p>
          <a:p>
            <a:pPr>
              <a:buNone/>
            </a:pPr>
            <a:r>
              <a:rPr lang="uk-UA" sz="2000" dirty="0" smtClean="0">
                <a:latin typeface="Monotype Corsiva" pitchFamily="66" charset="0"/>
              </a:rPr>
              <a:t>д</a:t>
            </a:r>
            <a:r>
              <a:rPr lang="uk-UA" sz="2000" dirty="0" smtClean="0">
                <a:latin typeface="Monotype Corsiva" pitchFamily="66" charset="0"/>
              </a:rPr>
              <a:t>ає  відчуття прощального суму і               тони </a:t>
            </a:r>
            <a:r>
              <a:rPr lang="uk-UA" sz="2000" dirty="0" err="1" smtClean="0">
                <a:latin typeface="Monotype Corsiva" pitchFamily="66" charset="0"/>
              </a:rPr>
              <a:t>картини.Від</a:t>
            </a:r>
            <a:r>
              <a:rPr lang="uk-UA" sz="2000" dirty="0" smtClean="0">
                <a:latin typeface="Monotype Corsiva" pitchFamily="66" charset="0"/>
              </a:rPr>
              <a:t> полотна віє свіжістю</a:t>
            </a:r>
          </a:p>
          <a:p>
            <a:pPr>
              <a:buNone/>
            </a:pPr>
            <a:r>
              <a:rPr lang="uk-UA" sz="2000" dirty="0" smtClean="0">
                <a:latin typeface="Monotype Corsiva" pitchFamily="66" charset="0"/>
              </a:rPr>
              <a:t>п</a:t>
            </a:r>
            <a:r>
              <a:rPr lang="uk-UA" sz="2000" dirty="0" smtClean="0">
                <a:latin typeface="Monotype Corsiva" pitchFamily="66" charset="0"/>
              </a:rPr>
              <a:t>ередчуття зимових , холодних  днів.        </a:t>
            </a:r>
            <a:r>
              <a:rPr lang="uk-UA" sz="2000" dirty="0" smtClean="0">
                <a:latin typeface="Monotype Corsiva" pitchFamily="66" charset="0"/>
              </a:rPr>
              <a:t>ю</a:t>
            </a:r>
            <a:r>
              <a:rPr lang="uk-UA" sz="2000" dirty="0" smtClean="0">
                <a:latin typeface="Monotype Corsiva" pitchFamily="66" charset="0"/>
              </a:rPr>
              <a:t>ності, відчуттям захищеності від</a:t>
            </a:r>
          </a:p>
          <a:p>
            <a:pPr>
              <a:buNone/>
            </a:pPr>
            <a:r>
              <a:rPr lang="uk-UA" sz="2000" dirty="0" smtClean="0">
                <a:latin typeface="Monotype Corsiva" pitchFamily="66" charset="0"/>
              </a:rPr>
              <a:t> </a:t>
            </a:r>
            <a:r>
              <a:rPr lang="uk-UA" sz="2000" dirty="0" smtClean="0">
                <a:latin typeface="Monotype Corsiva" pitchFamily="66" charset="0"/>
              </a:rPr>
              <a:t>                                                                       прикрощів реального світу.</a:t>
            </a:r>
            <a:endParaRPr lang="ru-RU" sz="2000" dirty="0">
              <a:latin typeface="Monotype Corsiva" pitchFamily="66" charset="0"/>
            </a:endParaRPr>
          </a:p>
        </p:txBody>
      </p:sp>
      <p:pic>
        <p:nvPicPr>
          <p:cNvPr id="18434" name="Picture 2" descr="http://upload.wikimedia.org/wikipedia/commons/thumb/5/57/Levitan_Zolotaya_Osen.jpg/140px-Levitan_Zolotaya_Os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786322"/>
            <a:ext cx="3071834" cy="1643050"/>
          </a:xfrm>
          <a:prstGeom prst="rect">
            <a:avLst/>
          </a:prstGeom>
          <a:noFill/>
        </p:spPr>
      </p:pic>
      <p:pic>
        <p:nvPicPr>
          <p:cNvPr id="18438" name="Picture 6" descr="http://im0-tub-ua.yandex.net/i?id=dc29a2ff310cab8001592870e5115921-01-144&amp;n=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5214950"/>
            <a:ext cx="2357454" cy="14525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4" name="Picture 6" descr="http://upload.wikimedia.org/wikipedia/commons/thumb/b/b9/Levitan_VesnaVItalii.jpg/140px-Levitan_VesnaVItali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643446"/>
            <a:ext cx="2286016" cy="1428760"/>
          </a:xfrm>
          <a:prstGeom prst="rect">
            <a:avLst/>
          </a:prstGeom>
          <a:noFill/>
        </p:spPr>
      </p:pic>
      <p:pic>
        <p:nvPicPr>
          <p:cNvPr id="17412" name="Picture 4" descr="http://im3-tub-ua.yandex.net/i?id=9ee3fdc6c8915c06dc6da1534445abb1-140-144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214554"/>
            <a:ext cx="2614619" cy="1428750"/>
          </a:xfrm>
          <a:prstGeom prst="rect">
            <a:avLst/>
          </a:prstGeom>
          <a:noFill/>
        </p:spPr>
      </p:pic>
      <p:pic>
        <p:nvPicPr>
          <p:cNvPr id="17410" name="Picture 2" descr="http://upload.wikimedia.org/wikipedia/commons/thumb/d/df/Levitan_SolnechnyDen1876_7.jpg/103px-Levitan_SolnechnyDen1876_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2214554"/>
            <a:ext cx="2857520" cy="142876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Левітан                   Сєров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9416"/>
            <a:ext cx="8143900" cy="50342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err="1" smtClean="0">
                <a:latin typeface="Monotype Corsiva" pitchFamily="66" charset="0"/>
              </a:rPr>
              <a:t>“Сонячний</a:t>
            </a:r>
            <a:r>
              <a:rPr lang="uk-UA" dirty="0" smtClean="0">
                <a:latin typeface="Monotype Corsiva" pitchFamily="66" charset="0"/>
              </a:rPr>
              <a:t> </a:t>
            </a:r>
            <a:r>
              <a:rPr lang="uk-UA" dirty="0" err="1" smtClean="0">
                <a:latin typeface="Monotype Corsiva" pitchFamily="66" charset="0"/>
              </a:rPr>
              <a:t>день”</a:t>
            </a:r>
            <a:r>
              <a:rPr lang="uk-UA" dirty="0" smtClean="0">
                <a:latin typeface="Monotype Corsiva" pitchFamily="66" charset="0"/>
              </a:rPr>
              <a:t>                                </a:t>
            </a:r>
            <a:r>
              <a:rPr lang="uk-UA" dirty="0" err="1" smtClean="0">
                <a:latin typeface="Monotype Corsiva" pitchFamily="66" charset="0"/>
              </a:rPr>
              <a:t>“Портрет</a:t>
            </a:r>
            <a:r>
              <a:rPr lang="uk-UA" dirty="0" smtClean="0">
                <a:latin typeface="Monotype Corsiva" pitchFamily="66" charset="0"/>
              </a:rPr>
              <a:t> </a:t>
            </a:r>
            <a:r>
              <a:rPr lang="uk-UA" dirty="0" err="1" smtClean="0">
                <a:latin typeface="Monotype Corsiva" pitchFamily="66" charset="0"/>
              </a:rPr>
              <a:t>Міки</a:t>
            </a:r>
            <a:r>
              <a:rPr lang="uk-UA" dirty="0" smtClean="0">
                <a:latin typeface="Monotype Corsiva" pitchFamily="66" charset="0"/>
              </a:rPr>
              <a:t> </a:t>
            </a:r>
            <a:r>
              <a:rPr lang="uk-UA" dirty="0" err="1" smtClean="0">
                <a:latin typeface="Monotype Corsiva" pitchFamily="66" charset="0"/>
              </a:rPr>
              <a:t>Морозова”</a:t>
            </a:r>
            <a:endParaRPr lang="uk-UA" dirty="0" smtClean="0">
              <a:latin typeface="Monotype Corsiva" pitchFamily="66" charset="0"/>
            </a:endParaRPr>
          </a:p>
          <a:p>
            <a:pPr>
              <a:buNone/>
            </a:pPr>
            <a:endParaRPr lang="uk-UA" dirty="0" smtClean="0">
              <a:latin typeface="Monotype Corsiva" pitchFamily="66" charset="0"/>
            </a:endParaRPr>
          </a:p>
          <a:p>
            <a:pPr>
              <a:buNone/>
            </a:pPr>
            <a:endParaRPr lang="uk-UA" dirty="0" smtClean="0">
              <a:latin typeface="Monotype Corsiva" pitchFamily="66" charset="0"/>
            </a:endParaRPr>
          </a:p>
          <a:p>
            <a:pPr>
              <a:buNone/>
            </a:pPr>
            <a:endParaRPr lang="uk-UA" dirty="0" smtClean="0">
              <a:latin typeface="Monotype Corsiva" pitchFamily="66" charset="0"/>
            </a:endParaRPr>
          </a:p>
          <a:p>
            <a:pPr>
              <a:buNone/>
            </a:pPr>
            <a:endParaRPr lang="uk-UA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uk-UA" dirty="0" err="1" smtClean="0">
                <a:latin typeface="Monotype Corsiva" pitchFamily="66" charset="0"/>
              </a:rPr>
              <a:t>“Весна</a:t>
            </a:r>
            <a:r>
              <a:rPr lang="uk-UA" dirty="0" smtClean="0">
                <a:latin typeface="Monotype Corsiva" pitchFamily="66" charset="0"/>
              </a:rPr>
              <a:t> в </a:t>
            </a:r>
            <a:r>
              <a:rPr lang="uk-UA" dirty="0" err="1" smtClean="0">
                <a:latin typeface="Monotype Corsiva" pitchFamily="66" charset="0"/>
              </a:rPr>
              <a:t>Італії”</a:t>
            </a:r>
            <a:r>
              <a:rPr lang="uk-UA" dirty="0" smtClean="0">
                <a:latin typeface="Monotype Corsiva" pitchFamily="66" charset="0"/>
              </a:rPr>
              <a:t>                                               </a:t>
            </a:r>
            <a:r>
              <a:rPr lang="uk-UA" dirty="0" err="1" smtClean="0">
                <a:latin typeface="Monotype Corsiva" pitchFamily="66" charset="0"/>
              </a:rPr>
              <a:t>“Діти”</a:t>
            </a:r>
            <a:r>
              <a:rPr lang="uk-UA" dirty="0" smtClean="0">
                <a:latin typeface="Monotype Corsiva" pitchFamily="66" charset="0"/>
              </a:rPr>
              <a:t>                                             </a:t>
            </a:r>
          </a:p>
        </p:txBody>
      </p:sp>
      <p:pic>
        <p:nvPicPr>
          <p:cNvPr id="17416" name="Picture 8" descr="http://im1-tub-ua.yandex.net/i?id=0e86a6dbefb84d86d1648367df7b0365-142-144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8" y="4643446"/>
            <a:ext cx="214314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2500306"/>
            <a:ext cx="606448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Дякую за увагу!!!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2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83</TotalTime>
  <Words>322</Words>
  <Application>Microsoft Office PowerPoint</Application>
  <PresentationFormat>Экран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   Сєров Валентин Олександрович та  Левітан Ісаак Ілліч   </vt:lpstr>
      <vt:lpstr>Слайд 2</vt:lpstr>
      <vt:lpstr>Левітан                   Сєров</vt:lpstr>
      <vt:lpstr>  Левітан                   Сєров</vt:lpstr>
      <vt:lpstr>Левітан                   Сєров</vt:lpstr>
      <vt:lpstr>Левітан                   Сєров</vt:lpstr>
      <vt:lpstr>Левітан                   Сєров</vt:lpstr>
      <vt:lpstr>Левітан                   Сєров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Сєров Валентин Олександрович та  Левітан Ісаак Ілліч</dc:title>
  <dc:creator>Пользователь</dc:creator>
  <cp:lastModifiedBy>Пользователь</cp:lastModifiedBy>
  <cp:revision>9</cp:revision>
  <dcterms:created xsi:type="dcterms:W3CDTF">2015-02-22T17:25:48Z</dcterms:created>
  <dcterms:modified xsi:type="dcterms:W3CDTF">2015-02-22T18:48:52Z</dcterms:modified>
</cp:coreProperties>
</file>