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1" r:id="rId2"/>
    <p:sldId id="259" r:id="rId3"/>
    <p:sldId id="260" r:id="rId4"/>
    <p:sldId id="282" r:id="rId5"/>
    <p:sldId id="261" r:id="rId6"/>
    <p:sldId id="262" r:id="rId7"/>
    <p:sldId id="263" r:id="rId8"/>
    <p:sldId id="283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  <a:srgbClr val="2E78BC"/>
    <a:srgbClr val="5B9CD7"/>
    <a:srgbClr val="FFFF66"/>
    <a:srgbClr val="FFFF99"/>
    <a:srgbClr val="2E890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4" autoAdjust="0"/>
  </p:normalViewPr>
  <p:slideViewPr>
    <p:cSldViewPr snapToGrid="0">
      <p:cViewPr>
        <p:scale>
          <a:sx n="75" d="100"/>
          <a:sy n="75" d="100"/>
        </p:scale>
        <p:origin x="-1158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37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32ECDC-3B7A-4DBF-A4D4-248BEFBBAA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8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E846-C381-4E90-B5A0-CC686D9894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1FFC2-E60C-4BA4-9E09-40A930763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264F53-A2C7-4C52-BE9E-C03791D2AA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9423D51-846B-49FA-A48F-58983416CD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2D71A0-6A1C-4B93-8205-AFBD20EC57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5A4C5-133E-4DDE-AC64-62B67DC187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7DE18-28F7-4F10-A38F-5FD30846B2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F4EF9-1B09-4967-AE96-7BB018B428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47DA1-4004-4E0F-931E-B8BF6FF25D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8E8B6-084A-4F22-A4A8-E7CD277BAD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010D3-C018-43B6-B525-687D92CE23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0FC6-859C-495B-B19B-1508364EF0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9F0D8-AB3F-49CC-8AF5-A2E2E38CBD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7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5C73FAC3-8C17-41F1-BBAD-A120ADF7936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jpeg"/><Relationship Id="rId5" Type="http://schemas.openxmlformats.org/officeDocument/2006/relationships/hyperlink" Target="http://www.cross-roads.ru/english/art/clipart_03.html" TargetMode="Externa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www.cross-roads.ru/english/art/clipart_03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1030" descr="думает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150" y="2286000"/>
            <a:ext cx="3752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508" name="Group 1044"/>
          <p:cNvGrpSpPr>
            <a:grpSpLocks/>
          </p:cNvGrpSpPr>
          <p:nvPr/>
        </p:nvGrpSpPr>
        <p:grpSpPr bwMode="auto">
          <a:xfrm>
            <a:off x="539750" y="1484313"/>
            <a:ext cx="6551613" cy="4752975"/>
            <a:chOff x="295" y="935"/>
            <a:chExt cx="4127" cy="2994"/>
          </a:xfrm>
        </p:grpSpPr>
        <p:sp>
          <p:nvSpPr>
            <p:cNvPr id="63502" name="AutoShape 1038"/>
            <p:cNvSpPr>
              <a:spLocks noChangeArrowheads="1"/>
            </p:cNvSpPr>
            <p:nvPr/>
          </p:nvSpPr>
          <p:spPr bwMode="auto">
            <a:xfrm>
              <a:off x="295" y="935"/>
              <a:ext cx="4127" cy="2994"/>
            </a:xfrm>
            <a:prstGeom prst="wedgeRoundRectCallout">
              <a:avLst>
                <a:gd name="adj1" fmla="val 61509"/>
                <a:gd name="adj2" fmla="val -9384"/>
                <a:gd name="adj3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60000"/>
                </a:lnSpc>
              </a:pPr>
              <a:endParaRPr lang="ru-RU" sz="1800" b="1"/>
            </a:p>
          </p:txBody>
        </p:sp>
        <p:pic>
          <p:nvPicPr>
            <p:cNvPr id="63503" name="Picture 1039" descr="$$$$$$$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0" y="1026"/>
              <a:ext cx="1497" cy="92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63496" name="Picture 1032" descr="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35584">
              <a:off x="632" y="2543"/>
              <a:ext cx="823" cy="108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63497" name="Picture 1033" descr="bmw-z4"/>
            <p:cNvPicPr>
              <a:picLocks noChangeAspect="1" noChangeArrowheads="1"/>
            </p:cNvPicPr>
            <p:nvPr/>
          </p:nvPicPr>
          <p:blipFill>
            <a:blip r:embed="rId5" cstate="print"/>
            <a:srcRect t="11102" b="10857"/>
            <a:stretch>
              <a:fillRect/>
            </a:stretch>
          </p:blipFill>
          <p:spPr bwMode="auto">
            <a:xfrm rot="391392">
              <a:off x="3061" y="2976"/>
              <a:ext cx="1179" cy="69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63498" name="Picture 1034" descr="vlux1Image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43" y="1348"/>
              <a:ext cx="998" cy="68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63499" name="Picture 1035" descr="KameleonPhot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28923">
              <a:off x="567" y="1117"/>
              <a:ext cx="872" cy="9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63505" name="Picture 1041" descr="09-5"/>
            <p:cNvPicPr>
              <a:picLocks noChangeAspect="1" noChangeArrowheads="1"/>
            </p:cNvPicPr>
            <p:nvPr/>
          </p:nvPicPr>
          <p:blipFill>
            <a:blip r:embed="rId8" cstate="print"/>
            <a:srcRect t="23677" b="5225"/>
            <a:stretch>
              <a:fillRect/>
            </a:stretch>
          </p:blipFill>
          <p:spPr bwMode="auto">
            <a:xfrm rot="-501169">
              <a:off x="1746" y="2614"/>
              <a:ext cx="1179" cy="71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63506" name="WordArt 1042"/>
            <p:cNvSpPr>
              <a:spLocks noChangeArrowheads="1" noChangeShapeType="1" noTextEdit="1"/>
            </p:cNvSpPr>
            <p:nvPr/>
          </p:nvSpPr>
          <p:spPr bwMode="auto">
            <a:xfrm>
              <a:off x="1383" y="2296"/>
              <a:ext cx="2268" cy="3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28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гірлянда</a:t>
              </a:r>
              <a:r>
                <a:rPr lang="ru-RU" sz="28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ru-RU" sz="28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асоціацій</a:t>
              </a:r>
              <a:endPara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3507" name="Text Box 1043"/>
          <p:cNvSpPr txBox="1">
            <a:spLocks noChangeArrowheads="1"/>
          </p:cNvSpPr>
          <p:nvPr/>
        </p:nvSpPr>
        <p:spPr bwMode="auto">
          <a:xfrm>
            <a:off x="755650" y="114300"/>
            <a:ext cx="77771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/>
              <a:t>Метод </a:t>
            </a:r>
            <a:r>
              <a:rPr lang="ru-RU" sz="4000" b="1" dirty="0" err="1" smtClean="0"/>
              <a:t>гірлянд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випадковостей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асоціацій</a:t>
            </a:r>
            <a:endParaRPr lang="ru-RU" sz="3200" b="1" dirty="0"/>
          </a:p>
        </p:txBody>
      </p:sp>
      <p:sp>
        <p:nvSpPr>
          <p:cNvPr id="63512" name="Line 1048"/>
          <p:cNvSpPr>
            <a:spLocks noChangeShapeType="1"/>
          </p:cNvSpPr>
          <p:nvPr/>
        </p:nvSpPr>
        <p:spPr bwMode="auto">
          <a:xfrm>
            <a:off x="0" y="177800"/>
            <a:ext cx="9144000" cy="0"/>
          </a:xfrm>
          <a:prstGeom prst="line">
            <a:avLst/>
          </a:prstGeom>
          <a:noFill/>
          <a:ln w="9525">
            <a:solidFill>
              <a:srgbClr val="2E78B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341438"/>
            <a:ext cx="7885112" cy="1079500"/>
          </a:xfrm>
        </p:spPr>
        <p:txBody>
          <a:bodyPr/>
          <a:lstStyle/>
          <a:p>
            <a:pPr indent="20638">
              <a:lnSpc>
                <a:spcPct val="130000"/>
              </a:lnSpc>
              <a:buNone/>
            </a:pPr>
            <a:r>
              <a:rPr lang="ru-RU" sz="2000" dirty="0" err="1" smtClean="0">
                <a:cs typeface="Times New Roman" pitchFamily="18" charset="0"/>
              </a:rPr>
              <a:t>Генерування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гірлянд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асоціацій</a:t>
            </a:r>
            <a:r>
              <a:rPr lang="ru-RU" sz="2000" dirty="0" smtClean="0">
                <a:cs typeface="Times New Roman" pitchFamily="18" charset="0"/>
              </a:rPr>
              <a:t>. По </a:t>
            </a:r>
            <a:r>
              <a:rPr lang="ru-RU" sz="2000" dirty="0" err="1" smtClean="0">
                <a:cs typeface="Times New Roman" pitchFamily="18" charset="0"/>
              </a:rPr>
              <a:t>черзі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з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ознак</a:t>
            </a:r>
            <a:r>
              <a:rPr lang="ru-RU" sz="2000" dirty="0" smtClean="0">
                <a:cs typeface="Times New Roman" pitchFamily="18" charset="0"/>
              </a:rPr>
              <a:t> (див. </a:t>
            </a:r>
            <a:r>
              <a:rPr lang="ru-RU" sz="2000" dirty="0" err="1" smtClean="0">
                <a:cs typeface="Times New Roman" pitchFamily="18" charset="0"/>
              </a:rPr>
              <a:t>таблицю</a:t>
            </a:r>
            <a:r>
              <a:rPr lang="ru-RU" sz="2000" dirty="0" smtClean="0">
                <a:cs typeface="Times New Roman" pitchFamily="18" charset="0"/>
              </a:rPr>
              <a:t>) </a:t>
            </a:r>
            <a:r>
              <a:rPr lang="ru-RU" sz="2000" dirty="0" err="1" smtClean="0">
                <a:cs typeface="Times New Roman" pitchFamily="18" charset="0"/>
              </a:rPr>
              <a:t>генеруємо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ланцюжок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асоціацій</a:t>
            </a:r>
            <a:r>
              <a:rPr lang="ru-RU" sz="2000" dirty="0" smtClean="0"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95288" y="4005263"/>
          <a:ext cx="3529012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Точечный рисунок" r:id="rId3" imgW="3123810" imgH="1533739" progId="Paint.Picture">
                  <p:embed/>
                </p:oleObj>
              </mc:Choice>
              <mc:Fallback>
                <p:oleObj name="Точечный рисунок" r:id="rId3" imgW="3123810" imgH="1533739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05263"/>
                        <a:ext cx="3529012" cy="1731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8" name="Picture 4" descr="is?nZbbXWj-iqjKf_KrR_OO6zKwKP_Tj3VG5vhdaQpPULU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7863" y="4294188"/>
            <a:ext cx="1169987" cy="1169987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2232" name="Picture 8" descr="BD15035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25538"/>
            <a:ext cx="9144000" cy="152400"/>
          </a:xfrm>
          <a:prstGeom prst="rect">
            <a:avLst/>
          </a:prstGeom>
          <a:noFill/>
        </p:spPr>
      </p:pic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95288" y="279400"/>
            <a:ext cx="8748712" cy="5880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3200" b="1" dirty="0" err="1" smtClean="0">
                <a:latin typeface="Century Gothic" pitchFamily="34" charset="0"/>
              </a:rPr>
              <a:t>Генерування</a:t>
            </a:r>
            <a:r>
              <a:rPr lang="ru-RU" sz="3200" b="1" dirty="0" smtClean="0">
                <a:latin typeface="Century Gothic" pitchFamily="34" charset="0"/>
              </a:rPr>
              <a:t> </a:t>
            </a:r>
            <a:r>
              <a:rPr lang="ru-RU" sz="3200" b="1" dirty="0" err="1" smtClean="0">
                <a:latin typeface="Century Gothic" pitchFamily="34" charset="0"/>
              </a:rPr>
              <a:t>гірлянд</a:t>
            </a:r>
            <a:r>
              <a:rPr lang="ru-RU" sz="3200" b="1" dirty="0" smtClean="0">
                <a:latin typeface="Century Gothic" pitchFamily="34" charset="0"/>
              </a:rPr>
              <a:t> </a:t>
            </a:r>
            <a:r>
              <a:rPr lang="ru-RU" sz="3200" b="1" dirty="0" err="1" smtClean="0">
                <a:latin typeface="Century Gothic" pitchFamily="34" charset="0"/>
              </a:rPr>
              <a:t>асоціацій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0" y="1412875"/>
            <a:ext cx="1116013" cy="720725"/>
          </a:xfrm>
          <a:prstGeom prst="rightArrow">
            <a:avLst>
              <a:gd name="adj1" fmla="val 60352"/>
              <a:gd name="adj2" fmla="val 3876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lIns="0" tIns="10800" rIns="0" anchor="ctr"/>
          <a:lstStyle/>
          <a:p>
            <a:pPr algn="ctr"/>
            <a:r>
              <a:rPr lang="ru-RU" sz="1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Крок</a:t>
            </a:r>
            <a:r>
              <a:rPr lang="ru-RU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6</a:t>
            </a:r>
          </a:p>
        </p:txBody>
      </p:sp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8" cstate="print"/>
          <a:srcRect l="55936" r="4903" b="35590"/>
          <a:stretch>
            <a:fillRect/>
          </a:stretch>
        </p:blipFill>
        <p:spPr bwMode="auto">
          <a:xfrm>
            <a:off x="6227763" y="3284538"/>
            <a:ext cx="2016125" cy="3097212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7451725" y="4581525"/>
            <a:ext cx="792163" cy="863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6227763" y="4941888"/>
            <a:ext cx="144462" cy="10080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6227763" y="5949950"/>
            <a:ext cx="504825" cy="43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7739063" y="5229225"/>
            <a:ext cx="504825" cy="43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6372225" y="4652963"/>
            <a:ext cx="144463" cy="10080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7596188" y="5949950"/>
            <a:ext cx="504825" cy="43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6300788" y="5300663"/>
            <a:ext cx="431800" cy="215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7308850" y="5084763"/>
            <a:ext cx="431800" cy="215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7956550" y="5661025"/>
            <a:ext cx="287338" cy="215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6443663" y="5876925"/>
            <a:ext cx="287337" cy="215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6877050" y="5254625"/>
            <a:ext cx="287338" cy="215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20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entury Gothic" pitchFamily="34" charset="0"/>
              </a:rPr>
              <a:t>Вимоги</a:t>
            </a:r>
            <a:r>
              <a:rPr 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entury Gothic" pitchFamily="34" charset="0"/>
              </a:rPr>
              <a:t> до </a:t>
            </a:r>
            <a:r>
              <a:rPr lang="ru-RU" sz="3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entury Gothic" pitchFamily="34" charset="0"/>
              </a:rPr>
              <a:t>ланцюжків</a:t>
            </a:r>
            <a:r>
              <a:rPr 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entury Gothic" pitchFamily="34" charset="0"/>
              </a:rPr>
              <a:t> </a:t>
            </a:r>
            <a:r>
              <a:rPr lang="ru-RU" sz="3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entury Gothic" pitchFamily="34" charset="0"/>
              </a:rPr>
              <a:t>асоціацій</a:t>
            </a:r>
            <a:endParaRPr lang="ru-RU" sz="3200" b="1" dirty="0">
              <a:solidFill>
                <a:schemeClr val="hlink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49160" name="Picture 8" descr="BD1503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152400"/>
          </a:xfrm>
          <a:prstGeom prst="rect">
            <a:avLst/>
          </a:prstGeom>
          <a:noFill/>
        </p:spPr>
      </p:pic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323850" y="2924175"/>
            <a:ext cx="36004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Треба,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щоб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ланцюжок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народжуваних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асоціацій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розвивалася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урахуванням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чергування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об'єкта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та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його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характеристики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враховувала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не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тільки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технічні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але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й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ергономічні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психологічні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естетичні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та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ін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функції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об'єкта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  <a:endParaRPr lang="ru-RU" sz="16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060575"/>
            <a:ext cx="5148262" cy="480853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9162" name="Picture 10" descr="is?nZbbXWj-iqjKf_KrR_OO6zKwKP_Tj3VG5vhdaQpPUL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1" t="7689" r="7689" b="6151"/>
          <a:stretch>
            <a:fillRect/>
          </a:stretch>
        </p:blipFill>
        <p:spPr bwMode="auto">
          <a:xfrm>
            <a:off x="6227763" y="3789363"/>
            <a:ext cx="1008062" cy="10080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6011863" y="5084763"/>
            <a:ext cx="360362" cy="649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827088" y="1341438"/>
            <a:ext cx="3960812" cy="1150937"/>
          </a:xfrm>
          <a:prstGeom prst="wedgeRoundRectCallout">
            <a:avLst>
              <a:gd name="adj1" fmla="val 74329"/>
              <a:gd name="adj2" fmla="val -101032"/>
              <a:gd name="adj3" fmla="val 16667"/>
            </a:avLst>
          </a:prstGeom>
          <a:solidFill>
            <a:srgbClr val="0000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600" b="1" i="1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Асоціації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це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взаємозв'язки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предметів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явищ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діяльності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відображені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свідомості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людини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 rot="1327646">
            <a:off x="5973763" y="5124450"/>
            <a:ext cx="679450" cy="649288"/>
          </a:xfrm>
          <a:prstGeom prst="downArrow">
            <a:avLst>
              <a:gd name="adj1" fmla="val 44991"/>
              <a:gd name="adj2" fmla="val 35972"/>
            </a:avLst>
          </a:prstGeom>
          <a:gradFill rotWithShape="1">
            <a:gsLst>
              <a:gs pos="0">
                <a:srgbClr val="99CC00"/>
              </a:gs>
              <a:gs pos="100000">
                <a:srgbClr val="2E8901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8130" name="Picture 2" descr="h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365625"/>
            <a:ext cx="1531937" cy="21971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8131" name="Picture 3" descr="vazanie-150-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365625"/>
            <a:ext cx="2157413" cy="22320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8132" name="Picture 4" descr="ja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4365625"/>
            <a:ext cx="2736850" cy="22383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8133" name="Picture 5" descr="otd_na_more"/>
          <p:cNvPicPr>
            <a:picLocks noChangeAspect="1" noChangeArrowheads="1"/>
          </p:cNvPicPr>
          <p:nvPr/>
        </p:nvPicPr>
        <p:blipFill>
          <a:blip r:embed="rId5" cstate="print"/>
          <a:srcRect l="25310"/>
          <a:stretch>
            <a:fillRect/>
          </a:stretch>
        </p:blipFill>
        <p:spPr bwMode="auto">
          <a:xfrm>
            <a:off x="7019925" y="4365625"/>
            <a:ext cx="2124075" cy="2232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1619250" y="5373688"/>
            <a:ext cx="360363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3924300" y="5373688"/>
            <a:ext cx="360363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6732588" y="5373688"/>
            <a:ext cx="360362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8139" name="Picture 11" descr="BD1503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613"/>
            <a:ext cx="9144000" cy="152400"/>
          </a:xfrm>
          <a:prstGeom prst="rect">
            <a:avLst/>
          </a:prstGeom>
          <a:noFill/>
        </p:spPr>
      </p:pic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468313" y="115888"/>
            <a:ext cx="6119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entury Gothic" pitchFamily="34" charset="0"/>
              </a:rPr>
              <a:t>Пример создания гирлянд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95288" y="981075"/>
            <a:ext cx="87487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Міркуємо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Електролампочка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скляна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Що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нагадує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слово «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скляна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»? 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Може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волокно.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Що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воно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нагадує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?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Комусь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плетіння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в'язання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  У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когось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асоціюється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бабусею, лечащей ревматизм на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курорті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на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півдні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т.д. 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Ланцюжок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може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бути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величезною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:</a:t>
            </a: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Скло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- волокно -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в'язання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- бабуся - ревматизм - курорт –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південь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т.д. </a:t>
            </a: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Якщо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брати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інші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об'єкти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та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ознаки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(а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їх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близько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100)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вважати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гірлянди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по 40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елементів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то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вже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буде 4000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елементів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!</a:t>
            </a:r>
            <a:endParaRPr lang="ru-RU" sz="16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3756025"/>
          </a:xfrm>
        </p:spPr>
        <p:txBody>
          <a:bodyPr/>
          <a:lstStyle/>
          <a:p>
            <a:pPr indent="20638" algn="ctr">
              <a:buFont typeface="Wingdings" pitchFamily="2" charset="2"/>
              <a:buNone/>
            </a:pPr>
            <a:r>
              <a:rPr lang="en-US" dirty="0">
                <a:cs typeface="Times New Roman" pitchFamily="18" charset="0"/>
              </a:rPr>
              <a:t>    </a:t>
            </a:r>
          </a:p>
          <a:p>
            <a:pPr indent="20638" algn="ctr">
              <a:buFont typeface="Wingdings" pitchFamily="2" charset="2"/>
              <a:buNone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16013" y="812800"/>
            <a:ext cx="80645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До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елементів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гірлянди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синонімів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об'єкта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по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черзі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приєднують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елементи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гірлянд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асоціацій</a:t>
            </a:r>
            <a:r>
              <a:rPr lang="ru-RU" sz="1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,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с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кляний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стілець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крісло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скловолокна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в'язаний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пуф, табуретка для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бабусі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крісло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для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лікування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радикуліту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крісло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від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спеки (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або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створює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спеку)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т.д. 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Можуть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виходити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поєднання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позбавлені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раціонального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змісту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  <a:endParaRPr lang="ru-RU" sz="16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47108" name="Picture 4" descr="19755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70175"/>
            <a:ext cx="2016125" cy="2227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7109" name="Picture 5" descr="vazanie-150-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235575"/>
            <a:ext cx="1944688" cy="1722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7110" name="Picture 6" descr="ja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665413"/>
            <a:ext cx="2952750" cy="2214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7111" name="Picture 7" descr="k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041900"/>
            <a:ext cx="1871662" cy="191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7112" name="Picture 8" descr="солнц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308600"/>
            <a:ext cx="1633538" cy="1633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7113" name="Picture 9" descr="Безымянны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2736850"/>
            <a:ext cx="1428750" cy="2190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971550" y="4752975"/>
            <a:ext cx="504825" cy="50482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4284663" y="4752975"/>
            <a:ext cx="504825" cy="50482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24750" y="4752975"/>
            <a:ext cx="504825" cy="50482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7119" name="Picture 15" descr="BD15035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2775"/>
            <a:ext cx="9144000" cy="152400"/>
          </a:xfrm>
          <a:prstGeom prst="rect">
            <a:avLst/>
          </a:prstGeom>
          <a:noFill/>
        </p:spPr>
      </p:pic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95288" y="58738"/>
            <a:ext cx="8748712" cy="52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b="1" dirty="0" err="1" smtClean="0">
                <a:latin typeface="Century Gothic" pitchFamily="34" charset="0"/>
              </a:rPr>
              <a:t>Генерування</a:t>
            </a:r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 err="1" smtClean="0">
                <a:latin typeface="Century Gothic" pitchFamily="34" charset="0"/>
              </a:rPr>
              <a:t>нових</a:t>
            </a:r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 err="1" smtClean="0">
                <a:latin typeface="Century Gothic" pitchFamily="34" charset="0"/>
              </a:rPr>
              <a:t>ідей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-36513" y="908050"/>
            <a:ext cx="1116013" cy="720725"/>
          </a:xfrm>
          <a:prstGeom prst="rightArrow">
            <a:avLst>
              <a:gd name="adj1" fmla="val 60352"/>
              <a:gd name="adj2" fmla="val 3876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lIns="0" tIns="10800" rIns="0" anchor="ctr"/>
          <a:lstStyle/>
          <a:p>
            <a:pPr algn="ctr"/>
            <a:r>
              <a:rPr lang="ru-RU" sz="1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Крок</a:t>
            </a:r>
            <a:r>
              <a:rPr lang="ru-RU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7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выступлен5"/>
          <p:cNvPicPr>
            <a:picLocks noChangeAspect="1" noChangeArrowheads="1"/>
          </p:cNvPicPr>
          <p:nvPr/>
        </p:nvPicPr>
        <p:blipFill>
          <a:blip r:embed="rId2" cstate="print">
            <a:lum bright="12000" contrast="42000"/>
          </a:blip>
          <a:srcRect t="2385"/>
          <a:stretch>
            <a:fillRect/>
          </a:stretch>
        </p:blipFill>
        <p:spPr bwMode="auto">
          <a:xfrm>
            <a:off x="3419475" y="692150"/>
            <a:ext cx="56165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301750" y="1125538"/>
            <a:ext cx="335915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Приймається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рішення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: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Чи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достатньо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гірлянд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асоціацій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для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відбору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корисних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ідей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?</a:t>
            </a:r>
            <a:endParaRPr lang="ru-RU" sz="16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5070" name="Picture 14" descr="BD150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44000" cy="152400"/>
          </a:xfrm>
          <a:prstGeom prst="rect">
            <a:avLst/>
          </a:prstGeom>
          <a:noFill/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95288" y="44450"/>
            <a:ext cx="8748712" cy="5295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b="1" dirty="0" err="1"/>
              <a:t>В</a:t>
            </a:r>
            <a:r>
              <a:rPr lang="ru-RU" sz="2800" b="1" dirty="0" err="1" smtClean="0"/>
              <a:t>ибір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альтернативи</a:t>
            </a:r>
            <a:endParaRPr lang="ru-RU" sz="2800" b="1" dirty="0"/>
          </a:p>
        </p:txBody>
      </p:sp>
      <p:sp>
        <p:nvSpPr>
          <p:cNvPr id="45072" name="Freeform 16"/>
          <p:cNvSpPr>
            <a:spLocks/>
          </p:cNvSpPr>
          <p:nvPr/>
        </p:nvSpPr>
        <p:spPr bwMode="auto">
          <a:xfrm>
            <a:off x="3648075" y="3679825"/>
            <a:ext cx="912813" cy="625475"/>
          </a:xfrm>
          <a:custGeom>
            <a:avLst/>
            <a:gdLst/>
            <a:ahLst/>
            <a:cxnLst>
              <a:cxn ang="0">
                <a:pos x="38" y="23"/>
              </a:cxn>
              <a:cxn ang="0">
                <a:pos x="264" y="23"/>
              </a:cxn>
              <a:cxn ang="0">
                <a:pos x="491" y="160"/>
              </a:cxn>
              <a:cxn ang="0">
                <a:pos x="537" y="296"/>
              </a:cxn>
              <a:cxn ang="0">
                <a:pos x="264" y="386"/>
              </a:cxn>
              <a:cxn ang="0">
                <a:pos x="174" y="341"/>
              </a:cxn>
              <a:cxn ang="0">
                <a:pos x="38" y="69"/>
              </a:cxn>
              <a:cxn ang="0">
                <a:pos x="38" y="23"/>
              </a:cxn>
            </a:cxnLst>
            <a:rect l="0" t="0" r="r" b="b"/>
            <a:pathLst>
              <a:path w="575" h="394">
                <a:moveTo>
                  <a:pt x="38" y="23"/>
                </a:moveTo>
                <a:cubicBezTo>
                  <a:pt x="76" y="15"/>
                  <a:pt x="188" y="0"/>
                  <a:pt x="264" y="23"/>
                </a:cubicBezTo>
                <a:cubicBezTo>
                  <a:pt x="340" y="46"/>
                  <a:pt x="446" y="115"/>
                  <a:pt x="491" y="160"/>
                </a:cubicBezTo>
                <a:cubicBezTo>
                  <a:pt x="536" y="205"/>
                  <a:pt x="575" y="258"/>
                  <a:pt x="537" y="296"/>
                </a:cubicBezTo>
                <a:cubicBezTo>
                  <a:pt x="499" y="334"/>
                  <a:pt x="324" y="378"/>
                  <a:pt x="264" y="386"/>
                </a:cubicBezTo>
                <a:cubicBezTo>
                  <a:pt x="204" y="394"/>
                  <a:pt x="212" y="394"/>
                  <a:pt x="174" y="341"/>
                </a:cubicBezTo>
                <a:cubicBezTo>
                  <a:pt x="136" y="288"/>
                  <a:pt x="61" y="122"/>
                  <a:pt x="38" y="69"/>
                </a:cubicBezTo>
                <a:cubicBezTo>
                  <a:pt x="15" y="16"/>
                  <a:pt x="0" y="31"/>
                  <a:pt x="38" y="23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4149725"/>
            <a:ext cx="9144000" cy="5746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5061" name="Picture 5" descr="BD150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9144000" cy="152400"/>
          </a:xfrm>
          <a:prstGeom prst="rect">
            <a:avLst/>
          </a:prstGeom>
          <a:noFill/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187450" y="4856163"/>
            <a:ext cx="7848600" cy="172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 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Тут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кілька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етапів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:</a:t>
            </a:r>
          </a:p>
          <a:p>
            <a:pPr marL="177800" indent="-1778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-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Відкидання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явно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нераціональних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варіантів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;</a:t>
            </a:r>
          </a:p>
          <a:p>
            <a:pPr marL="177800" indent="-1778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-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Відбір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найбільш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оригінальних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варіантів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сумнівної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корисності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які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залучають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несподіванкою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;</a:t>
            </a:r>
          </a:p>
          <a:p>
            <a:pPr marL="177800" indent="-1778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-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визначення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прийнятних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варіантів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  <a:endParaRPr lang="ru-RU" sz="1600" dirty="0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60363" y="4162425"/>
            <a:ext cx="8748712" cy="52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b="1" dirty="0" err="1" smtClean="0">
                <a:latin typeface="Century Gothic" pitchFamily="34" charset="0"/>
              </a:rPr>
              <a:t>Оцінка</a:t>
            </a:r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 err="1" smtClean="0">
                <a:latin typeface="Century Gothic" pitchFamily="34" charset="0"/>
              </a:rPr>
              <a:t>і</a:t>
            </a:r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 err="1" smtClean="0">
                <a:latin typeface="Century Gothic" pitchFamily="34" charset="0"/>
              </a:rPr>
              <a:t>відбір</a:t>
            </a:r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 err="1" smtClean="0">
                <a:latin typeface="Century Gothic" pitchFamily="34" charset="0"/>
              </a:rPr>
              <a:t>раціональних</a:t>
            </a:r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 err="1" smtClean="0">
                <a:latin typeface="Century Gothic" pitchFamily="34" charset="0"/>
              </a:rPr>
              <a:t>варіантів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>
            <a:off x="0" y="1195388"/>
            <a:ext cx="1116013" cy="720725"/>
          </a:xfrm>
          <a:prstGeom prst="rightArrow">
            <a:avLst>
              <a:gd name="adj1" fmla="val 60352"/>
              <a:gd name="adj2" fmla="val 3876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lIns="0" tIns="10800" rIns="0" anchor="ctr"/>
          <a:lstStyle/>
          <a:p>
            <a:pPr algn="ctr"/>
            <a:r>
              <a:rPr lang="ru-RU" sz="1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Крок</a:t>
            </a:r>
            <a:r>
              <a:rPr lang="ru-RU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8</a:t>
            </a: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0" y="5013325"/>
            <a:ext cx="1116013" cy="720725"/>
          </a:xfrm>
          <a:prstGeom prst="rightArrow">
            <a:avLst>
              <a:gd name="adj1" fmla="val 60352"/>
              <a:gd name="adj2" fmla="val 3876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lIns="0" tIns="10800" rIns="0" anchor="ctr"/>
          <a:lstStyle/>
          <a:p>
            <a:pPr algn="ctr"/>
            <a:r>
              <a:rPr lang="ru-RU" sz="1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Крок</a:t>
            </a:r>
            <a:r>
              <a:rPr lang="ru-RU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9</a:t>
            </a:r>
            <a:endParaRPr lang="ru-RU" sz="1600" b="1" dirty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34" name="Picture 2" descr="k8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276600" y="3500438"/>
            <a:ext cx="2344738" cy="2879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35" name="Picture 3" descr="19"/>
          <p:cNvPicPr>
            <a:picLocks noChangeAspect="1" noChangeArrowheads="1"/>
          </p:cNvPicPr>
          <p:nvPr/>
        </p:nvPicPr>
        <p:blipFill>
          <a:blip r:embed="rId3" cstate="print"/>
          <a:srcRect t="11766"/>
          <a:stretch>
            <a:fillRect/>
          </a:stretch>
        </p:blipFill>
        <p:spPr bwMode="auto">
          <a:xfrm>
            <a:off x="827088" y="3717925"/>
            <a:ext cx="1733550" cy="2162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36" name="Picture 4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150" y="4005263"/>
            <a:ext cx="2268538" cy="1860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2627313" y="4437063"/>
            <a:ext cx="576262" cy="576262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724525" y="4437063"/>
            <a:ext cx="576263" cy="576262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41" name="Picture 9" descr="BD1503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050"/>
            <a:ext cx="9144000" cy="152400"/>
          </a:xfrm>
          <a:prstGeom prst="rect">
            <a:avLst/>
          </a:prstGeom>
          <a:noFill/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1331913" y="1196975"/>
            <a:ext cx="78120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У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підсумку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вирішується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який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об'єкт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потрібен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для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випуску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Наприклад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еліпсоподібної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пластмасове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крісло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парасолькою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(Для пляжу)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вбудованими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годинами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радіоприймачем</a:t>
            </a:r>
            <a:endParaRPr lang="ru-RU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755650" y="185738"/>
            <a:ext cx="806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 smtClean="0"/>
              <a:t>Відбір</a:t>
            </a:r>
            <a:r>
              <a:rPr lang="ru-RU" sz="3200" b="1" dirty="0" smtClean="0"/>
              <a:t> оптимального </a:t>
            </a:r>
            <a:r>
              <a:rPr lang="ru-RU" sz="3200" b="1" dirty="0" err="1" smtClean="0"/>
              <a:t>варіанту</a:t>
            </a:r>
            <a:endParaRPr lang="ru-RU" sz="3200" b="1" dirty="0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0" y="1484313"/>
            <a:ext cx="1258888" cy="720725"/>
          </a:xfrm>
          <a:prstGeom prst="rightArrow">
            <a:avLst>
              <a:gd name="adj1" fmla="val 60352"/>
              <a:gd name="adj2" fmla="val 43732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lIns="0" tIns="10800" rIns="0" anchor="ctr"/>
          <a:lstStyle/>
          <a:p>
            <a:pPr algn="ctr"/>
            <a:r>
              <a:rPr lang="uk-UA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Крок 10</a:t>
            </a:r>
            <a:endParaRPr lang="ru-RU" sz="1600" b="1" dirty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79723"/>
            <a:ext cx="4749800" cy="27558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Над презентацією працювали</a:t>
            </a:r>
          </a:p>
          <a:p>
            <a:pPr marL="0" indent="0">
              <a:buNone/>
            </a:pPr>
            <a:r>
              <a:rPr lang="uk-UA" dirty="0" smtClean="0"/>
              <a:t>Учні 11- А класу: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9394" name="Picture 2" descr="C:\Documents and Settings\User\Рабочий стол\f8rDwJF9Pu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2368550"/>
            <a:ext cx="4611687" cy="420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1156" y="1473200"/>
            <a:ext cx="17018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Коваль 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Данило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0756" y="1485900"/>
            <a:ext cx="151844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Карпенко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Владислав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 за увагу!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flipV="1">
            <a:off x="1155700" y="2933700"/>
            <a:ext cx="6959600" cy="254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906882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4" name="Picture 18" descr="часы песочн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B4A78"/>
              </a:clrFrom>
              <a:clrTo>
                <a:srgbClr val="1B4A78">
                  <a:alpha val="0"/>
                </a:srgbClr>
              </a:clrTo>
            </a:clrChange>
            <a:lum bright="-36000"/>
          </a:blip>
          <a:srcRect l="32188" t="16080" r="21205" b="18349"/>
          <a:stretch>
            <a:fillRect/>
          </a:stretch>
        </p:blipFill>
        <p:spPr bwMode="auto">
          <a:xfrm>
            <a:off x="0" y="1169988"/>
            <a:ext cx="2519363" cy="5688012"/>
          </a:xfrm>
          <a:prstGeom prst="rect">
            <a:avLst/>
          </a:prstGeom>
          <a:noFill/>
        </p:spPr>
      </p:pic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70000"/>
              </a:lnSpc>
            </a:pPr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 </a:t>
            </a:r>
            <a:b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</a:b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051050" y="1989138"/>
            <a:ext cx="3529013" cy="23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Його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автор -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Генріх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Язеповіч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Буш. 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Він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довгі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роки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трудився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в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Ризі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розробляючи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методи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прийоми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усвідомлено-логічного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та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інтуїтивно-практичного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пошуку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рішень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винахідницьких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задач.</a:t>
            </a:r>
            <a:endParaRPr lang="ru-RU" sz="16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116013" y="1052513"/>
            <a:ext cx="8208962" cy="7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Метод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гірлянд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випадковостей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асоціацій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(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ГСіА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)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є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розвитком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методу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фокальних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об'єктів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8135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atin typeface="Century Gothic" pitchFamily="34" charset="0"/>
              </a:rPr>
              <a:t>З </a:t>
            </a:r>
            <a:r>
              <a:rPr lang="ru-RU" sz="3200" b="1" dirty="0" err="1" smtClean="0">
                <a:latin typeface="Century Gothic" pitchFamily="34" charset="0"/>
              </a:rPr>
              <a:t>історії</a:t>
            </a:r>
            <a:r>
              <a:rPr lang="ru-RU" sz="3200" b="1" dirty="0" smtClean="0">
                <a:latin typeface="Century Gothic" pitchFamily="34" charset="0"/>
              </a:rPr>
              <a:t> </a:t>
            </a:r>
            <a:r>
              <a:rPr lang="ru-RU" sz="3200" b="1" dirty="0" err="1" smtClean="0">
                <a:latin typeface="Century Gothic" pitchFamily="34" charset="0"/>
              </a:rPr>
              <a:t>розробки</a:t>
            </a:r>
            <a:r>
              <a:rPr lang="ru-RU" sz="3200" b="1" dirty="0" smtClean="0">
                <a:latin typeface="Century Gothic" pitchFamily="34" charset="0"/>
              </a:rPr>
              <a:t> методу</a:t>
            </a:r>
            <a:endParaRPr lang="ru-RU" sz="3200" b="1" dirty="0">
              <a:latin typeface="Century Gothic" pitchFamily="34" charset="0"/>
            </a:endParaRPr>
          </a:p>
        </p:txBody>
      </p:sp>
      <p:pic>
        <p:nvPicPr>
          <p:cNvPr id="60430" name="Picture 14" descr="BD150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9144000" cy="152400"/>
          </a:xfrm>
          <a:prstGeom prst="rect">
            <a:avLst/>
          </a:prstGeom>
          <a:noFill/>
        </p:spPr>
      </p:pic>
      <p:pic>
        <p:nvPicPr>
          <p:cNvPr id="60431" name="Picture 15" descr="изобретат-ь"/>
          <p:cNvPicPr>
            <a:picLocks noChangeAspect="1" noChangeArrowheads="1"/>
          </p:cNvPicPr>
          <p:nvPr/>
        </p:nvPicPr>
        <p:blipFill>
          <a:blip r:embed="rId4" cstate="print"/>
          <a:srcRect t="5542"/>
          <a:stretch>
            <a:fillRect/>
          </a:stretch>
        </p:blipFill>
        <p:spPr bwMode="auto">
          <a:xfrm>
            <a:off x="6064250" y="1844675"/>
            <a:ext cx="3187700" cy="43211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2843213" y="4797425"/>
            <a:ext cx="2808287" cy="1439863"/>
          </a:xfrm>
          <a:prstGeom prst="wedgeRoundRectCallout">
            <a:avLst>
              <a:gd name="adj1" fmla="val 69051"/>
              <a:gd name="adj2" fmla="val -80759"/>
              <a:gd name="adj3" fmla="val 16667"/>
            </a:avLst>
          </a:prstGeom>
          <a:solidFill>
            <a:srgbClr val="99C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Г. Буш поставив перед собою мету: </a:t>
            </a:r>
            <a:r>
              <a:rPr lang="ru-RU" sz="1600" dirty="0" err="1" smtClean="0">
                <a:solidFill>
                  <a:schemeClr val="bg1"/>
                </a:solidFill>
              </a:rPr>
              <a:t>запропонувати</a:t>
            </a:r>
            <a:r>
              <a:rPr lang="ru-RU" sz="1600" dirty="0" smtClean="0">
                <a:solidFill>
                  <a:schemeClr val="bg1"/>
                </a:solidFill>
              </a:rPr>
              <a:t> ключ для </a:t>
            </a:r>
            <a:r>
              <a:rPr lang="ru-RU" sz="1600" dirty="0" err="1" smtClean="0">
                <a:solidFill>
                  <a:schemeClr val="bg1"/>
                </a:solidFill>
              </a:rPr>
              <a:t>вирішення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завдань</a:t>
            </a:r>
            <a:r>
              <a:rPr lang="ru-RU" sz="1600" dirty="0" smtClean="0">
                <a:solidFill>
                  <a:schemeClr val="bg1"/>
                </a:solidFill>
              </a:rPr>
              <a:t> при </a:t>
            </a:r>
            <a:r>
              <a:rPr lang="ru-RU" sz="1600" dirty="0" err="1" smtClean="0">
                <a:solidFill>
                  <a:schemeClr val="bg1"/>
                </a:solidFill>
              </a:rPr>
              <a:t>дефіциті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інформації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6084888" y="6237288"/>
            <a:ext cx="305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Генріх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Язеповіч</a:t>
            </a:r>
            <a:r>
              <a:rPr lang="ru-RU" sz="1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Буш.</a:t>
            </a:r>
            <a:endParaRPr lang="ru-RU" sz="1600" i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1" name="Rectangle 29"/>
          <p:cNvSpPr>
            <a:spLocks noChangeArrowheads="1"/>
          </p:cNvSpPr>
          <p:nvPr/>
        </p:nvSpPr>
        <p:spPr bwMode="auto">
          <a:xfrm>
            <a:off x="0" y="0"/>
            <a:ext cx="5795963" cy="981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3933825"/>
            <a:ext cx="6084888" cy="2924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5795963" y="0"/>
            <a:ext cx="3348037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95350"/>
            <a:ext cx="5616575" cy="324167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ru-RU" sz="1900" dirty="0" smtClean="0">
                <a:cs typeface="Times New Roman" pitchFamily="18" charset="0"/>
              </a:rPr>
              <a:t>Цей метод </a:t>
            </a:r>
            <a:r>
              <a:rPr lang="ru-RU" sz="1900" dirty="0" err="1" smtClean="0">
                <a:cs typeface="Times New Roman" pitchFamily="18" charset="0"/>
              </a:rPr>
              <a:t>дозволяє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знайти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велике</a:t>
            </a:r>
            <a:r>
              <a:rPr lang="ru-RU" sz="1900" dirty="0" smtClean="0">
                <a:cs typeface="Times New Roman" pitchFamily="18" charset="0"/>
              </a:rPr>
              <a:t> число </a:t>
            </a:r>
            <a:r>
              <a:rPr lang="ru-RU" sz="1900" dirty="0" err="1" smtClean="0">
                <a:cs typeface="Times New Roman" pitchFamily="18" charset="0"/>
              </a:rPr>
              <a:t>підказок</a:t>
            </a:r>
            <a:r>
              <a:rPr lang="ru-RU" sz="1900" dirty="0" smtClean="0">
                <a:cs typeface="Times New Roman" pitchFamily="18" charset="0"/>
              </a:rPr>
              <a:t> для </a:t>
            </a:r>
            <a:r>
              <a:rPr lang="ru-RU" sz="1900" dirty="0" err="1" smtClean="0">
                <a:cs typeface="Times New Roman" pitchFamily="18" charset="0"/>
              </a:rPr>
              <a:t>дослідника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допомогою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u="sng" dirty="0" err="1" smtClean="0">
                <a:cs typeface="Times New Roman" pitchFamily="18" charset="0"/>
              </a:rPr>
              <a:t>асоціацій</a:t>
            </a:r>
            <a:r>
              <a:rPr lang="ru-RU" sz="1900" dirty="0" smtClean="0">
                <a:cs typeface="Times New Roman" pitchFamily="18" charset="0"/>
              </a:rPr>
              <a:t>.  </a:t>
            </a:r>
            <a:r>
              <a:rPr lang="ru-RU" sz="1900" dirty="0" err="1" smtClean="0">
                <a:cs typeface="Times New Roman" pitchFamily="18" charset="0"/>
              </a:rPr>
              <a:t>Від</a:t>
            </a:r>
            <a:r>
              <a:rPr lang="ru-RU" sz="1900" dirty="0" smtClean="0">
                <a:cs typeface="Times New Roman" pitchFamily="18" charset="0"/>
              </a:rPr>
              <a:t> методу </a:t>
            </a:r>
            <a:r>
              <a:rPr lang="ru-RU" sz="1900" dirty="0" err="1" smtClean="0">
                <a:cs typeface="Times New Roman" pitchFamily="18" charset="0"/>
              </a:rPr>
              <a:t>фокальних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об'єктів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відрізняється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тим</a:t>
            </a:r>
            <a:r>
              <a:rPr lang="ru-RU" sz="1900" dirty="0" smtClean="0">
                <a:cs typeface="Times New Roman" pitchFamily="18" charset="0"/>
              </a:rPr>
              <a:t>, </a:t>
            </a:r>
            <a:r>
              <a:rPr lang="ru-RU" sz="1900" dirty="0" err="1" smtClean="0">
                <a:cs typeface="Times New Roman" pitchFamily="18" charset="0"/>
              </a:rPr>
              <a:t>що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дає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велике</a:t>
            </a:r>
            <a:r>
              <a:rPr lang="ru-RU" sz="1900" dirty="0" smtClean="0">
                <a:cs typeface="Times New Roman" pitchFamily="18" charset="0"/>
              </a:rPr>
              <a:t> число </a:t>
            </a:r>
            <a:r>
              <a:rPr lang="ru-RU" sz="1900" dirty="0" err="1" smtClean="0">
                <a:cs typeface="Times New Roman" pitchFamily="18" charset="0"/>
              </a:rPr>
              <a:t>поєднань</a:t>
            </a:r>
            <a:r>
              <a:rPr lang="ru-RU" sz="1900" dirty="0" smtClean="0">
                <a:cs typeface="Times New Roman" pitchFamily="18" charset="0"/>
              </a:rPr>
              <a:t> фокального </a:t>
            </a:r>
            <a:r>
              <a:rPr lang="ru-RU" sz="1900" dirty="0" err="1" smtClean="0">
                <a:cs typeface="Times New Roman" pitchFamily="18" charset="0"/>
              </a:rPr>
              <a:t>об'єкта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зі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u="sng" dirty="0" err="1" smtClean="0">
                <a:cs typeface="Times New Roman" pitchFamily="18" charset="0"/>
              </a:rPr>
              <a:t>випадковими</a:t>
            </a:r>
            <a:r>
              <a:rPr lang="ru-RU" sz="1900" dirty="0" smtClean="0"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err="1" smtClean="0">
                <a:cs typeface="Times New Roman" pitchFamily="18" charset="0"/>
              </a:rPr>
              <a:t>Розширення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поєднань</a:t>
            </a:r>
            <a:r>
              <a:rPr lang="ru-RU" sz="1900" dirty="0" smtClean="0">
                <a:cs typeface="Times New Roman" pitchFamily="18" charset="0"/>
              </a:rPr>
              <a:t> понять </a:t>
            </a:r>
            <a:r>
              <a:rPr lang="ru-RU" sz="1900" dirty="0" err="1" smtClean="0">
                <a:cs typeface="Times New Roman" pitchFamily="18" charset="0"/>
              </a:rPr>
              <a:t>ще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сягається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використанням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u="sng" dirty="0" err="1" smtClean="0">
                <a:cs typeface="Times New Roman" pitchFamily="18" charset="0"/>
              </a:rPr>
              <a:t>синонімів</a:t>
            </a:r>
            <a:r>
              <a:rPr lang="ru-RU" sz="1900" dirty="0" smtClean="0">
                <a:cs typeface="Times New Roman" pitchFamily="18" charset="0"/>
              </a:rPr>
              <a:t> </a:t>
            </a:r>
            <a:r>
              <a:rPr lang="ru-RU" sz="1900" dirty="0" err="1" smtClean="0">
                <a:cs typeface="Times New Roman" pitchFamily="18" charset="0"/>
              </a:rPr>
              <a:t>об'єкта</a:t>
            </a:r>
            <a:r>
              <a:rPr lang="ru-RU" sz="1900" dirty="0" smtClean="0">
                <a:cs typeface="Times New Roman" pitchFamily="18" charset="0"/>
              </a:rPr>
              <a:t>.</a:t>
            </a:r>
            <a:endParaRPr lang="ru-RU" sz="19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39750" y="188913"/>
            <a:ext cx="8353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latin typeface="Century Gothic" pitchFamily="34" charset="0"/>
              </a:rPr>
              <a:t>М</a:t>
            </a:r>
            <a:r>
              <a:rPr lang="ru-RU" sz="3200" b="1" dirty="0" err="1" smtClean="0">
                <a:latin typeface="Century Gothic" pitchFamily="34" charset="0"/>
              </a:rPr>
              <a:t>етод</a:t>
            </a:r>
            <a:r>
              <a:rPr lang="ru-RU" sz="3200" b="1" dirty="0" smtClean="0">
                <a:latin typeface="Century Gothic" pitchFamily="34" charset="0"/>
              </a:rPr>
              <a:t> </a:t>
            </a:r>
            <a:r>
              <a:rPr lang="ru-RU" sz="3200" b="1" dirty="0" err="1" smtClean="0">
                <a:latin typeface="Century Gothic" pitchFamily="34" charset="0"/>
              </a:rPr>
              <a:t>асоціацій</a:t>
            </a:r>
            <a:endParaRPr lang="ru-RU" sz="3200" b="1" dirty="0">
              <a:latin typeface="Century Gothic" pitchFamily="34" charset="0"/>
            </a:endParaRPr>
          </a:p>
        </p:txBody>
      </p:sp>
      <p:pic>
        <p:nvPicPr>
          <p:cNvPr id="59411" name="Picture 19" descr="appel_2"/>
          <p:cNvPicPr>
            <a:picLocks noChangeAspect="1" noChangeArrowheads="1"/>
          </p:cNvPicPr>
          <p:nvPr/>
        </p:nvPicPr>
        <p:blipFill>
          <a:blip r:embed="rId2" cstate="print"/>
          <a:srcRect l="9779" t="6935" b="8176"/>
          <a:stretch>
            <a:fillRect/>
          </a:stretch>
        </p:blipFill>
        <p:spPr bwMode="auto">
          <a:xfrm>
            <a:off x="6156325" y="1125538"/>
            <a:ext cx="298767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3" name="Picture 21" descr="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365625"/>
            <a:ext cx="2663825" cy="2263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9414" name="Picture 22" descr="1248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365625"/>
            <a:ext cx="2520950" cy="2284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9415" name="Picture 23" descr="dell_e207wf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562475"/>
            <a:ext cx="2663825" cy="229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6011863" y="836613"/>
            <a:ext cx="504825" cy="3603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9423" name="Picture 31" descr="BD1503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050"/>
            <a:ext cx="5795963" cy="96838"/>
          </a:xfrm>
          <a:prstGeom prst="rect">
            <a:avLst/>
          </a:prstGeom>
          <a:noFill/>
        </p:spPr>
      </p:pic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468313" y="40052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КПК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3348038" y="40767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Ноутбук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6372225" y="3933825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Сенсорний</a:t>
            </a:r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компьютер</a:t>
            </a:r>
          </a:p>
        </p:txBody>
      </p:sp>
      <p:sp>
        <p:nvSpPr>
          <p:cNvPr id="59427" name="AutoShape 35"/>
          <p:cNvSpPr>
            <a:spLocks noChangeArrowheads="1"/>
          </p:cNvSpPr>
          <p:nvPr/>
        </p:nvSpPr>
        <p:spPr bwMode="auto">
          <a:xfrm rot="9477827">
            <a:off x="6127750" y="909638"/>
            <a:ext cx="1873250" cy="576262"/>
          </a:xfrm>
          <a:prstGeom prst="rtTriangl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5795963" y="196850"/>
            <a:ext cx="33480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 smtClean="0">
                <a:solidFill>
                  <a:schemeClr val="accent1"/>
                </a:solidFill>
              </a:rPr>
              <a:t>Приклад:</a:t>
            </a:r>
          </a:p>
          <a:p>
            <a:pPr algn="ctr">
              <a:spcBef>
                <a:spcPct val="50000"/>
              </a:spcBef>
            </a:pPr>
            <a:r>
              <a:rPr lang="ru-RU" sz="1800" dirty="0" err="1" smtClean="0">
                <a:solidFill>
                  <a:schemeClr val="accent1"/>
                </a:solidFill>
              </a:rPr>
              <a:t>Гірлянди</a:t>
            </a:r>
            <a:r>
              <a:rPr lang="ru-RU" sz="1800" dirty="0" smtClean="0">
                <a:solidFill>
                  <a:schemeClr val="accent1"/>
                </a:solidFill>
              </a:rPr>
              <a:t> </a:t>
            </a:r>
            <a:r>
              <a:rPr lang="ru-RU" sz="1800" dirty="0" err="1" smtClean="0">
                <a:solidFill>
                  <a:schemeClr val="accent1"/>
                </a:solidFill>
              </a:rPr>
              <a:t>синонімів</a:t>
            </a:r>
            <a:r>
              <a:rPr lang="ru-RU" sz="1800" dirty="0" smtClean="0">
                <a:solidFill>
                  <a:schemeClr val="accent1"/>
                </a:solidFill>
              </a:rPr>
              <a:t> ПК</a:t>
            </a:r>
            <a:endParaRPr lang="ru-RU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75"/>
            <a:ext cx="4835525" cy="4530725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ru-RU" sz="2000">
              <a:solidFill>
                <a:srgbClr val="FFFF00"/>
              </a:solidFill>
              <a:effectLst/>
              <a:cs typeface="Times New Roman" pitchFamily="18" charset="0"/>
            </a:endParaRPr>
          </a:p>
          <a:p>
            <a:pPr marL="0" indent="0"/>
            <a:endParaRPr lang="ru-RU" sz="2000">
              <a:solidFill>
                <a:srgbClr val="FFFF00"/>
              </a:solidFill>
              <a:effectLst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39750" y="260350"/>
            <a:ext cx="83534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atin typeface="Century Gothic" pitchFamily="34" charset="0"/>
              </a:rPr>
              <a:t>Приклад </a:t>
            </a:r>
            <a:r>
              <a:rPr lang="ru-RU" sz="3200" b="1" dirty="0" err="1" smtClean="0">
                <a:latin typeface="Century Gothic" pitchFamily="34" charset="0"/>
              </a:rPr>
              <a:t>генерації</a:t>
            </a:r>
            <a:r>
              <a:rPr lang="ru-RU" sz="3200" b="1" dirty="0" smtClean="0">
                <a:latin typeface="Century Gothic" pitchFamily="34" charset="0"/>
              </a:rPr>
              <a:t> </a:t>
            </a:r>
            <a:r>
              <a:rPr lang="ru-RU" sz="3200" b="1" dirty="0" err="1" smtClean="0">
                <a:latin typeface="Century Gothic" pitchFamily="34" charset="0"/>
              </a:rPr>
              <a:t>асоціацій</a:t>
            </a:r>
            <a:endParaRPr lang="ru-RU" sz="3200" b="1" dirty="0">
              <a:latin typeface="Century Gothic" pitchFamily="34" charset="0"/>
            </a:endParaRPr>
          </a:p>
        </p:txBody>
      </p:sp>
      <p:pic>
        <p:nvPicPr>
          <p:cNvPr id="84996" name="Picture 4" descr="family_6"/>
          <p:cNvPicPr>
            <a:picLocks noChangeAspect="1" noChangeArrowheads="1"/>
          </p:cNvPicPr>
          <p:nvPr/>
        </p:nvPicPr>
        <p:blipFill>
          <a:blip r:embed="rId2" cstate="print"/>
          <a:srcRect t="10216"/>
          <a:stretch>
            <a:fillRect/>
          </a:stretch>
        </p:blipFill>
        <p:spPr bwMode="auto">
          <a:xfrm>
            <a:off x="6916738" y="1268413"/>
            <a:ext cx="2227262" cy="2665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4997" name="Picture 5" descr="otd_na_m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581525"/>
            <a:ext cx="2879725" cy="205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4998" name="Picture 6" descr="солнц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341438"/>
            <a:ext cx="2447925" cy="244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4999" name="Picture 7" descr="72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4221163"/>
            <a:ext cx="1817688" cy="244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3635375" y="2565400"/>
            <a:ext cx="2520950" cy="2016125"/>
          </a:xfrm>
          <a:prstGeom prst="octagon">
            <a:avLst>
              <a:gd name="adj" fmla="val 14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60000"/>
              </a:lnSpc>
            </a:pPr>
            <a:r>
              <a:rPr lang="ru-RU" sz="1800" b="1" dirty="0" smtClean="0"/>
              <a:t>АСОЦІАЦІЇ</a:t>
            </a:r>
          </a:p>
          <a:p>
            <a:pPr algn="ctr">
              <a:lnSpc>
                <a:spcPct val="160000"/>
              </a:lnSpc>
            </a:pPr>
            <a:r>
              <a:rPr lang="ru-RU" sz="1800" b="1" dirty="0" smtClean="0"/>
              <a:t> ВІДПОЧИНКУ</a:t>
            </a:r>
            <a:endParaRPr lang="ru-RU" sz="1800" b="1" dirty="0"/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 rot="13647045">
            <a:off x="6084094" y="1989932"/>
            <a:ext cx="647700" cy="792162"/>
          </a:xfrm>
          <a:prstGeom prst="downArrow">
            <a:avLst>
              <a:gd name="adj1" fmla="val 50000"/>
              <a:gd name="adj2" fmla="val 305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04" name="AutoShape 12"/>
          <p:cNvSpPr>
            <a:spLocks noChangeArrowheads="1"/>
          </p:cNvSpPr>
          <p:nvPr/>
        </p:nvSpPr>
        <p:spPr bwMode="auto">
          <a:xfrm rot="-24403451">
            <a:off x="6012657" y="4364831"/>
            <a:ext cx="647700" cy="792163"/>
          </a:xfrm>
          <a:prstGeom prst="downArrow">
            <a:avLst>
              <a:gd name="adj1" fmla="val 50000"/>
              <a:gd name="adj2" fmla="val 305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05" name="AutoShape 13"/>
          <p:cNvSpPr>
            <a:spLocks noChangeArrowheads="1"/>
          </p:cNvSpPr>
          <p:nvPr/>
        </p:nvSpPr>
        <p:spPr bwMode="auto">
          <a:xfrm rot="3494721">
            <a:off x="3131344" y="4293394"/>
            <a:ext cx="647700" cy="792162"/>
          </a:xfrm>
          <a:prstGeom prst="downArrow">
            <a:avLst>
              <a:gd name="adj1" fmla="val 50000"/>
              <a:gd name="adj2" fmla="val 305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06" name="AutoShape 14"/>
          <p:cNvSpPr>
            <a:spLocks noChangeArrowheads="1"/>
          </p:cNvSpPr>
          <p:nvPr/>
        </p:nvSpPr>
        <p:spPr bwMode="auto">
          <a:xfrm rot="7525022">
            <a:off x="2988469" y="2061369"/>
            <a:ext cx="647700" cy="792162"/>
          </a:xfrm>
          <a:prstGeom prst="downArrow">
            <a:avLst>
              <a:gd name="adj1" fmla="val 50000"/>
              <a:gd name="adj2" fmla="val 305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5009" name="Picture 17" descr="BD1503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050"/>
            <a:ext cx="9144000" cy="15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2" grpId="0" animBg="1"/>
      <p:bldP spid="85004" grpId="0" animBg="1"/>
      <p:bldP spid="85005" grpId="0" animBg="1"/>
      <p:bldP spid="850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837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3850" y="4581525"/>
          <a:ext cx="12239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Точечный рисунок" r:id="rId3" imgW="1267002" imgH="2495238" progId="Paint.Picture">
                  <p:embed/>
                </p:oleObj>
              </mc:Choice>
              <mc:Fallback>
                <p:oleObj name="Точечный рисунок" r:id="rId3" imgW="1267002" imgH="2495238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581525"/>
                        <a:ext cx="1223963" cy="180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35150" y="4581525"/>
          <a:ext cx="172878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Точечный рисунок" r:id="rId5" imgW="1219370" imgH="1085714" progId="Paint.Picture">
                  <p:embed/>
                </p:oleObj>
              </mc:Choice>
              <mc:Fallback>
                <p:oleObj name="Точечный рисунок" r:id="rId5" imgW="1219370" imgH="1085714" progId="Paint.Pictur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581525"/>
                        <a:ext cx="1728788" cy="180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3924300" y="4581525"/>
          <a:ext cx="13684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Точечный рисунок" r:id="rId7" imgW="980952" imgH="1209524" progId="Paint.Picture">
                  <p:embed/>
                </p:oleObj>
              </mc:Choice>
              <mc:Fallback>
                <p:oleObj name="Точечный рисунок" r:id="rId7" imgW="980952" imgH="1209524" progId="Paint.Pictur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81525"/>
                        <a:ext cx="1368425" cy="180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5580063" y="4581525"/>
          <a:ext cx="16573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Точечный рисунок" r:id="rId9" imgW="1219370" imgH="571731" progId="Paint.Picture">
                  <p:embed/>
                </p:oleObj>
              </mc:Choice>
              <mc:Fallback>
                <p:oleObj name="Точечный рисунок" r:id="rId9" imgW="1219370" imgH="571731" progId="Paint.Pictur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25" r="8629"/>
                      <a:stretch>
                        <a:fillRect/>
                      </a:stretch>
                    </p:blipFill>
                    <p:spPr bwMode="auto">
                      <a:xfrm>
                        <a:off x="5580063" y="4581525"/>
                        <a:ext cx="1657350" cy="180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7523163" y="4581525"/>
          <a:ext cx="15128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Точечный рисунок" r:id="rId11" imgW="1200318" imgH="1028844" progId="Paint.Picture">
                  <p:embed/>
                </p:oleObj>
              </mc:Choice>
              <mc:Fallback>
                <p:oleObj name="Точечный рисунок" r:id="rId11" imgW="1200318" imgH="1028844" progId="Paint.Pictur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4581525"/>
                        <a:ext cx="1512887" cy="180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84" name="Picture 16" descr="BD15035_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052513"/>
            <a:ext cx="9144000" cy="152400"/>
          </a:xfrm>
          <a:prstGeom prst="rect">
            <a:avLst/>
          </a:prstGeom>
          <a:noFill/>
        </p:spPr>
      </p:pic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95288" y="44450"/>
            <a:ext cx="8748712" cy="103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b="1" dirty="0" smtClean="0">
                <a:latin typeface="Century Gothic" pitchFamily="34" charset="0"/>
              </a:rPr>
              <a:t>Суть методу на </a:t>
            </a:r>
            <a:r>
              <a:rPr lang="ru-RU" sz="2800" b="1" dirty="0" err="1" smtClean="0">
                <a:latin typeface="Century Gothic" pitchFamily="34" charset="0"/>
              </a:rPr>
              <a:t>прикладі</a:t>
            </a:r>
            <a:r>
              <a:rPr lang="ru-RU" sz="2800" b="1" dirty="0" smtClean="0">
                <a:latin typeface="Century Gothic" pitchFamily="34" charset="0"/>
              </a:rPr>
              <a:t>, </a:t>
            </a:r>
            <a:r>
              <a:rPr lang="ru-RU" sz="2800" b="1" dirty="0" err="1" smtClean="0">
                <a:latin typeface="Century Gothic" pitchFamily="34" charset="0"/>
              </a:rPr>
              <a:t>наведеному</a:t>
            </a:r>
            <a:r>
              <a:rPr lang="ru-RU" sz="2800" b="1" dirty="0" smtClean="0">
                <a:latin typeface="Century Gothic" pitchFamily="34" charset="0"/>
              </a:rPr>
              <a:t> автором: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1116013" y="2636838"/>
            <a:ext cx="80645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Визначення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синонімів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об'єкта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Гірлянда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синонімів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: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стілець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-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крісло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- табурет - пуф - лавка.</a:t>
            </a:r>
            <a:endParaRPr lang="ru-RU" sz="19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468313" y="1403350"/>
            <a:ext cx="8712200" cy="86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Об'єктом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обраний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СТУЛ,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щоб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запропонувати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нові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модифікації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меблярам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Вирішуємо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задачу по </a:t>
            </a:r>
            <a:r>
              <a:rPr lang="ru-RU" sz="19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кроках</a:t>
            </a:r>
            <a:r>
              <a:rPr lang="ru-RU" sz="19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  <a:endParaRPr lang="ru-RU" sz="1900" dirty="0"/>
          </a:p>
        </p:txBody>
      </p:sp>
      <p:sp>
        <p:nvSpPr>
          <p:cNvPr id="58391" name="AutoShape 23"/>
          <p:cNvSpPr>
            <a:spLocks noChangeArrowheads="1"/>
          </p:cNvSpPr>
          <p:nvPr/>
        </p:nvSpPr>
        <p:spPr bwMode="auto">
          <a:xfrm>
            <a:off x="0" y="2708275"/>
            <a:ext cx="1116013" cy="720725"/>
          </a:xfrm>
          <a:prstGeom prst="rightArrow">
            <a:avLst>
              <a:gd name="adj1" fmla="val 60352"/>
              <a:gd name="adj2" fmla="val 3876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lIns="0" tIns="10800" rIns="0" anchor="ctr"/>
          <a:lstStyle/>
          <a:p>
            <a:pPr algn="ctr"/>
            <a:r>
              <a:rPr lang="ru-RU" sz="1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Крок</a:t>
            </a:r>
            <a:r>
              <a:rPr lang="ru-RU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1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5" presetClass="emph" presetSubtype="0" repeatCount="5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7348" name="Picture 4" descr="isпро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4076700"/>
            <a:ext cx="1944688" cy="2232025"/>
          </a:xfrm>
          <a:noFill/>
          <a:ln>
            <a:solidFill>
              <a:schemeClr val="accent1"/>
            </a:solidFill>
          </a:ln>
        </p:spPr>
      </p:pic>
      <p:pic>
        <p:nvPicPr>
          <p:cNvPr id="57350" name="Picture 6" descr="isпр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573463"/>
            <a:ext cx="1701800" cy="2233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7351" name="Picture 7" descr="isрлопао"/>
          <p:cNvPicPr>
            <a:picLocks noChangeAspect="1" noChangeArrowheads="1"/>
          </p:cNvPicPr>
          <p:nvPr/>
        </p:nvPicPr>
        <p:blipFill>
          <a:blip r:embed="rId4" cstate="print"/>
          <a:srcRect b="16133"/>
          <a:stretch>
            <a:fillRect/>
          </a:stretch>
        </p:blipFill>
        <p:spPr bwMode="auto">
          <a:xfrm>
            <a:off x="5292725" y="3284538"/>
            <a:ext cx="1806575" cy="1873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7353" name="Picture 9" descr="isарапкпк"/>
          <p:cNvPicPr>
            <a:picLocks noChangeAspect="1" noChangeArrowheads="1"/>
          </p:cNvPicPr>
          <p:nvPr/>
        </p:nvPicPr>
        <p:blipFill>
          <a:blip r:embed="rId5" cstate="print"/>
          <a:srcRect t="16133" b="20612"/>
          <a:stretch>
            <a:fillRect/>
          </a:stretch>
        </p:blipFill>
        <p:spPr bwMode="auto">
          <a:xfrm>
            <a:off x="7056438" y="5445125"/>
            <a:ext cx="2124075" cy="1412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7356" name="Picture 12" descr="BD1503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050"/>
            <a:ext cx="9144000" cy="152400"/>
          </a:xfrm>
          <a:prstGeom prst="rect">
            <a:avLst/>
          </a:prstGeom>
          <a:noFill/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95288" y="188913"/>
            <a:ext cx="8748712" cy="52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b="1" dirty="0" err="1" smtClean="0">
                <a:latin typeface="Century Gothic" pitchFamily="34" charset="0"/>
              </a:rPr>
              <a:t>Довільний</a:t>
            </a:r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 err="1" smtClean="0">
                <a:latin typeface="Century Gothic" pitchFamily="34" charset="0"/>
              </a:rPr>
              <a:t>вибір</a:t>
            </a:r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 err="1" smtClean="0">
                <a:latin typeface="Century Gothic" pitchFamily="34" charset="0"/>
              </a:rPr>
              <a:t>випадкових</a:t>
            </a:r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 err="1" smtClean="0">
                <a:latin typeface="Century Gothic" pitchFamily="34" charset="0"/>
              </a:rPr>
              <a:t>об'єктів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0" y="1557338"/>
            <a:ext cx="1116013" cy="720725"/>
          </a:xfrm>
          <a:prstGeom prst="rightArrow">
            <a:avLst>
              <a:gd name="adj1" fmla="val 60352"/>
              <a:gd name="adj2" fmla="val 3876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lIns="0" tIns="10800" rIns="0" anchor="ctr"/>
          <a:lstStyle/>
          <a:p>
            <a:pPr algn="ctr"/>
            <a:r>
              <a:rPr lang="ru-RU" sz="1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Крок</a:t>
            </a:r>
            <a:r>
              <a:rPr lang="ru-RU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2</a:t>
            </a:r>
          </a:p>
        </p:txBody>
      </p:sp>
      <p:pic>
        <p:nvPicPr>
          <p:cNvPr id="57361" name="Picture 17" descr="he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lum bright="-30000" contrast="54000"/>
          </a:blip>
          <a:srcRect/>
          <a:stretch>
            <a:fillRect/>
          </a:stretch>
        </p:blipFill>
        <p:spPr>
          <a:xfrm>
            <a:off x="0" y="4581525"/>
            <a:ext cx="1587500" cy="2276475"/>
          </a:xfrm>
          <a:noFill/>
          <a:ln algn="ctr">
            <a:solidFill>
              <a:schemeClr val="accent1"/>
            </a:solidFill>
          </a:ln>
        </p:spPr>
      </p:pic>
      <p:pic>
        <p:nvPicPr>
          <p:cNvPr id="57364" name="Picture 20" descr="819031"/>
          <p:cNvPicPr>
            <a:picLocks noChangeAspect="1" noChangeArrowheads="1"/>
          </p:cNvPicPr>
          <p:nvPr/>
        </p:nvPicPr>
        <p:blipFill>
          <a:blip r:embed="rId8" cstate="print"/>
          <a:srcRect l="33269" t="13802" r="24675" b="52734"/>
          <a:stretch>
            <a:fillRect/>
          </a:stretch>
        </p:blipFill>
        <p:spPr bwMode="auto">
          <a:xfrm>
            <a:off x="7129463" y="2493963"/>
            <a:ext cx="2051050" cy="24479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1258888" y="1196975"/>
            <a:ext cx="7885112" cy="85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Підбираємо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гірлянду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слів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вибраних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навмання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Наприклад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електролампочка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решітка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кишеня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кільце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квітка</a:t>
            </a:r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- пляж.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6324" name="Picture 4" descr="medline_ml300c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859338" y="4005263"/>
            <a:ext cx="2255837" cy="2638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6325" name="Picture 5" descr="get_photo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17638" r="16882"/>
          <a:stretch>
            <a:fillRect/>
          </a:stretch>
        </p:blipFill>
        <p:spPr bwMode="auto">
          <a:xfrm>
            <a:off x="7235825" y="4005263"/>
            <a:ext cx="1908175" cy="2638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6326" name="Picture 6" descr="medical_s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23850" y="4005263"/>
            <a:ext cx="2452688" cy="2638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6327" name="Picture 7" descr="Безымянный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2916238" y="4005263"/>
            <a:ext cx="1722437" cy="2638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6330" name="Picture 10" descr="BD1503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050"/>
            <a:ext cx="9144000" cy="152400"/>
          </a:xfrm>
          <a:prstGeom prst="rect">
            <a:avLst/>
          </a:prstGeom>
          <a:noFill/>
        </p:spPr>
      </p:pic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95288" y="188913"/>
            <a:ext cx="8748712" cy="52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b="1" dirty="0" err="1" smtClean="0">
                <a:latin typeface="Century Gothic" pitchFamily="34" charset="0"/>
              </a:rPr>
              <a:t>Складання</a:t>
            </a:r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 err="1" smtClean="0">
                <a:latin typeface="Century Gothic" pitchFamily="34" charset="0"/>
              </a:rPr>
              <a:t>комбінацій</a:t>
            </a:r>
            <a:r>
              <a:rPr lang="ru-RU" sz="2800" b="1" dirty="0" smtClean="0">
                <a:latin typeface="Century Gothic" pitchFamily="34" charset="0"/>
              </a:rPr>
              <a:t> по 1-му </a:t>
            </a:r>
            <a:r>
              <a:rPr lang="ru-RU" sz="2800" b="1" dirty="0" err="1" smtClean="0">
                <a:latin typeface="Century Gothic" pitchFamily="34" charset="0"/>
              </a:rPr>
              <a:t>крокам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187450" y="1268413"/>
            <a:ext cx="79565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Об'єднують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кожен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аналізований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об'єкт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кожним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випадковим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(ми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скоротили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).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Наприклад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:</a:t>
            </a:r>
            <a:endParaRPr lang="ru-RU" sz="1800" dirty="0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0" y="1341438"/>
            <a:ext cx="1116013" cy="720725"/>
          </a:xfrm>
          <a:prstGeom prst="rightArrow">
            <a:avLst>
              <a:gd name="adj1" fmla="val 60352"/>
              <a:gd name="adj2" fmla="val 3876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lIns="0" tIns="10800" rIns="0" anchor="ctr"/>
          <a:lstStyle/>
          <a:p>
            <a:pPr algn="ctr"/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Шаг 3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4356100" y="1628775"/>
            <a:ext cx="47879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ь"/>
              <a:tabLst>
                <a:tab pos="355600" algn="l"/>
              </a:tabLst>
            </a:pP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стілець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електролампочки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ь"/>
              <a:tabLst>
                <a:tab pos="355600" algn="l"/>
              </a:tabLst>
            </a:pP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  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гратчастий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стілець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ь"/>
              <a:tabLst>
                <a:tab pos="355600" algn="l"/>
              </a:tabLst>
            </a:pP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  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стілець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кишенею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ь"/>
              <a:tabLst>
                <a:tab pos="355600" algn="l"/>
              </a:tabLst>
            </a:pP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  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стілець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для пляжу,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ь"/>
              <a:tabLst>
                <a:tab pos="355600" algn="l"/>
              </a:tabLst>
            </a:pP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  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електричне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крісло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,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ь"/>
              <a:tabLst>
                <a:tab pos="355600" algn="l"/>
              </a:tabLst>
            </a:pP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   табуретка для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квітів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і</a:t>
            </a:r>
            <a:r>
              <a:rPr lang="ru-RU" sz="1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т.д.</a:t>
            </a:r>
            <a:endParaRPr lang="ru-RU" sz="18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13" name="Group 73"/>
          <p:cNvGraphicFramePr>
            <a:graphicFrameLocks noGrp="1"/>
          </p:cNvGraphicFramePr>
          <p:nvPr>
            <p:ph/>
          </p:nvPr>
        </p:nvGraphicFramePr>
        <p:xfrm>
          <a:off x="611188" y="939800"/>
          <a:ext cx="8229600" cy="5566411"/>
        </p:xfrm>
        <a:graphic>
          <a:graphicData uri="http://schemas.openxmlformats.org/drawingml/2006/table">
            <a:tbl>
              <a:tblPr/>
              <a:tblGrid>
                <a:gridCol w="1941512"/>
                <a:gridCol w="6288088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Найменування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Ознаки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випадкових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об'єктів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Електро-лампочка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Скляна, світло- і тепловипромінюючі, електрична, колбообразной, з цоколем, з Електроконтакт, матова, кольорова.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B6FF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Решітка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Металева, пластмасова, плетені, зварна, кована, гнучка, жорстка, велика, дрібна, з однаковими або неоднаковими \ осередками з різних за матеріалом елементів.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B6FF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Карман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Передній, бічний, задній, зовнішній, внутрішній, накладної, помилковий, з блискавкою, для зберігання документів, носових хусток, грошей, письмового приладдя, дзеркала, кишенькового ліхтаря, радіоприймача.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B6FF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Кільце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Металеве, дерев'яне, пластмасове, вітое, суцільне, надувне, емальоване, з гальванічним покриттям, з орнаментом, з годинником, з радіоприймачем, для спортивних вправ, кільце Сатурна, для птахів.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B6FF"/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Квітка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Одноколірний, багатоколірний, запашний, чашоподібний, плямистий, автоматично повертається до сонця, зонтичний, самораскриваюшійся, польовий, гірський, осінній, водяний, садовий, з шипами, симетричний, лікарський, волосиста.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B6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Пляж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Морський, річковий, сонячний, піщаний, гальковий, гладкий, горбистий, вузький, широкий, довгий.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B6FF"/>
                    </a:solidFill>
                  </a:tcPr>
                </a:tc>
              </a:tr>
            </a:tbl>
          </a:graphicData>
        </a:graphic>
      </p:graphicFrame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1187450" y="2159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Складаємо</a:t>
            </a:r>
            <a:r>
              <a:rPr lang="ru-RU" sz="24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перелік</a:t>
            </a:r>
            <a:r>
              <a:rPr lang="ru-RU" sz="24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ознак</a:t>
            </a:r>
            <a:r>
              <a:rPr lang="ru-RU" sz="24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випадкових</a:t>
            </a:r>
            <a:r>
              <a:rPr lang="ru-RU" sz="24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об'єктів</a:t>
            </a:r>
            <a:endParaRPr lang="ru-RU" sz="24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87109" name="AutoShape 69"/>
          <p:cNvSpPr>
            <a:spLocks noChangeArrowheads="1"/>
          </p:cNvSpPr>
          <p:nvPr/>
        </p:nvSpPr>
        <p:spPr bwMode="auto">
          <a:xfrm>
            <a:off x="0" y="44450"/>
            <a:ext cx="1116013" cy="720725"/>
          </a:xfrm>
          <a:prstGeom prst="rightArrow">
            <a:avLst>
              <a:gd name="adj1" fmla="val 60352"/>
              <a:gd name="adj2" fmla="val 3876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lIns="0" tIns="10800" rIns="0" anchor="ctr"/>
          <a:lstStyle/>
          <a:p>
            <a:pPr algn="ctr"/>
            <a:r>
              <a:rPr lang="ru-RU" sz="1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Крок</a:t>
            </a:r>
            <a:r>
              <a:rPr lang="ru-RU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4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3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333375"/>
            <a:ext cx="8316912" cy="2016125"/>
          </a:xfrm>
        </p:spPr>
        <p:txBody>
          <a:bodyPr/>
          <a:lstStyle/>
          <a:p>
            <a:pPr indent="20638" algn="ctr">
              <a:buFont typeface="Wingdings" pitchFamily="2" charset="2"/>
              <a:buNone/>
            </a:pPr>
            <a:r>
              <a:rPr lang="en-US" dirty="0"/>
              <a:t>      </a:t>
            </a:r>
          </a:p>
          <a:p>
            <a:pPr indent="20638">
              <a:buNone/>
            </a:pPr>
            <a:r>
              <a:rPr lang="ru-RU" sz="2000" dirty="0" err="1" smtClean="0">
                <a:cs typeface="Times New Roman" pitchFamily="18" charset="0"/>
              </a:rPr>
              <a:t>Генерування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ідей</a:t>
            </a:r>
            <a:r>
              <a:rPr lang="ru-RU" sz="2000" dirty="0" smtClean="0">
                <a:cs typeface="Times New Roman" pitchFamily="18" charset="0"/>
              </a:rPr>
              <a:t> шляхом </a:t>
            </a:r>
            <a:r>
              <a:rPr lang="ru-RU" sz="2000" dirty="0" err="1" smtClean="0">
                <a:cs typeface="Times New Roman" pitchFamily="18" charset="0"/>
              </a:rPr>
              <a:t>почергового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приєднання</a:t>
            </a:r>
            <a:r>
              <a:rPr lang="ru-RU" sz="2000" dirty="0" smtClean="0">
                <a:cs typeface="Times New Roman" pitchFamily="18" charset="0"/>
              </a:rPr>
              <a:t> до </a:t>
            </a:r>
            <a:r>
              <a:rPr lang="ru-RU" sz="2000" dirty="0" err="1" smtClean="0">
                <a:cs typeface="Times New Roman" pitchFamily="18" charset="0"/>
              </a:rPr>
              <a:t>об'єкта</a:t>
            </a:r>
            <a:r>
              <a:rPr lang="ru-RU" sz="2000" dirty="0" smtClean="0">
                <a:cs typeface="Times New Roman" pitchFamily="18" charset="0"/>
              </a:rPr>
              <a:t> та </a:t>
            </a:r>
            <a:r>
              <a:rPr lang="ru-RU" sz="2000" dirty="0" err="1" smtClean="0">
                <a:cs typeface="Times New Roman" pitchFamily="18" charset="0"/>
              </a:rPr>
              <a:t>його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синонімів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ознак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з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таблиці</a:t>
            </a:r>
            <a:r>
              <a:rPr lang="ru-RU" sz="2000" dirty="0" smtClean="0">
                <a:cs typeface="Times New Roman" pitchFamily="18" charset="0"/>
              </a:rPr>
              <a:t>. </a:t>
            </a:r>
            <a:r>
              <a:rPr lang="ru-RU" sz="2000" dirty="0" err="1" smtClean="0">
                <a:cs typeface="Times New Roman" pitchFamily="18" charset="0"/>
              </a:rPr>
              <a:t>Якщо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взяти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тільки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ознаки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електролампочки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ru-RU" sz="2000" dirty="0" err="1" smtClean="0">
                <a:cs typeface="Times New Roman" pitchFamily="18" charset="0"/>
              </a:rPr>
              <a:t>можна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отримати</a:t>
            </a:r>
            <a:r>
              <a:rPr lang="ru-RU" sz="2000" dirty="0" smtClean="0">
                <a:cs typeface="Times New Roman" pitchFamily="18" charset="0"/>
              </a:rPr>
              <a:t>: </a:t>
            </a:r>
            <a:r>
              <a:rPr lang="ru-RU" sz="2000" dirty="0" err="1" smtClean="0">
                <a:cs typeface="Times New Roman" pitchFamily="18" charset="0"/>
              </a:rPr>
              <a:t>скляний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стілець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ru-RU" sz="2000" dirty="0" err="1">
                <a:cs typeface="Times New Roman" pitchFamily="18" charset="0"/>
              </a:rPr>
              <a:t>т</a:t>
            </a:r>
            <a:r>
              <a:rPr lang="ru-RU" sz="2000" dirty="0" err="1" smtClean="0">
                <a:cs typeface="Times New Roman" pitchFamily="18" charset="0"/>
              </a:rPr>
              <a:t>епловипромінюючі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крісло</a:t>
            </a:r>
            <a:r>
              <a:rPr lang="ru-RU" sz="2000" dirty="0" smtClean="0">
                <a:cs typeface="Times New Roman" pitchFamily="18" charset="0"/>
              </a:rPr>
              <a:t>, колбообразной пуф </a:t>
            </a:r>
            <a:r>
              <a:rPr lang="ru-RU" sz="2000" dirty="0" err="1" smtClean="0">
                <a:cs typeface="Times New Roman" pitchFamily="18" charset="0"/>
              </a:rPr>
              <a:t>і</a:t>
            </a:r>
            <a:r>
              <a:rPr lang="ru-RU" sz="2000" dirty="0" smtClean="0">
                <a:cs typeface="Times New Roman" pitchFamily="18" charset="0"/>
              </a:rPr>
              <a:t> т.д.</a:t>
            </a:r>
            <a:endParaRPr lang="ru-RU" sz="2000" noProof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3250" name="Picture 2" descr="h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2344738"/>
            <a:ext cx="2376487" cy="16573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3251" name="Picture 3" descr="19755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75113"/>
            <a:ext cx="2592388" cy="2562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3252" name="Picture 4" descr="image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002088"/>
            <a:ext cx="2705100" cy="26003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3253" name="Picture 5" descr="item_676612_2_sg40"/>
          <p:cNvPicPr>
            <a:picLocks noChangeAspect="1" noChangeArrowheads="1"/>
          </p:cNvPicPr>
          <p:nvPr/>
        </p:nvPicPr>
        <p:blipFill>
          <a:blip r:embed="rId5" cstate="print"/>
          <a:srcRect r="34268"/>
          <a:stretch>
            <a:fillRect/>
          </a:stretch>
        </p:blipFill>
        <p:spPr bwMode="auto">
          <a:xfrm>
            <a:off x="3635375" y="4648200"/>
            <a:ext cx="1798638" cy="22098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4140200" y="3865563"/>
            <a:ext cx="719138" cy="792162"/>
          </a:xfrm>
          <a:prstGeom prst="downArrow">
            <a:avLst>
              <a:gd name="adj1" fmla="val 50000"/>
              <a:gd name="adj2" fmla="val 275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 rot="3270303">
            <a:off x="2736850" y="3608388"/>
            <a:ext cx="719138" cy="792162"/>
          </a:xfrm>
          <a:prstGeom prst="downArrow">
            <a:avLst>
              <a:gd name="adj1" fmla="val 50000"/>
              <a:gd name="adj2" fmla="val 275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 rot="-3113750">
            <a:off x="5688013" y="3679825"/>
            <a:ext cx="719137" cy="792163"/>
          </a:xfrm>
          <a:prstGeom prst="downArrow">
            <a:avLst>
              <a:gd name="adj1" fmla="val 50000"/>
              <a:gd name="adj2" fmla="val 275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3259" name="Picture 11" descr="BD1503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150"/>
            <a:ext cx="9144000" cy="152400"/>
          </a:xfrm>
          <a:prstGeom prst="rect">
            <a:avLst/>
          </a:prstGeom>
          <a:noFill/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95288" y="58738"/>
            <a:ext cx="8748712" cy="526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b="1" u="sng" dirty="0" err="1">
                <a:latin typeface="Century Gothic" pitchFamily="34" charset="0"/>
              </a:rPr>
              <a:t>Г</a:t>
            </a:r>
            <a:r>
              <a:rPr lang="ru-RU" sz="2800" b="1" dirty="0" err="1" smtClean="0">
                <a:latin typeface="Century Gothic" pitchFamily="34" charset="0"/>
              </a:rPr>
              <a:t>енерування</a:t>
            </a:r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 err="1" smtClean="0">
                <a:latin typeface="Century Gothic" pitchFamily="34" charset="0"/>
              </a:rPr>
              <a:t>ідей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0" y="1195388"/>
            <a:ext cx="1116013" cy="720725"/>
          </a:xfrm>
          <a:prstGeom prst="rightArrow">
            <a:avLst>
              <a:gd name="adj1" fmla="val 60352"/>
              <a:gd name="adj2" fmla="val 38769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lIns="0" tIns="10800" rIns="0" anchor="ctr"/>
          <a:lstStyle/>
          <a:p>
            <a:pPr algn="ctr"/>
            <a:r>
              <a:rPr lang="ru-RU" sz="1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Крок</a:t>
            </a:r>
            <a:r>
              <a:rPr lang="ru-RU" sz="1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5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0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FF"/>
      </a:hlink>
      <a:folHlink>
        <a:srgbClr val="FFFFFF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0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1216</TotalTime>
  <Words>777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Орбита</vt:lpstr>
      <vt:lpstr>Точечный рисунок</vt:lpstr>
      <vt:lpstr>Презентация PowerPoint</vt:lpstr>
      <vt:lpstr>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гирлянд случайностей и ассоциаций</dc:title>
  <dc:creator>User</dc:creator>
  <cp:lastModifiedBy>User</cp:lastModifiedBy>
  <cp:revision>60</cp:revision>
  <dcterms:created xsi:type="dcterms:W3CDTF">2007-05-13T14:08:01Z</dcterms:created>
  <dcterms:modified xsi:type="dcterms:W3CDTF">2013-11-28T22:55:25Z</dcterms:modified>
</cp:coreProperties>
</file>