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35" autoAdjust="0"/>
    <p:restoredTop sz="94660"/>
  </p:normalViewPr>
  <p:slideViewPr>
    <p:cSldViewPr>
      <p:cViewPr varScale="1">
        <p:scale>
          <a:sx n="86" d="100"/>
          <a:sy n="86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BBF5F-A1CB-415B-BB0D-10541F35985B}" type="datetimeFigureOut">
              <a:rPr lang="ru-RU" smtClean="0"/>
              <a:t>16.01.2013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24825-77E1-449D-AF31-9EB56835BF3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3235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BBF5F-A1CB-415B-BB0D-10541F35985B}" type="datetimeFigureOut">
              <a:rPr lang="ru-RU" smtClean="0"/>
              <a:t>16.01.2013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24825-77E1-449D-AF31-9EB56835BF3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0618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BBF5F-A1CB-415B-BB0D-10541F35985B}" type="datetimeFigureOut">
              <a:rPr lang="ru-RU" smtClean="0"/>
              <a:t>16.01.2013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24825-77E1-449D-AF31-9EB56835BF3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5598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BBF5F-A1CB-415B-BB0D-10541F35985B}" type="datetimeFigureOut">
              <a:rPr lang="ru-RU" smtClean="0"/>
              <a:t>16.01.2013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24825-77E1-449D-AF31-9EB56835BF3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7299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BBF5F-A1CB-415B-BB0D-10541F35985B}" type="datetimeFigureOut">
              <a:rPr lang="ru-RU" smtClean="0"/>
              <a:t>16.01.2013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24825-77E1-449D-AF31-9EB56835BF3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7720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BBF5F-A1CB-415B-BB0D-10541F35985B}" type="datetimeFigureOut">
              <a:rPr lang="ru-RU" smtClean="0"/>
              <a:t>16.01.2013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24825-77E1-449D-AF31-9EB56835BF3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5052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BBF5F-A1CB-415B-BB0D-10541F35985B}" type="datetimeFigureOut">
              <a:rPr lang="ru-RU" smtClean="0"/>
              <a:t>16.01.2013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24825-77E1-449D-AF31-9EB56835BF3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3949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BBF5F-A1CB-415B-BB0D-10541F35985B}" type="datetimeFigureOut">
              <a:rPr lang="ru-RU" smtClean="0"/>
              <a:t>16.01.2013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24825-77E1-449D-AF31-9EB56835BF3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9202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BBF5F-A1CB-415B-BB0D-10541F35985B}" type="datetimeFigureOut">
              <a:rPr lang="ru-RU" smtClean="0"/>
              <a:t>16.01.2013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24825-77E1-449D-AF31-9EB56835BF3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411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BBF5F-A1CB-415B-BB0D-10541F35985B}" type="datetimeFigureOut">
              <a:rPr lang="ru-RU" smtClean="0"/>
              <a:t>16.01.2013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24825-77E1-449D-AF31-9EB56835BF3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8622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BBF5F-A1CB-415B-BB0D-10541F35985B}" type="datetimeFigureOut">
              <a:rPr lang="ru-RU" smtClean="0"/>
              <a:t>16.01.2013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24825-77E1-449D-AF31-9EB56835BF3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1019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7000">
              <a:srgbClr val="8488C4"/>
            </a:gs>
            <a:gs pos="51000">
              <a:srgbClr val="D4DEFF"/>
            </a:gs>
            <a:gs pos="91000">
              <a:srgbClr val="D4DE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BBF5F-A1CB-415B-BB0D-10541F35985B}" type="datetimeFigureOut">
              <a:rPr lang="ru-RU" smtClean="0"/>
              <a:t>16.01.2013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24825-77E1-449D-AF31-9EB56835BF3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5277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Наркотики та </a:t>
            </a:r>
            <a:r>
              <a:rPr lang="uk-UA" dirty="0" smtClean="0"/>
              <a:t>їх шкода для здоров</a:t>
            </a:r>
            <a:r>
              <a:rPr lang="en-US" dirty="0" smtClean="0"/>
              <a:t>’</a:t>
            </a:r>
            <a:r>
              <a:rPr lang="uk-UA" dirty="0" smtClean="0"/>
              <a:t>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3212976"/>
            <a:ext cx="6440760" cy="22791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«Наркотики - злодійкувате, брудне, нікчемне життя. Наркотики - жалюгідна безглузда смерть».-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рок музикант, Юрій Шевчук.</a:t>
            </a:r>
            <a:endParaRPr lang="ru-RU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6183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661"/>
    </mc:Choice>
    <mc:Fallback>
      <p:transition spd="slow" advTm="1166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363272" cy="4065315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ru-RU" dirty="0" smtClean="0"/>
              <a:t>Наркотики завоювали свою популярність завдяки телебаченню, газетам і звичайно ж зіркам. Знамениті співаки, музиканти і актори не приховували своїх пристрастей до наркотиків, тим самим роблячи модними їх серед прихильників, і врешті-решт самі потрапили у цю пастку.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3651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062"/>
    </mc:Choice>
    <mc:Fallback>
      <p:transition spd="slow" advTm="160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-180528" y="0"/>
            <a:ext cx="9505056" cy="65293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>    Элвис Пресли Мэрилин Монро  Джими Хендрикс  Мурат Насыров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501008"/>
            <a:ext cx="9144000" cy="335699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 smtClean="0"/>
              <a:t>Багато хто з зірок не встиг закінчити свою творчість, виявившись під впливом наркотиків і психотропних препаратів. Вони стали жертвою спокуси, і будучи знаменитими думали, що їм все підвладно. Але це виявилося не так. Наркотики не зробили їх щасливими.Ось деякі з них, хто не смог впорається з цієї залежності і загинув. Це зайвий раз нам говорить наскільки небезпечні наркотики в нашому житті і до чого вони призводять.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1901"/>
            <a:ext cx="2135349" cy="2995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9" y="521901"/>
            <a:ext cx="2448272" cy="3021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521901"/>
            <a:ext cx="2664295" cy="3021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21901"/>
            <a:ext cx="1907704" cy="3021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40927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9962"/>
    </mc:Choice>
    <mc:Fallback>
      <p:transition spd="slow" advTm="299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563" y="-174005"/>
            <a:ext cx="8229600" cy="86670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u="sng" dirty="0" smtClean="0"/>
              <a:t>Наркотики впливають на мозок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5434" y="6272400"/>
            <a:ext cx="4530910" cy="6089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Окружуюче середовище</a:t>
            </a:r>
            <a:endParaRPr lang="ru-RU" dirty="0"/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1754167" y="692696"/>
            <a:ext cx="5832648" cy="642187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літини головного мозку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Блок-схема: знак завершения 6"/>
          <p:cNvSpPr/>
          <p:nvPr/>
        </p:nvSpPr>
        <p:spPr>
          <a:xfrm>
            <a:off x="1243572" y="1960820"/>
            <a:ext cx="6793643" cy="574096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Вищий рівень клітин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Блок-схема: знак завершения 7"/>
          <p:cNvSpPr/>
          <p:nvPr/>
        </p:nvSpPr>
        <p:spPr>
          <a:xfrm>
            <a:off x="887060" y="3129532"/>
            <a:ext cx="7421797" cy="594079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Середній рівень клітин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Блок-схема: знак завершения 8"/>
          <p:cNvSpPr/>
          <p:nvPr/>
        </p:nvSpPr>
        <p:spPr>
          <a:xfrm>
            <a:off x="457496" y="4552091"/>
            <a:ext cx="8280920" cy="646774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Низький рівень клітин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Стрелка вниз 9"/>
          <p:cNvSpPr/>
          <p:nvPr/>
        </p:nvSpPr>
        <p:spPr>
          <a:xfrm rot="10800000">
            <a:off x="4264845" y="1334882"/>
            <a:ext cx="792088" cy="625937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 rot="10800000">
            <a:off x="4277706" y="2534916"/>
            <a:ext cx="725373" cy="602878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трелка вниз 11"/>
          <p:cNvSpPr/>
          <p:nvPr/>
        </p:nvSpPr>
        <p:spPr>
          <a:xfrm rot="10800000">
            <a:off x="2411760" y="3728355"/>
            <a:ext cx="720082" cy="82373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трелка вниз 12"/>
          <p:cNvSpPr/>
          <p:nvPr/>
        </p:nvSpPr>
        <p:spPr>
          <a:xfrm rot="10800000">
            <a:off x="4278154" y="3753179"/>
            <a:ext cx="655565" cy="79891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Стрелка вниз 13"/>
          <p:cNvSpPr/>
          <p:nvPr/>
        </p:nvSpPr>
        <p:spPr>
          <a:xfrm rot="10800000">
            <a:off x="6012160" y="3706305"/>
            <a:ext cx="648072" cy="83397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трелка вверх 14"/>
          <p:cNvSpPr/>
          <p:nvPr/>
        </p:nvSpPr>
        <p:spPr>
          <a:xfrm>
            <a:off x="1064507" y="5189491"/>
            <a:ext cx="648072" cy="1038447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Стрелка вверх 15"/>
          <p:cNvSpPr/>
          <p:nvPr/>
        </p:nvSpPr>
        <p:spPr>
          <a:xfrm>
            <a:off x="2807807" y="5189490"/>
            <a:ext cx="648070" cy="1038447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Стрелка вверх 16"/>
          <p:cNvSpPr/>
          <p:nvPr/>
        </p:nvSpPr>
        <p:spPr>
          <a:xfrm>
            <a:off x="4356016" y="5198865"/>
            <a:ext cx="628949" cy="1038447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Стрелка вверх 17"/>
          <p:cNvSpPr/>
          <p:nvPr/>
        </p:nvSpPr>
        <p:spPr>
          <a:xfrm>
            <a:off x="6012158" y="5200730"/>
            <a:ext cx="612067" cy="1038447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Стрелка вверх 18"/>
          <p:cNvSpPr/>
          <p:nvPr/>
        </p:nvSpPr>
        <p:spPr>
          <a:xfrm>
            <a:off x="7391956" y="5208238"/>
            <a:ext cx="638551" cy="1019700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457496" y="5524308"/>
            <a:ext cx="1142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тиски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1532664" y="5551161"/>
            <a:ext cx="1629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температури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3522262" y="5524308"/>
            <a:ext cx="833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отрути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4860032" y="552430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кислотність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6845011" y="5535287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пил</a:t>
            </a:r>
            <a:endParaRPr lang="ru-RU" dirty="0"/>
          </a:p>
        </p:txBody>
      </p:sp>
      <p:sp>
        <p:nvSpPr>
          <p:cNvPr id="25" name="Пятно 1 24"/>
          <p:cNvSpPr/>
          <p:nvPr/>
        </p:nvSpPr>
        <p:spPr>
          <a:xfrm>
            <a:off x="6012158" y="448652"/>
            <a:ext cx="2664296" cy="1512168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Стрелка влево 25"/>
          <p:cNvSpPr/>
          <p:nvPr/>
        </p:nvSpPr>
        <p:spPr>
          <a:xfrm>
            <a:off x="6660232" y="508962"/>
            <a:ext cx="1878779" cy="1009654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8631675" y="785189"/>
            <a:ext cx="128075" cy="457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8858902" y="785426"/>
            <a:ext cx="48031" cy="457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1492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7113"/>
    </mc:Choice>
    <mc:Fallback>
      <p:transition spd="slow" advTm="171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5" grpId="0" animBg="1"/>
      <p:bldP spid="27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Уповільнення громадського</a:t>
            </a:r>
            <a:r>
              <a:rPr lang="ru-RU" dirty="0"/>
              <a:t> </a:t>
            </a:r>
            <a:r>
              <a:rPr lang="ru-RU" dirty="0" smtClean="0"/>
              <a:t>розвитку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 Прагнення використати інших людей</a:t>
            </a:r>
          </a:p>
          <a:p>
            <a:r>
              <a:rPr lang="ru-RU" dirty="0" smtClean="0"/>
              <a:t>Руйнувати стосунки в сім'ї </a:t>
            </a:r>
          </a:p>
          <a:p>
            <a:r>
              <a:rPr lang="ru-RU" dirty="0" smtClean="0"/>
              <a:t>Розрив дружніх стосунків</a:t>
            </a:r>
          </a:p>
          <a:p>
            <a:pPr marL="0" indent="0">
              <a:buNone/>
            </a:pPr>
            <a:r>
              <a:rPr lang="ru-RU" dirty="0" smtClean="0"/>
              <a:t>2 Тенденція до ізоляції</a:t>
            </a:r>
          </a:p>
          <a:p>
            <a:pPr marL="0" indent="0">
              <a:buNone/>
            </a:pPr>
            <a:r>
              <a:rPr lang="ru-RU" dirty="0" smtClean="0"/>
              <a:t>3 Відсутність стимулу для розвитку           громадської діяльності</a:t>
            </a:r>
          </a:p>
          <a:p>
            <a:pPr marL="0" indent="0">
              <a:buNone/>
            </a:pPr>
            <a:r>
              <a:rPr lang="ru-RU" dirty="0" smtClean="0"/>
              <a:t>    +із-за ілюзій переваги, сили і самоконтролю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13796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7651"/>
    </mc:Choice>
    <mc:Fallback>
      <p:transition spd="slow" advTm="1765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Уповільнення розвитку особистості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55976" y="1426735"/>
            <a:ext cx="4330824" cy="49132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   Низька самооцінка</a:t>
            </a:r>
          </a:p>
          <a:p>
            <a:r>
              <a:rPr lang="ru-RU" dirty="0" smtClean="0"/>
              <a:t>   Спроба піти від                       реальності</a:t>
            </a:r>
          </a:p>
          <a:p>
            <a:r>
              <a:rPr lang="ru-RU" dirty="0" smtClean="0"/>
              <a:t>   Відсутність стимулу для розвитку характеру </a:t>
            </a:r>
          </a:p>
          <a:p>
            <a:r>
              <a:rPr lang="ru-RU" dirty="0" smtClean="0"/>
              <a:t>   Слабкий самоконтроль</a:t>
            </a:r>
          </a:p>
          <a:p>
            <a:r>
              <a:rPr lang="ru-RU" dirty="0" smtClean="0"/>
              <a:t>   Слабкий интелект</a:t>
            </a:r>
          </a:p>
          <a:p>
            <a:r>
              <a:rPr lang="ru-RU" dirty="0" smtClean="0"/>
              <a:t>   Ослаблена воля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44" y="1484784"/>
            <a:ext cx="3192286" cy="4797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0748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211"/>
    </mc:Choice>
    <mc:Fallback>
      <p:transition spd="slow" advTm="132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Як люди стають наркоманами?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	Як же люди стають наркоманами? Усі наркотики, незалежно від сили дії, роблять стійкий вплив на фізіологію і психіку людини.</a:t>
            </a:r>
          </a:p>
          <a:p>
            <a:pPr marL="0" indent="0">
              <a:buNone/>
            </a:pPr>
            <a:r>
              <a:rPr lang="ru-RU" dirty="0" smtClean="0"/>
              <a:t>	Процес звикання до наркотика протікає аналогічно і у разі вживання алкоголю і тютюну. З рівня експерименту до нормального життя повертається тільки половина людей. Не зупинившись пробувати наркотик, людина</a:t>
            </a:r>
          </a:p>
          <a:p>
            <a:pPr marL="0" indent="0">
              <a:buNone/>
            </a:pPr>
            <a:r>
              <a:rPr lang="ru-RU" dirty="0"/>
              <a:t>	В</a:t>
            </a:r>
            <a:r>
              <a:rPr lang="ru-RU" dirty="0" smtClean="0"/>
              <a:t>иходить на етап, коли наркотик починає подобатися, особливо якщо є відповідна компанія. З компанії наркоманів в змозі вибратися не більше 20%%. З рівня звички і потреби, що збільшується, коли наркотик все більше стає метою, виходять тільки 5-10%% людей. А коли відсутність наркотика призводить до дискомфорту і фізичних болів, а наркотик стає ліками від болю, а не задоволенням, виживає у кращому разі 1-4%% людини, яку сміливо можна зараховувати до психічних і фізичних інвалідів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8675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4963"/>
    </mc:Choice>
    <mc:Fallback>
      <p:transition spd="slow" advTm="4496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Процес психологічного і психічного звикання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48064" y="1556792"/>
            <a:ext cx="3538736" cy="456937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Експеримент</a:t>
            </a:r>
          </a:p>
          <a:p>
            <a:r>
              <a:rPr lang="ru-RU" dirty="0" smtClean="0"/>
              <a:t>Вживання в компанії і для рослабления</a:t>
            </a:r>
          </a:p>
          <a:p>
            <a:r>
              <a:rPr lang="ru-RU" dirty="0" smtClean="0"/>
              <a:t>Звички і увеличивающия потреба </a:t>
            </a:r>
          </a:p>
          <a:p>
            <a:r>
              <a:rPr lang="ru-RU" dirty="0" smtClean="0"/>
              <a:t>Наркотична зависемость</a:t>
            </a:r>
            <a:endParaRPr lang="ru-RU" dirty="0"/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84784"/>
            <a:ext cx="4680520" cy="4403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1695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109"/>
    </mc:Choice>
    <mc:Fallback>
      <p:transition spd="slow" advTm="1410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9761"/>
            <a:ext cx="822960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Природний "кайф"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72085" y="2348880"/>
            <a:ext cx="3771915" cy="273630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Життєствер-джуючий захват </a:t>
            </a:r>
          </a:p>
          <a:p>
            <a:r>
              <a:rPr lang="ru-RU" dirty="0" smtClean="0"/>
              <a:t>Справжня радість</a:t>
            </a:r>
          </a:p>
          <a:p>
            <a:r>
              <a:rPr lang="ru-RU" dirty="0"/>
              <a:t>Р</a:t>
            </a:r>
            <a:r>
              <a:rPr lang="ru-RU" dirty="0" smtClean="0"/>
              <a:t>еальні перемоги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908720"/>
            <a:ext cx="61024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   </a:t>
            </a:r>
            <a:endParaRPr lang="ru-R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81063">
            <a:off x="1473767" y="3443645"/>
            <a:ext cx="3515634" cy="2840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8415">
            <a:off x="274322" y="1481642"/>
            <a:ext cx="2682940" cy="2894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00927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791"/>
    </mc:Choice>
    <mc:Fallback>
      <p:transition spd="slow" advTm="1279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51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1.6|1.2|1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3|3.7|2.9|2.6|2.8|2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1.1|0.5|0.4|0.6|0.9|0.3|0.8|0.3|0.9|0.3|1|0.9|1.3|0.9|1.3|0.8|0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4|1.5|1.1|1.4|1.4|1.5|1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2.4|0.9|1|1|1|0.9|1.1|1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|0.9|7.3|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1.6|1.6|1.7|1.4|1.6|1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3.4|1.4|1.1|1.1|1.4|1.9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271</Words>
  <Application>Microsoft Office PowerPoint</Application>
  <PresentationFormat>Экран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Наркотики та їх шкода для здоров’я</vt:lpstr>
      <vt:lpstr>Презентация PowerPoint</vt:lpstr>
      <vt:lpstr>    Элвис Пресли Мэрилин Монро  Джими Хендрикс  Мурат Насыров</vt:lpstr>
      <vt:lpstr>Наркотики впливають на мозок</vt:lpstr>
      <vt:lpstr> Уповільнення громадського розвитку  </vt:lpstr>
      <vt:lpstr>Уповільнення розвитку особистості</vt:lpstr>
      <vt:lpstr>Як люди стають наркоманами?</vt:lpstr>
      <vt:lpstr>Процес психологічного і психічного звикання</vt:lpstr>
      <vt:lpstr>Природний "кайф"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Каленюк</dc:creator>
  <cp:lastModifiedBy>Дмитрий Каленюк</cp:lastModifiedBy>
  <cp:revision>21</cp:revision>
  <dcterms:created xsi:type="dcterms:W3CDTF">2013-01-12T10:25:42Z</dcterms:created>
  <dcterms:modified xsi:type="dcterms:W3CDTF">2013-01-16T18:03:17Z</dcterms:modified>
</cp:coreProperties>
</file>