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302" r:id="rId3"/>
    <p:sldId id="291" r:id="rId4"/>
    <p:sldId id="310" r:id="rId5"/>
    <p:sldId id="292" r:id="rId6"/>
    <p:sldId id="293" r:id="rId7"/>
    <p:sldId id="305" r:id="rId8"/>
    <p:sldId id="294" r:id="rId9"/>
    <p:sldId id="304" r:id="rId10"/>
    <p:sldId id="295" r:id="rId11"/>
    <p:sldId id="296" r:id="rId12"/>
    <p:sldId id="299" r:id="rId13"/>
    <p:sldId id="306" r:id="rId14"/>
    <p:sldId id="307" r:id="rId15"/>
    <p:sldId id="308" r:id="rId16"/>
    <p:sldId id="309" r:id="rId1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99"/>
    <a:srgbClr val="FFCC99"/>
    <a:srgbClr val="FFCC66"/>
    <a:srgbClr val="FFFF99"/>
    <a:srgbClr val="996633"/>
    <a:srgbClr val="CCECFF"/>
    <a:srgbClr val="669900"/>
    <a:srgbClr val="0066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8" autoAdjust="0"/>
    <p:restoredTop sz="91114" autoAdjust="0"/>
  </p:normalViewPr>
  <p:slideViewPr>
    <p:cSldViewPr>
      <p:cViewPr>
        <p:scale>
          <a:sx n="80" d="100"/>
          <a:sy n="80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4AA426-ED88-407B-8867-944AA6CB9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AA426-ED88-407B-8867-944AA6CB9FB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785C-852B-46FC-91AD-B419CF1ED7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E0A5-8171-4A7E-9ED4-5EECDD29B2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4492-0435-41BA-89BB-458DFFD7B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6434-BE73-441B-AF32-94D5C1105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8F1E0-8812-4B0A-BD9D-7F72A78B5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4704-F0DF-4CB0-B8B2-14EA35066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6496-BA3E-434F-8199-783869D6E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EBB2-361C-4426-8F5E-4B77009E29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ADF69-0664-446B-9523-4F75CD2E8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49C0-9DA0-4EEF-802B-85C29BF300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835B-8B76-4C4E-A653-11AFEC261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A77E0D-D910-4C12-8CDB-7E4060799A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6521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err="1" smtClean="0">
                <a:solidFill>
                  <a:srgbClr val="FF0000"/>
                </a:solidFill>
                <a:latin typeface="Verdana" pitchFamily="34" charset="0"/>
              </a:rPr>
              <a:t>До</a:t>
            </a:r>
            <a:r>
              <a:rPr lang="ru-RU" sz="5400" b="1" dirty="0" err="1" smtClean="0">
                <a:solidFill>
                  <a:srgbClr val="FFC000"/>
                </a:solidFill>
                <a:latin typeface="Verdana" pitchFamily="34" charset="0"/>
              </a:rPr>
              <a:t>сл</a:t>
            </a:r>
            <a:r>
              <a:rPr lang="ru-RU" sz="5400" b="1" dirty="0" err="1" smtClean="0">
                <a:solidFill>
                  <a:srgbClr val="FFFF00"/>
                </a:solidFill>
                <a:latin typeface="Verdana" pitchFamily="34" charset="0"/>
              </a:rPr>
              <a:t>ід</a:t>
            </a:r>
            <a:r>
              <a:rPr lang="ru-RU" sz="5400" b="1" dirty="0" err="1" smtClean="0">
                <a:solidFill>
                  <a:srgbClr val="00B050"/>
                </a:solidFill>
                <a:latin typeface="Verdana" pitchFamily="34" charset="0"/>
              </a:rPr>
              <a:t>же</a:t>
            </a:r>
            <a:r>
              <a:rPr lang="ru-RU" sz="5400" b="1" dirty="0" err="1" smtClean="0">
                <a:solidFill>
                  <a:srgbClr val="00B0F0"/>
                </a:solidFill>
                <a:latin typeface="Verdana" pitchFamily="34" charset="0"/>
              </a:rPr>
              <a:t>ння</a:t>
            </a: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Verdana" pitchFamily="34" charset="0"/>
              </a:rPr>
              <a:t>Міс</a:t>
            </a:r>
            <a:r>
              <a:rPr lang="ru-RU" sz="5400" b="1" dirty="0" err="1" smtClean="0">
                <a:solidFill>
                  <a:srgbClr val="7030A0"/>
                </a:solidFill>
                <a:latin typeface="Verdana" pitchFamily="34" charset="0"/>
              </a:rPr>
              <a:t>яця</a:t>
            </a:r>
            <a:endParaRPr lang="en-US" sz="54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4" name="Picture 7" descr="D:\Documents and Settings\witaly\My Documents\Lena\Prezentacii\Moi\Luna\Luna2_n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25" y="0"/>
            <a:ext cx="357187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witaly\My Documents\Lena\Prezentacii\Moi\Luna\Luna i Zeml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24944"/>
            <a:ext cx="5469042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80112" y="5661248"/>
            <a:ext cx="3563888" cy="980728"/>
          </a:xfrm>
        </p:spPr>
        <p:txBody>
          <a:bodyPr/>
          <a:lstStyle/>
          <a:p>
            <a:r>
              <a:rPr lang="uk-UA" sz="2300" dirty="0" smtClean="0">
                <a:solidFill>
                  <a:srgbClr val="002060"/>
                </a:solidFill>
              </a:rPr>
              <a:t>Підготувала учениця 11-А класу</a:t>
            </a:r>
            <a:br>
              <a:rPr lang="uk-UA" sz="2300" dirty="0" smtClean="0">
                <a:solidFill>
                  <a:srgbClr val="002060"/>
                </a:solidFill>
              </a:rPr>
            </a:br>
            <a:r>
              <a:rPr lang="uk-UA" sz="2300" dirty="0" smtClean="0">
                <a:solidFill>
                  <a:srgbClr val="002060"/>
                </a:solidFill>
              </a:rPr>
              <a:t>Кузьменко Дарина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4953000"/>
            <a:ext cx="830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Verdana" pitchFamily="34" charset="0"/>
              </a:rPr>
              <a:t>На </a:t>
            </a:r>
            <a:r>
              <a:rPr lang="ru-RU" sz="1800" dirty="0" err="1" smtClean="0">
                <a:latin typeface="Verdana" pitchFamily="34" charset="0"/>
              </a:rPr>
              <a:t>Місяці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немає</a:t>
            </a:r>
            <a:r>
              <a:rPr lang="ru-RU" sz="1800" dirty="0" smtClean="0">
                <a:latin typeface="Verdana" pitchFamily="34" charset="0"/>
              </a:rPr>
              <a:t> такого </a:t>
            </a:r>
            <a:r>
              <a:rPr lang="ru-RU" sz="1800" dirty="0" err="1" smtClean="0">
                <a:latin typeface="Verdana" pitchFamily="34" charset="0"/>
              </a:rPr>
              <a:t>тяжіння</a:t>
            </a:r>
            <a:r>
              <a:rPr lang="ru-RU" sz="1800" dirty="0" smtClean="0">
                <a:latin typeface="Verdana" pitchFamily="34" charset="0"/>
              </a:rPr>
              <a:t> як на </a:t>
            </a:r>
            <a:r>
              <a:rPr lang="ru-RU" sz="1800" dirty="0" err="1" smtClean="0">
                <a:latin typeface="Verdana" pitchFamily="34" charset="0"/>
              </a:rPr>
              <a:t>Землі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і</a:t>
            </a:r>
            <a:r>
              <a:rPr lang="ru-RU" sz="1800" dirty="0" smtClean="0">
                <a:latin typeface="Verdana" pitchFamily="34" charset="0"/>
              </a:rPr>
              <a:t> тому </a:t>
            </a:r>
            <a:r>
              <a:rPr lang="ru-RU" sz="1800" dirty="0" err="1" smtClean="0">
                <a:latin typeface="Verdana" pitchFamily="34" charset="0"/>
              </a:rPr>
              <a:t>астронавти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err="1" smtClean="0">
                <a:latin typeface="Verdana" pitchFamily="34" charset="0"/>
              </a:rPr>
              <a:t>навіть</a:t>
            </a:r>
            <a:r>
              <a:rPr lang="ru-RU" sz="1800" dirty="0" smtClean="0">
                <a:latin typeface="Verdana" pitchFamily="34" charset="0"/>
              </a:rPr>
              <a:t> не </a:t>
            </a:r>
            <a:r>
              <a:rPr lang="ru-RU" sz="1800" dirty="0" err="1" smtClean="0">
                <a:latin typeface="Verdana" pitchFamily="34" charset="0"/>
              </a:rPr>
              <a:t>дивлячись</a:t>
            </a:r>
            <a:r>
              <a:rPr lang="ru-RU" sz="1800" dirty="0" smtClean="0">
                <a:latin typeface="Verdana" pitchFamily="34" charset="0"/>
              </a:rPr>
              <a:t> на </a:t>
            </a:r>
            <a:r>
              <a:rPr lang="ru-RU" sz="1800" dirty="0" err="1" smtClean="0">
                <a:latin typeface="Verdana" pitchFamily="34" charset="0"/>
              </a:rPr>
              <a:t>важкі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скафандри</a:t>
            </a:r>
            <a:r>
              <a:rPr lang="ru-RU" sz="1800" dirty="0" smtClean="0">
                <a:latin typeface="Verdana" pitchFamily="34" charset="0"/>
              </a:rPr>
              <a:t>, могли як </a:t>
            </a:r>
            <a:r>
              <a:rPr lang="ru-RU" sz="1800" dirty="0" err="1" smtClean="0">
                <a:latin typeface="Verdana" pitchFamily="34" charset="0"/>
              </a:rPr>
              <a:t>слід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настрибатися</a:t>
            </a:r>
            <a:r>
              <a:rPr lang="ru-RU" sz="1800" dirty="0" smtClean="0">
                <a:latin typeface="Verdana" pitchFamily="34" charset="0"/>
              </a:rPr>
              <a:t>. На </a:t>
            </a:r>
            <a:r>
              <a:rPr lang="ru-RU" sz="1800" dirty="0" err="1" smtClean="0">
                <a:latin typeface="Verdana" pitchFamily="34" charset="0"/>
              </a:rPr>
              <a:t>Землі</a:t>
            </a:r>
            <a:r>
              <a:rPr lang="ru-RU" sz="1800" dirty="0" smtClean="0">
                <a:latin typeface="Verdana" pitchFamily="34" charset="0"/>
              </a:rPr>
              <a:t> в </a:t>
            </a:r>
            <a:r>
              <a:rPr lang="ru-RU" sz="1800" dirty="0" err="1" smtClean="0">
                <a:latin typeface="Verdana" pitchFamily="34" charset="0"/>
              </a:rPr>
              <a:t>цих</a:t>
            </a:r>
            <a:r>
              <a:rPr lang="ru-RU" sz="1800" dirty="0" smtClean="0">
                <a:latin typeface="Verdana" pitchFamily="34" charset="0"/>
              </a:rPr>
              <a:t> скафандрах </a:t>
            </a:r>
            <a:r>
              <a:rPr lang="ru-RU" sz="1800" dirty="0" err="1" smtClean="0">
                <a:latin typeface="Verdana" pitchFamily="34" charset="0"/>
              </a:rPr>
              <a:t>космонавти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ледве</a:t>
            </a:r>
            <a:r>
              <a:rPr lang="ru-RU" sz="1800" dirty="0" smtClean="0">
                <a:latin typeface="Verdana" pitchFamily="34" charset="0"/>
              </a:rPr>
              <a:t> могли </a:t>
            </a:r>
            <a:r>
              <a:rPr lang="ru-RU" sz="1800" dirty="0" err="1" smtClean="0">
                <a:latin typeface="Verdana" pitchFamily="34" charset="0"/>
              </a:rPr>
              <a:t>переміщатися</a:t>
            </a:r>
            <a:r>
              <a:rPr lang="ru-RU" sz="1800" dirty="0" smtClean="0">
                <a:latin typeface="Verdana" pitchFamily="34" charset="0"/>
              </a:rPr>
              <a:t>. </a:t>
            </a:r>
            <a:r>
              <a:rPr lang="ru-RU" sz="1800" dirty="0" err="1" smtClean="0">
                <a:latin typeface="Verdana" pitchFamily="34" charset="0"/>
              </a:rPr>
              <a:t>Ще</a:t>
            </a:r>
            <a:r>
              <a:rPr lang="ru-RU" sz="1800" dirty="0" smtClean="0">
                <a:latin typeface="Verdana" pitchFamily="34" charset="0"/>
              </a:rPr>
              <a:t> б пак, </a:t>
            </a:r>
            <a:r>
              <a:rPr lang="ru-RU" sz="1800" dirty="0" err="1" smtClean="0">
                <a:latin typeface="Verdana" pitchFamily="34" charset="0"/>
              </a:rPr>
              <a:t>адже</a:t>
            </a:r>
            <a:r>
              <a:rPr lang="ru-RU" sz="1800" dirty="0" smtClean="0">
                <a:latin typeface="Verdana" pitchFamily="34" charset="0"/>
              </a:rPr>
              <a:t> на </a:t>
            </a:r>
            <a:r>
              <a:rPr lang="ru-RU" sz="1800" dirty="0" err="1" smtClean="0">
                <a:latin typeface="Verdana" pitchFamily="34" charset="0"/>
              </a:rPr>
              <a:t>Землі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всі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предмети</a:t>
            </a:r>
            <a:r>
              <a:rPr lang="ru-RU" sz="1800" dirty="0" smtClean="0">
                <a:latin typeface="Verdana" pitchFamily="34" charset="0"/>
              </a:rPr>
              <a:t> в 6 </a:t>
            </a:r>
            <a:r>
              <a:rPr lang="ru-RU" sz="1800" dirty="0" err="1" smtClean="0">
                <a:latin typeface="Verdana" pitchFamily="34" charset="0"/>
              </a:rPr>
              <a:t>разів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важчі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err="1" smtClean="0">
                <a:latin typeface="Verdana" pitchFamily="34" charset="0"/>
              </a:rPr>
              <a:t>ніж</a:t>
            </a:r>
            <a:r>
              <a:rPr lang="ru-RU" sz="1800" dirty="0" smtClean="0">
                <a:latin typeface="Verdana" pitchFamily="34" charset="0"/>
              </a:rPr>
              <a:t> на </a:t>
            </a:r>
            <a:r>
              <a:rPr lang="ru-RU" sz="1800" dirty="0" err="1" smtClean="0">
                <a:latin typeface="Verdana" pitchFamily="34" charset="0"/>
              </a:rPr>
              <a:t>Місяці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24579" name="Picture 3" descr="D:\Documents and Settings\witaly\My Documents\Lena\Prezentacii\Moi\Luna\Celovek Apollo14_n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28600"/>
            <a:ext cx="5688632" cy="4409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54102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err="1" smtClean="0">
                <a:latin typeface="Verdana" pitchFamily="34" charset="0"/>
              </a:rPr>
              <a:t>Оскільки</a:t>
            </a:r>
            <a:r>
              <a:rPr lang="ru-RU" sz="1800" dirty="0" smtClean="0">
                <a:latin typeface="Verdana" pitchFamily="34" charset="0"/>
              </a:rPr>
              <a:t> на </a:t>
            </a:r>
            <a:r>
              <a:rPr lang="ru-RU" sz="1800" dirty="0" err="1" smtClean="0">
                <a:latin typeface="Verdana" pitchFamily="34" charset="0"/>
              </a:rPr>
              <a:t>Місяці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немає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повітря</a:t>
            </a:r>
            <a:r>
              <a:rPr lang="ru-RU" sz="1800" dirty="0" smtClean="0">
                <a:latin typeface="Verdana" pitchFamily="34" charset="0"/>
              </a:rPr>
              <a:t>, то небо </a:t>
            </a:r>
            <a:r>
              <a:rPr lang="ru-RU" sz="1800" dirty="0" err="1" smtClean="0">
                <a:latin typeface="Verdana" pitchFamily="34" charset="0"/>
              </a:rPr>
              <a:t>залишається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чорним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навіть</a:t>
            </a:r>
            <a:r>
              <a:rPr lang="ru-RU" sz="1800" dirty="0" smtClean="0">
                <a:latin typeface="Verdana" pitchFamily="34" charset="0"/>
              </a:rPr>
              <a:t> вдень </a:t>
            </a:r>
            <a:r>
              <a:rPr lang="ru-RU" sz="1800" dirty="0" err="1" smtClean="0">
                <a:latin typeface="Verdana" pitchFamily="34" charset="0"/>
              </a:rPr>
              <a:t>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можна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відмінно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розглянути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зірки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25603" name="Picture 3" descr="D:\Documents and Settings\witaly\My Documents\Lena\Prezentacii\Moi\Luna\lunohodi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11209"/>
            <a:ext cx="6408711" cy="487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 smtClean="0">
                <a:latin typeface="Verdana" pitchFamily="34" charset="0"/>
              </a:rPr>
              <a:t>На </a:t>
            </a:r>
            <a:r>
              <a:rPr lang="ru-RU" sz="1800" dirty="0" err="1" smtClean="0">
                <a:latin typeface="Verdana" pitchFamily="34" charset="0"/>
              </a:rPr>
              <a:t>цій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фотографії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err="1" smtClean="0">
                <a:latin typeface="Verdana" pitchFamily="34" charset="0"/>
              </a:rPr>
              <a:t>зробленій</a:t>
            </a:r>
            <a:r>
              <a:rPr lang="ru-RU" sz="1800" dirty="0" smtClean="0">
                <a:latin typeface="Verdana" pitchFamily="34" charset="0"/>
              </a:rPr>
              <a:t> в </a:t>
            </a:r>
            <a:r>
              <a:rPr lang="ru-RU" sz="1800" dirty="0" err="1" smtClean="0">
                <a:latin typeface="Verdana" pitchFamily="34" charset="0"/>
              </a:rPr>
              <a:t>грудні</a:t>
            </a:r>
            <a:r>
              <a:rPr lang="ru-RU" sz="1800" dirty="0" smtClean="0">
                <a:latin typeface="Verdana" pitchFamily="34" charset="0"/>
              </a:rPr>
              <a:t> 1972 року  </a:t>
            </a:r>
            <a:r>
              <a:rPr lang="ru-RU" sz="1800" dirty="0" err="1" smtClean="0">
                <a:latin typeface="Verdana" pitchFamily="34" charset="0"/>
              </a:rPr>
              <a:t>готується</a:t>
            </a:r>
            <a:r>
              <a:rPr lang="ru-RU" sz="1800" dirty="0" smtClean="0">
                <a:latin typeface="Verdana" pitchFamily="34" charset="0"/>
              </a:rPr>
              <a:t> до запуску </a:t>
            </a:r>
            <a:r>
              <a:rPr lang="ru-RU" sz="1800" dirty="0" err="1" smtClean="0">
                <a:latin typeface="Verdana" pitchFamily="34" charset="0"/>
              </a:rPr>
              <a:t>остання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місячна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експедиція</a:t>
            </a:r>
            <a:r>
              <a:rPr lang="ru-RU" sz="1800" dirty="0" smtClean="0">
                <a:latin typeface="Verdana" pitchFamily="34" charset="0"/>
              </a:rPr>
              <a:t> – Аполлон 17. З тих </a:t>
            </a:r>
            <a:r>
              <a:rPr lang="ru-RU" sz="1800" dirty="0" err="1" smtClean="0">
                <a:latin typeface="Verdana" pitchFamily="34" charset="0"/>
              </a:rPr>
              <a:t>пір</a:t>
            </a:r>
            <a:r>
              <a:rPr lang="ru-RU" sz="1800" dirty="0" smtClean="0">
                <a:latin typeface="Verdana" pitchFamily="34" charset="0"/>
              </a:rPr>
              <a:t> люди </a:t>
            </a:r>
            <a:r>
              <a:rPr lang="ru-RU" sz="1800" dirty="0" err="1" smtClean="0">
                <a:latin typeface="Verdana" pitchFamily="34" charset="0"/>
              </a:rPr>
              <a:t>жодного</a:t>
            </a:r>
            <a:r>
              <a:rPr lang="ru-RU" sz="1800" dirty="0" smtClean="0">
                <a:latin typeface="Verdana" pitchFamily="34" charset="0"/>
              </a:rPr>
              <a:t> разу не </a:t>
            </a:r>
            <a:r>
              <a:rPr lang="ru-RU" sz="1800" dirty="0" err="1" smtClean="0">
                <a:latin typeface="Verdana" pitchFamily="34" charset="0"/>
              </a:rPr>
              <a:t>були</a:t>
            </a:r>
            <a:r>
              <a:rPr lang="ru-RU" sz="1800" dirty="0" smtClean="0">
                <a:latin typeface="Verdana" pitchFamily="34" charset="0"/>
              </a:rPr>
              <a:t> на </a:t>
            </a:r>
            <a:r>
              <a:rPr lang="ru-RU" sz="1800" dirty="0" err="1" smtClean="0">
                <a:latin typeface="Verdana" pitchFamily="34" charset="0"/>
              </a:rPr>
              <a:t>Місяці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27651" name="Picture 3" descr="F:\ELENA\PowerPoint\Materiali dla prezentacij\KOSMOS\Luna\poslednij polet na Lun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1295400"/>
            <a:ext cx="67818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43434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err="1" smtClean="0">
                <a:latin typeface="Verdana" pitchFamily="34" charset="0"/>
              </a:rPr>
              <a:t>Інколи</a:t>
            </a:r>
            <a:r>
              <a:rPr lang="ru-RU" sz="1800" dirty="0" smtClean="0">
                <a:latin typeface="Verdana" pitchFamily="34" charset="0"/>
              </a:rPr>
              <a:t> ми </a:t>
            </a:r>
            <a:r>
              <a:rPr lang="ru-RU" sz="1800" dirty="0" err="1" smtClean="0">
                <a:latin typeface="Verdana" pitchFamily="34" charset="0"/>
              </a:rPr>
              <a:t>можемо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спостерігати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явище</a:t>
            </a:r>
            <a:r>
              <a:rPr lang="ru-RU" sz="1800" dirty="0" smtClean="0">
                <a:latin typeface="Verdana" pitchFamily="34" charset="0"/>
              </a:rPr>
              <a:t>, яке </a:t>
            </a:r>
            <a:r>
              <a:rPr lang="ru-RU" sz="1800" dirty="0" err="1" smtClean="0">
                <a:latin typeface="Verdana" pitchFamily="34" charset="0"/>
              </a:rPr>
              <a:t>називається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місячне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затемнення</a:t>
            </a:r>
            <a:r>
              <a:rPr lang="ru-RU" sz="1800" dirty="0" smtClean="0">
                <a:latin typeface="Verdana" pitchFamily="34" charset="0"/>
              </a:rPr>
              <a:t>. </a:t>
            </a:r>
            <a:r>
              <a:rPr lang="ru-RU" sz="1800" dirty="0" err="1" smtClean="0">
                <a:latin typeface="Verdana" pitchFamily="34" charset="0"/>
              </a:rPr>
              <a:t>Воно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відбувається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тоді</a:t>
            </a:r>
            <a:r>
              <a:rPr lang="ru-RU" sz="1800" dirty="0" smtClean="0">
                <a:latin typeface="Verdana" pitchFamily="34" charset="0"/>
              </a:rPr>
              <a:t>, коли </a:t>
            </a:r>
            <a:r>
              <a:rPr lang="ru-RU" sz="1800" dirty="0" err="1" smtClean="0">
                <a:latin typeface="Verdana" pitchFamily="34" charset="0"/>
              </a:rPr>
              <a:t>Сонце</a:t>
            </a:r>
            <a:r>
              <a:rPr lang="ru-RU" sz="1800" dirty="0" smtClean="0">
                <a:latin typeface="Verdana" pitchFamily="34" charset="0"/>
              </a:rPr>
              <a:t>, Земля </a:t>
            </a:r>
            <a:r>
              <a:rPr lang="ru-RU" sz="1800" dirty="0" err="1" smtClean="0">
                <a:latin typeface="Verdana" pitchFamily="34" charset="0"/>
              </a:rPr>
              <a:t>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Місяць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опин</a:t>
            </a:r>
            <a:r>
              <a:rPr lang="ru-RU" sz="1800" dirty="0" err="1" smtClean="0">
                <a:latin typeface="Verdana" pitchFamily="34" charset="0"/>
              </a:rPr>
              <a:t>яються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</a:rPr>
              <a:t>на </a:t>
            </a:r>
            <a:r>
              <a:rPr lang="ru-RU" sz="1800" dirty="0" err="1" smtClean="0">
                <a:latin typeface="Verdana" pitchFamily="34" charset="0"/>
              </a:rPr>
              <a:t>одній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прямій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і</a:t>
            </a:r>
            <a:r>
              <a:rPr lang="ru-RU" sz="1800" dirty="0" smtClean="0">
                <a:latin typeface="Verdana" pitchFamily="34" charset="0"/>
              </a:rPr>
              <a:t> Земля </a:t>
            </a:r>
            <a:r>
              <a:rPr lang="ru-RU" sz="1800" dirty="0" err="1" smtClean="0">
                <a:latin typeface="Verdana" pitchFamily="34" charset="0"/>
              </a:rPr>
              <a:t>закриває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Місяць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від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Сонця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своєю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тінню</a:t>
            </a:r>
            <a:r>
              <a:rPr lang="ru-RU" sz="1800" dirty="0" smtClean="0">
                <a:latin typeface="Verdana" pitchFamily="34" charset="0"/>
              </a:rPr>
              <a:t>.  </a:t>
            </a:r>
            <a:r>
              <a:rPr lang="ru-RU" sz="1800" dirty="0" err="1" smtClean="0">
                <a:latin typeface="Verdana" pitchFamily="34" charset="0"/>
              </a:rPr>
              <a:t>Затемнення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може</a:t>
            </a:r>
            <a:r>
              <a:rPr lang="ru-RU" sz="1800" dirty="0" smtClean="0">
                <a:latin typeface="Verdana" pitchFamily="34" charset="0"/>
              </a:rPr>
              <a:t> бути не </a:t>
            </a:r>
            <a:r>
              <a:rPr lang="ru-RU" sz="1800" dirty="0" err="1" smtClean="0">
                <a:latin typeface="Verdana" pitchFamily="34" charset="0"/>
              </a:rPr>
              <a:t>лише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повним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err="1" smtClean="0">
                <a:latin typeface="Verdana" pitchFamily="34" charset="0"/>
              </a:rPr>
              <a:t>але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частковим</a:t>
            </a:r>
            <a:r>
              <a:rPr lang="ru-RU" sz="1800" dirty="0" smtClean="0">
                <a:latin typeface="Verdana" pitchFamily="34" charset="0"/>
              </a:rPr>
              <a:t>. В </a:t>
            </a:r>
            <a:r>
              <a:rPr lang="ru-RU" sz="1800" dirty="0" err="1" smtClean="0">
                <a:latin typeface="Verdana" pitchFamily="34" charset="0"/>
              </a:rPr>
              <a:t>цьому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випадку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тінь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Землі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потрапляє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</a:rPr>
              <a:t>не на весь </a:t>
            </a:r>
            <a:r>
              <a:rPr lang="ru-RU" sz="1800" dirty="0" err="1" smtClean="0">
                <a:latin typeface="Verdana" pitchFamily="34" charset="0"/>
              </a:rPr>
              <a:t>Місяць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smtClean="0">
                <a:latin typeface="Verdana" pitchFamily="34" charset="0"/>
              </a:rPr>
              <a:t>а </a:t>
            </a:r>
            <a:r>
              <a:rPr lang="ru-RU" sz="1800" dirty="0" err="1" smtClean="0">
                <a:latin typeface="Verdana" pitchFamily="34" charset="0"/>
              </a:rPr>
              <a:t>лише</a:t>
            </a:r>
            <a:r>
              <a:rPr lang="ru-RU" sz="1800" dirty="0" smtClean="0">
                <a:latin typeface="Verdana" pitchFamily="34" charset="0"/>
              </a:rPr>
              <a:t> на </a:t>
            </a:r>
            <a:r>
              <a:rPr lang="ru-RU" sz="1800" dirty="0" smtClean="0">
                <a:latin typeface="Verdana" pitchFamily="34" charset="0"/>
              </a:rPr>
              <a:t>його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шматочок</a:t>
            </a:r>
            <a:r>
              <a:rPr lang="ru-RU" sz="1800" dirty="0" smtClean="0">
                <a:latin typeface="Verdana" pitchFamily="34" charset="0"/>
              </a:rPr>
              <a:t>. </a:t>
            </a:r>
            <a:r>
              <a:rPr lang="ru-RU" sz="1800" dirty="0" err="1" smtClean="0">
                <a:latin typeface="Verdana" pitchFamily="34" charset="0"/>
              </a:rPr>
              <a:t>Місячне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затемнення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може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продовжуватися</a:t>
            </a:r>
            <a:r>
              <a:rPr lang="ru-RU" sz="1800" dirty="0" smtClean="0">
                <a:latin typeface="Verdana" pitchFamily="34" charset="0"/>
              </a:rPr>
              <a:t> до 1 </a:t>
            </a:r>
            <a:r>
              <a:rPr lang="ru-RU" sz="1800" dirty="0" err="1" smtClean="0">
                <a:latin typeface="Verdana" pitchFamily="34" charset="0"/>
              </a:rPr>
              <a:t>години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13315" name="Picture 3" descr="F:\jpeg\solar system\Lunar eclip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762000"/>
            <a:ext cx="66611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752600" y="152400"/>
            <a:ext cx="541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 err="1" smtClean="0">
                <a:latin typeface="Verdana" pitchFamily="34" charset="0"/>
              </a:rPr>
              <a:t>Місячні</a:t>
            </a:r>
            <a:r>
              <a:rPr lang="ru-RU" sz="2200" b="1" dirty="0" smtClean="0">
                <a:latin typeface="Verdana" pitchFamily="34" charset="0"/>
              </a:rPr>
              <a:t> </a:t>
            </a:r>
            <a:r>
              <a:rPr lang="ru-RU" sz="2200" b="1" dirty="0" err="1" smtClean="0">
                <a:latin typeface="Verdana" pitchFamily="34" charset="0"/>
              </a:rPr>
              <a:t>затемнення</a:t>
            </a:r>
            <a:endParaRPr lang="en-GB" sz="2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jpeg\solar system\Moon phas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0"/>
            <a:ext cx="86106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>
                <a:latin typeface="Verdana" pitchFamily="34" charset="0"/>
              </a:rPr>
              <a:t>Фази</a:t>
            </a:r>
            <a:r>
              <a:rPr lang="ru-RU" b="1" dirty="0" smtClean="0">
                <a:latin typeface="Verdana" pitchFamily="34" charset="0"/>
              </a:rPr>
              <a:t> </a:t>
            </a:r>
            <a:r>
              <a:rPr lang="ru-RU" b="1" dirty="0" err="1" smtClean="0">
                <a:latin typeface="Verdana" pitchFamily="34" charset="0"/>
              </a:rPr>
              <a:t>Місяця</a:t>
            </a:r>
            <a:endParaRPr lang="en-GB" b="1" dirty="0">
              <a:latin typeface="Verdan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err="1" smtClean="0">
                <a:latin typeface="Verdana" pitchFamily="34" charset="0"/>
              </a:rPr>
              <a:t>Якщо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уважно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спостерігати</a:t>
            </a:r>
            <a:r>
              <a:rPr lang="ru-RU" sz="1800" dirty="0" smtClean="0">
                <a:latin typeface="Verdana" pitchFamily="34" charset="0"/>
              </a:rPr>
              <a:t> за </a:t>
            </a:r>
            <a:r>
              <a:rPr lang="ru-RU" sz="1800" dirty="0" err="1" smtClean="0">
                <a:latin typeface="Verdana" pitchFamily="34" charset="0"/>
              </a:rPr>
              <a:t>Місяцем</a:t>
            </a:r>
            <a:r>
              <a:rPr lang="ru-RU" sz="1800" dirty="0" smtClean="0">
                <a:latin typeface="Verdana" pitchFamily="34" charset="0"/>
              </a:rPr>
              <a:t>, то </a:t>
            </a:r>
            <a:r>
              <a:rPr lang="ru-RU" sz="1800" dirty="0" err="1" smtClean="0">
                <a:latin typeface="Verdana" pitchFamily="34" charset="0"/>
              </a:rPr>
              <a:t>можна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відмітити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err="1" smtClean="0">
                <a:latin typeface="Verdana" pitchFamily="34" charset="0"/>
              </a:rPr>
              <a:t>що</a:t>
            </a:r>
            <a:r>
              <a:rPr lang="ru-RU" sz="1800" dirty="0" smtClean="0">
                <a:latin typeface="Verdana" pitchFamily="34" charset="0"/>
              </a:rPr>
              <a:t> його </a:t>
            </a:r>
            <a:r>
              <a:rPr lang="ru-RU" sz="1800" dirty="0" err="1" smtClean="0">
                <a:latin typeface="Verdana" pitchFamily="34" charset="0"/>
              </a:rPr>
              <a:t>завжди</a:t>
            </a:r>
            <a:r>
              <a:rPr lang="ru-RU" sz="1800" dirty="0" smtClean="0">
                <a:latin typeface="Verdana" pitchFamily="34" charset="0"/>
              </a:rPr>
              <a:t> видно </a:t>
            </a:r>
            <a:r>
              <a:rPr lang="ru-RU" sz="1800" dirty="0" err="1" smtClean="0">
                <a:latin typeface="Verdana" pitchFamily="34" charset="0"/>
              </a:rPr>
              <a:t>по-різному</a:t>
            </a:r>
            <a:r>
              <a:rPr lang="ru-RU" sz="1800" dirty="0" smtClean="0">
                <a:latin typeface="Verdana" pitchFamily="34" charset="0"/>
              </a:rPr>
              <a:t> – то тоненький серп, то </a:t>
            </a:r>
            <a:r>
              <a:rPr lang="ru-RU" sz="1800" dirty="0" err="1" smtClean="0">
                <a:latin typeface="Verdana" pitchFamily="34" charset="0"/>
              </a:rPr>
              <a:t>круглий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млинець</a:t>
            </a:r>
            <a:r>
              <a:rPr lang="ru-RU" sz="1800" dirty="0" smtClean="0">
                <a:latin typeface="Verdana" pitchFamily="34" charset="0"/>
              </a:rPr>
              <a:t>. </a:t>
            </a:r>
            <a:r>
              <a:rPr lang="ru-RU" sz="1800" dirty="0" err="1" smtClean="0">
                <a:latin typeface="Verdana" pitchFamily="34" charset="0"/>
              </a:rPr>
              <a:t>Інколи</a:t>
            </a:r>
            <a:r>
              <a:rPr lang="ru-RU" sz="1800" dirty="0" smtClean="0">
                <a:latin typeface="Verdana" pitchFamily="34" charset="0"/>
              </a:rPr>
              <a:t> його «</a:t>
            </a:r>
            <a:r>
              <a:rPr lang="ru-RU" sz="1800" dirty="0" err="1" smtClean="0">
                <a:latin typeface="Verdana" pitchFamily="34" charset="0"/>
              </a:rPr>
              <a:t>кінці</a:t>
            </a:r>
            <a:r>
              <a:rPr lang="ru-RU" sz="1800" dirty="0" smtClean="0">
                <a:latin typeface="Verdana" pitchFamily="34" charset="0"/>
              </a:rPr>
              <a:t>» </a:t>
            </a:r>
            <a:r>
              <a:rPr lang="ru-RU" sz="1800" dirty="0" err="1" smtClean="0">
                <a:latin typeface="Verdana" pitchFamily="34" charset="0"/>
              </a:rPr>
              <a:t>направлені</a:t>
            </a:r>
            <a:r>
              <a:rPr lang="ru-RU" sz="1800" dirty="0" smtClean="0">
                <a:latin typeface="Verdana" pitchFamily="34" charset="0"/>
              </a:rPr>
              <a:t> в один </a:t>
            </a:r>
            <a:r>
              <a:rPr lang="ru-RU" sz="1800" dirty="0" err="1" smtClean="0">
                <a:latin typeface="Verdana" pitchFamily="34" charset="0"/>
              </a:rPr>
              <a:t>бік</a:t>
            </a:r>
            <a:r>
              <a:rPr lang="ru-RU" sz="1800" dirty="0" smtClean="0">
                <a:latin typeface="Verdana" pitchFamily="34" charset="0"/>
              </a:rPr>
              <a:t>, а </a:t>
            </a:r>
            <a:r>
              <a:rPr lang="ru-RU" sz="1800" dirty="0" err="1" smtClean="0">
                <a:latin typeface="Verdana" pitchFamily="34" charset="0"/>
              </a:rPr>
              <a:t>інколи</a:t>
            </a:r>
            <a:r>
              <a:rPr lang="ru-RU" sz="1800" dirty="0" smtClean="0">
                <a:latin typeface="Verdana" pitchFamily="34" charset="0"/>
              </a:rPr>
              <a:t> в </a:t>
            </a:r>
            <a:r>
              <a:rPr lang="ru-RU" sz="1800" dirty="0" err="1" smtClean="0">
                <a:latin typeface="Verdana" pitchFamily="34" charset="0"/>
              </a:rPr>
              <a:t>інший</a:t>
            </a:r>
            <a:r>
              <a:rPr lang="ru-RU" sz="1800" dirty="0" smtClean="0">
                <a:latin typeface="Verdana" pitchFamily="34" charset="0"/>
              </a:rPr>
              <a:t>. </a:t>
            </a:r>
            <a:r>
              <a:rPr lang="ru-RU" sz="1800" dirty="0" err="1" smtClean="0">
                <a:latin typeface="Verdana" pitchFamily="34" charset="0"/>
              </a:rPr>
              <a:t>Ці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зміни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називаються</a:t>
            </a:r>
            <a:r>
              <a:rPr lang="ru-RU" sz="1800" dirty="0" smtClean="0">
                <a:latin typeface="Verdana" pitchFamily="34" charset="0"/>
              </a:rPr>
              <a:t> фазами </a:t>
            </a:r>
            <a:r>
              <a:rPr lang="ru-RU" sz="1800" dirty="0" err="1" smtClean="0">
                <a:latin typeface="Verdana" pitchFamily="34" charset="0"/>
              </a:rPr>
              <a:t>Місяця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4040188" cy="639762"/>
          </a:xfrm>
        </p:spPr>
        <p:txBody>
          <a:bodyPr/>
          <a:lstStyle/>
          <a:p>
            <a:r>
              <a:rPr lang="uk-UA" dirty="0" smtClean="0"/>
              <a:t>Молодий Місяць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2060848"/>
            <a:ext cx="4041775" cy="639762"/>
          </a:xfrm>
        </p:spPr>
        <p:txBody>
          <a:bodyPr/>
          <a:lstStyle/>
          <a:p>
            <a:r>
              <a:rPr lang="uk-UA" dirty="0" smtClean="0"/>
              <a:t>Повний Місяць</a:t>
            </a:r>
            <a:endParaRPr lang="ru-RU" dirty="0"/>
          </a:p>
        </p:txBody>
      </p:sp>
      <p:pic>
        <p:nvPicPr>
          <p:cNvPr id="7" name="Picture 2" descr="F:\ELENA\PowerPoint\Materiali dla prezentacij\KOSMOS\Luna\20050411-ar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72816"/>
            <a:ext cx="5085184" cy="5085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F:\ELENA\PowerPoint\Materiali dla prezentacij\KOSMOS\Luna\full mo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87957" y="3140968"/>
            <a:ext cx="4956043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95400" y="1752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486400" y="1676400"/>
            <a:ext cx="3429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err="1" smtClean="0">
                <a:latin typeface="Verdana" pitchFamily="34" charset="0"/>
              </a:rPr>
              <a:t>Під</a:t>
            </a:r>
            <a:r>
              <a:rPr lang="ru-RU" sz="1800" dirty="0" smtClean="0">
                <a:latin typeface="Verdana" pitchFamily="34" charset="0"/>
              </a:rPr>
              <a:t> корою </a:t>
            </a:r>
            <a:r>
              <a:rPr lang="ru-RU" sz="1800" dirty="0" err="1" smtClean="0">
                <a:latin typeface="Verdana" pitchFamily="34" charset="0"/>
              </a:rPr>
              <a:t>знаходиться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мантія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мале</a:t>
            </a:r>
            <a:r>
              <a:rPr lang="ru-RU" sz="1800" dirty="0" smtClean="0">
                <a:latin typeface="Verdana" pitchFamily="34" charset="0"/>
              </a:rPr>
              <a:t> ядро (</a:t>
            </a:r>
            <a:r>
              <a:rPr lang="ru-RU" sz="1800" dirty="0" err="1" smtClean="0">
                <a:latin typeface="Verdana" pitchFamily="34" charset="0"/>
              </a:rPr>
              <a:t>радіус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близько</a:t>
            </a:r>
            <a:r>
              <a:rPr lang="ru-RU" sz="1800" dirty="0" smtClean="0">
                <a:latin typeface="Verdana" pitchFamily="34" charset="0"/>
              </a:rPr>
              <a:t> 340 км, а </a:t>
            </a:r>
            <a:r>
              <a:rPr lang="ru-RU" sz="1800" dirty="0" err="1" smtClean="0">
                <a:latin typeface="Verdana" pitchFamily="34" charset="0"/>
              </a:rPr>
              <a:t>маса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приблизно</a:t>
            </a:r>
            <a:r>
              <a:rPr lang="ru-RU" sz="1800" dirty="0" smtClean="0">
                <a:latin typeface="Verdana" pitchFamily="34" charset="0"/>
              </a:rPr>
              <a:t> 2% </a:t>
            </a:r>
            <a:r>
              <a:rPr lang="ru-RU" sz="1800" dirty="0" err="1" smtClean="0">
                <a:latin typeface="Verdana" pitchFamily="34" charset="0"/>
              </a:rPr>
              <a:t>від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маси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всього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Місяця</a:t>
            </a:r>
            <a:r>
              <a:rPr lang="ru-RU" sz="1800" dirty="0" smtClean="0">
                <a:latin typeface="Verdana" pitchFamily="34" charset="0"/>
              </a:rPr>
              <a:t>). </a:t>
            </a:r>
            <a:r>
              <a:rPr lang="ru-RU" sz="1800" dirty="0" err="1" smtClean="0">
                <a:latin typeface="Verdana" pitchFamily="34" charset="0"/>
              </a:rPr>
              <a:t>Мантія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Місяця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розплавлена</a:t>
            </a:r>
            <a:r>
              <a:rPr lang="ru-RU" sz="1800" dirty="0" smtClean="0">
                <a:latin typeface="Verdana" pitchFamily="34" charset="0"/>
              </a:rPr>
              <a:t> не </a:t>
            </a:r>
            <a:r>
              <a:rPr lang="ru-RU" sz="1800" dirty="0" err="1" smtClean="0">
                <a:latin typeface="Verdana" pitchFamily="34" charset="0"/>
              </a:rPr>
              <a:t>повністю</a:t>
            </a:r>
            <a:r>
              <a:rPr lang="ru-RU" sz="1800" dirty="0" smtClean="0">
                <a:latin typeface="Verdana" pitchFamily="34" charset="0"/>
              </a:rPr>
              <a:t>, як </a:t>
            </a:r>
            <a:r>
              <a:rPr lang="ru-RU" sz="1800" dirty="0" err="1" smtClean="0">
                <a:latin typeface="Verdana" pitchFamily="34" charset="0"/>
              </a:rPr>
              <a:t>мантія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Землі</a:t>
            </a:r>
            <a:r>
              <a:rPr lang="ru-RU" sz="1800" dirty="0" smtClean="0">
                <a:latin typeface="Verdana" pitchFamily="34" charset="0"/>
              </a:rPr>
              <a:t>. Тому на </a:t>
            </a:r>
            <a:r>
              <a:rPr lang="ru-RU" sz="1800" dirty="0" err="1" smtClean="0">
                <a:latin typeface="Verdana" pitchFamily="34" charset="0"/>
              </a:rPr>
              <a:t>Місяці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немає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вулканів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17412" name="Picture 5" descr="F:\jpeg\space factfile\Moon cutawa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1066800"/>
            <a:ext cx="2343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F:\jpeg\space factfile\Earth cutawa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13761"/>
            <a:ext cx="1115616" cy="181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7"/>
          <p:cNvSpPr>
            <a:spLocks noChangeShapeType="1"/>
          </p:cNvSpPr>
          <p:nvPr/>
        </p:nvSpPr>
        <p:spPr bwMode="auto">
          <a:xfrm flipH="1" flipV="1">
            <a:off x="3810000" y="2971800"/>
            <a:ext cx="182880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 flipV="1">
            <a:off x="395536" y="2924944"/>
            <a:ext cx="747464" cy="7326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0" y="3573016"/>
            <a:ext cx="2971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 smtClean="0">
                <a:latin typeface="Verdana" pitchFamily="34" charset="0"/>
              </a:rPr>
              <a:t>Жовта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частина</a:t>
            </a:r>
            <a:r>
              <a:rPr lang="ru-RU" sz="1600" dirty="0" smtClean="0">
                <a:latin typeface="Verdana" pitchFamily="34" charset="0"/>
              </a:rPr>
              <a:t> - </a:t>
            </a:r>
            <a:r>
              <a:rPr lang="ru-RU" sz="1600" dirty="0" err="1" smtClean="0">
                <a:latin typeface="Verdana" pitchFamily="34" charset="0"/>
              </a:rPr>
              <a:t>це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раплавлена</a:t>
            </a:r>
            <a:r>
              <a:rPr lang="ru-RU" sz="1600" dirty="0" smtClean="0">
                <a:latin typeface="Verdana" pitchFamily="34" charset="0"/>
              </a:rPr>
              <a:t> магма </a:t>
            </a:r>
            <a:r>
              <a:rPr lang="ru-RU" sz="1600" dirty="0" err="1" smtClean="0">
                <a:latin typeface="Verdana" pitchFamily="34" charset="0"/>
              </a:rPr>
              <a:t>всередині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земної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кулі</a:t>
            </a:r>
            <a:r>
              <a:rPr lang="ru-RU" sz="1600" dirty="0" smtClean="0">
                <a:latin typeface="Verdana" pitchFamily="34" charset="0"/>
              </a:rPr>
              <a:t>. </a:t>
            </a:r>
            <a:r>
              <a:rPr lang="ru-RU" sz="1600" dirty="0" err="1" smtClean="0">
                <a:latin typeface="Verdana" pitchFamily="34" charset="0"/>
              </a:rPr>
              <a:t>Іноді</a:t>
            </a:r>
            <a:r>
              <a:rPr lang="ru-RU" sz="1600" dirty="0" smtClean="0">
                <a:latin typeface="Verdana" pitchFamily="34" charset="0"/>
              </a:rPr>
              <a:t> вона </a:t>
            </a:r>
            <a:r>
              <a:rPr lang="ru-RU" sz="1600" dirty="0" err="1" smtClean="0">
                <a:latin typeface="Verdana" pitchFamily="34" charset="0"/>
              </a:rPr>
              <a:t>виривається</a:t>
            </a:r>
            <a:r>
              <a:rPr lang="ru-RU" sz="1600" dirty="0" smtClean="0">
                <a:latin typeface="Verdana" pitchFamily="34" charset="0"/>
              </a:rPr>
              <a:t> на </a:t>
            </a:r>
            <a:r>
              <a:rPr lang="ru-RU" sz="1600" dirty="0" err="1" smtClean="0">
                <a:latin typeface="Verdana" pitchFamily="34" charset="0"/>
              </a:rPr>
              <a:t>поверхню</a:t>
            </a:r>
            <a:r>
              <a:rPr lang="ru-RU" sz="1600" dirty="0" smtClean="0">
                <a:latin typeface="Verdana" pitchFamily="34" charset="0"/>
              </a:rPr>
              <a:t>(</a:t>
            </a:r>
            <a:r>
              <a:rPr lang="ru-RU" sz="1600" dirty="0" err="1" smtClean="0">
                <a:latin typeface="Verdana" pitchFamily="34" charset="0"/>
              </a:rPr>
              <a:t>іншими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словами,відбувається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виверження</a:t>
            </a:r>
            <a:r>
              <a:rPr lang="ru-RU" sz="1600" dirty="0" smtClean="0">
                <a:latin typeface="Verdana" pitchFamily="34" charset="0"/>
              </a:rPr>
              <a:t> вулкану).</a:t>
            </a:r>
            <a:endParaRPr lang="en-GB" sz="1600" dirty="0">
              <a:latin typeface="Verdana" pitchFamily="34" charset="0"/>
            </a:endParaRP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6228184" y="548680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err="1" smtClean="0">
                <a:latin typeface="Tahoma" pitchFamily="34" charset="0"/>
              </a:rPr>
              <a:t>Товщина</a:t>
            </a:r>
            <a:r>
              <a:rPr lang="ru-RU" sz="1800" dirty="0" smtClean="0">
                <a:latin typeface="Tahoma" pitchFamily="34" charset="0"/>
              </a:rPr>
              <a:t> </a:t>
            </a:r>
            <a:r>
              <a:rPr lang="ru-RU" sz="1800" dirty="0" err="1" smtClean="0">
                <a:latin typeface="Tahoma" pitchFamily="34" charset="0"/>
              </a:rPr>
              <a:t>місячної</a:t>
            </a:r>
            <a:r>
              <a:rPr lang="ru-RU" sz="1800" dirty="0" smtClean="0">
                <a:latin typeface="Tahoma" pitchFamily="34" charset="0"/>
              </a:rPr>
              <a:t> кори 60 </a:t>
            </a:r>
            <a:r>
              <a:rPr lang="ru-RU" sz="1800" dirty="0">
                <a:latin typeface="Tahoma" pitchFamily="34" charset="0"/>
              </a:rPr>
              <a:t>км.</a:t>
            </a:r>
            <a:endParaRPr lang="en-GB" sz="1800" dirty="0">
              <a:latin typeface="Tahoma" pitchFamily="34" charset="0"/>
            </a:endParaRPr>
          </a:p>
        </p:txBody>
      </p:sp>
      <p:sp>
        <p:nvSpPr>
          <p:cNvPr id="17418" name="Line 13"/>
          <p:cNvSpPr>
            <a:spLocks noChangeShapeType="1"/>
          </p:cNvSpPr>
          <p:nvPr/>
        </p:nvSpPr>
        <p:spPr bwMode="auto">
          <a:xfrm flipH="1">
            <a:off x="4876800" y="980728"/>
            <a:ext cx="1423392" cy="92427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2411760" y="260648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Verdana" pitchFamily="34" charset="0"/>
              </a:rPr>
              <a:t>Структура </a:t>
            </a:r>
            <a:r>
              <a:rPr lang="ru-RU" b="1" dirty="0" err="1" smtClean="0">
                <a:latin typeface="Verdana" pitchFamily="34" charset="0"/>
              </a:rPr>
              <a:t>Місяця</a:t>
            </a:r>
            <a:endParaRPr lang="en-GB" b="1" dirty="0">
              <a:latin typeface="Verdana" pitchFamily="34" charset="0"/>
            </a:endParaRPr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1115616" y="1196752"/>
            <a:ext cx="1590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 smtClean="0">
                <a:latin typeface="Tahoma" pitchFamily="34" charset="0"/>
              </a:rPr>
              <a:t>Структура Землі</a:t>
            </a:r>
            <a:endParaRPr lang="en-GB" sz="2000" b="1" dirty="0">
              <a:latin typeface="Tahoma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38800" y="1981200"/>
            <a:ext cx="3352800" cy="3048000"/>
            <a:chOff x="3552" y="1392"/>
            <a:chExt cx="2064" cy="1776"/>
          </a:xfrm>
        </p:grpSpPr>
        <p:sp>
          <p:nvSpPr>
            <p:cNvPr id="17422" name="Line 16"/>
            <p:cNvSpPr>
              <a:spLocks noChangeShapeType="1"/>
            </p:cNvSpPr>
            <p:nvPr/>
          </p:nvSpPr>
          <p:spPr bwMode="auto">
            <a:xfrm>
              <a:off x="3552" y="3168"/>
              <a:ext cx="206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7"/>
            <p:cNvSpPr>
              <a:spLocks noChangeShapeType="1"/>
            </p:cNvSpPr>
            <p:nvPr/>
          </p:nvSpPr>
          <p:spPr bwMode="auto">
            <a:xfrm flipV="1">
              <a:off x="5616" y="1392"/>
              <a:ext cx="0" cy="17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>
              <a:off x="5376" y="1392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 err="1" smtClean="0">
                <a:solidFill>
                  <a:srgbClr val="002060"/>
                </a:solidFill>
                <a:latin typeface="Verdana" pitchFamily="34" charset="0"/>
              </a:rPr>
              <a:t>Місяць</a:t>
            </a: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</a:rPr>
              <a:t> – </a:t>
            </a:r>
            <a:r>
              <a:rPr lang="ru-RU" sz="1800" b="1" dirty="0" err="1" smtClean="0">
                <a:solidFill>
                  <a:srgbClr val="002060"/>
                </a:solidFill>
                <a:latin typeface="Verdana" pitchFamily="34" charset="0"/>
              </a:rPr>
              <a:t>єдиний</a:t>
            </a: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Verdana" pitchFamily="34" charset="0"/>
              </a:rPr>
              <a:t>супутник</a:t>
            </a: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Verdana" pitchFamily="34" charset="0"/>
              </a:rPr>
              <a:t>нашої</a:t>
            </a: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Verdana" pitchFamily="34" charset="0"/>
              </a:rPr>
              <a:t>планети</a:t>
            </a:r>
            <a:endParaRPr lang="en-GB" sz="1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04800" y="5373216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Місяць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обертається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довкола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Землі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по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своїй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власній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(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еліпсоїдній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)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орбіті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.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Повний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круг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довкола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Землі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Місяць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робить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 за 29,5 </a:t>
            </a:r>
            <a:r>
              <a:rPr lang="ru-RU" sz="1800" b="1" dirty="0" err="1" smtClean="0">
                <a:solidFill>
                  <a:srgbClr val="006600"/>
                </a:solidFill>
                <a:latin typeface="Verdana" pitchFamily="34" charset="0"/>
              </a:rPr>
              <a:t>днів</a:t>
            </a:r>
            <a:r>
              <a:rPr lang="ru-RU" sz="1800" b="1" dirty="0" smtClean="0">
                <a:solidFill>
                  <a:srgbClr val="006600"/>
                </a:solidFill>
                <a:latin typeface="Verdana" pitchFamily="34" charset="0"/>
              </a:rPr>
              <a:t>.</a:t>
            </a:r>
            <a:endParaRPr lang="en-GB" sz="18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4100" name="Picture 7" descr="D:\Documents and Settings\witaly\My Documents\Lena\Prezentacii\Moi\Luna\Zemlja s Lunoi_n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9" y="861050"/>
            <a:ext cx="4824536" cy="442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76" y="6396335"/>
            <a:ext cx="4429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 smtClean="0">
                <a:latin typeface="Verdana" pitchFamily="34" charset="0"/>
              </a:rPr>
              <a:t>Вперше</a:t>
            </a:r>
            <a:r>
              <a:rPr lang="ru-RU" sz="1600" dirty="0" smtClean="0">
                <a:latin typeface="Verdana" pitchFamily="34" charset="0"/>
              </a:rPr>
              <a:t> люди </a:t>
            </a:r>
            <a:r>
              <a:rPr lang="ru-RU" sz="1600" dirty="0" err="1" smtClean="0">
                <a:latin typeface="Verdana" pitchFamily="34" charset="0"/>
              </a:rPr>
              <a:t>побували</a:t>
            </a:r>
            <a:r>
              <a:rPr lang="ru-RU" sz="1600" dirty="0" smtClean="0">
                <a:latin typeface="Verdana" pitchFamily="34" charset="0"/>
              </a:rPr>
              <a:t> на </a:t>
            </a:r>
            <a:r>
              <a:rPr lang="ru-RU" sz="1600" dirty="0" err="1" smtClean="0">
                <a:latin typeface="Verdana" pitchFamily="34" charset="0"/>
              </a:rPr>
              <a:t>Місяці</a:t>
            </a:r>
            <a:r>
              <a:rPr lang="ru-RU" sz="1600" dirty="0" smtClean="0">
                <a:latin typeface="Verdana" pitchFamily="34" charset="0"/>
              </a:rPr>
              <a:t>             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</a:rPr>
              <a:t>                                              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20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липня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1969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року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5181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latin typeface="Verdana" pitchFamily="34" charset="0"/>
              </a:rPr>
              <a:t>Один </a:t>
            </a:r>
            <a:r>
              <a:rPr lang="ru-RU" sz="1600" dirty="0" err="1" smtClean="0">
                <a:latin typeface="Verdana" pitchFamily="34" charset="0"/>
              </a:rPr>
              <a:t>з</a:t>
            </a:r>
            <a:r>
              <a:rPr lang="ru-RU" sz="1600" dirty="0" smtClean="0">
                <a:latin typeface="Verdana" pitchFamily="34" charset="0"/>
              </a:rPr>
              <a:t> перших </a:t>
            </a:r>
            <a:r>
              <a:rPr lang="ru-RU" sz="1600" dirty="0" err="1" smtClean="0">
                <a:latin typeface="Verdana" pitchFamily="34" charset="0"/>
              </a:rPr>
              <a:t>космонавтів</a:t>
            </a:r>
            <a:r>
              <a:rPr lang="ru-RU" sz="1600" dirty="0" smtClean="0">
                <a:latin typeface="Verdana" pitchFamily="34" charset="0"/>
              </a:rPr>
              <a:t> на </a:t>
            </a:r>
            <a:r>
              <a:rPr lang="ru-RU" sz="1600" dirty="0" err="1" smtClean="0">
                <a:latin typeface="Verdana" pitchFamily="34" charset="0"/>
              </a:rPr>
              <a:t>Місяці</a:t>
            </a:r>
            <a:r>
              <a:rPr lang="ru-RU" sz="1600" dirty="0" smtClean="0">
                <a:latin typeface="Verdana" pitchFamily="34" charset="0"/>
              </a:rPr>
              <a:t>  - </a:t>
            </a:r>
            <a:r>
              <a:rPr lang="ru-RU" b="1" dirty="0" err="1" smtClean="0">
                <a:latin typeface="Verdana" pitchFamily="34" charset="0"/>
              </a:rPr>
              <a:t>Ніл</a:t>
            </a:r>
            <a:r>
              <a:rPr lang="ru-RU" b="1" dirty="0" smtClean="0">
                <a:latin typeface="Verdana" pitchFamily="34" charset="0"/>
              </a:rPr>
              <a:t> </a:t>
            </a:r>
            <a:r>
              <a:rPr lang="ru-RU" b="1" dirty="0" err="1" smtClean="0">
                <a:latin typeface="Verdana" pitchFamily="34" charset="0"/>
              </a:rPr>
              <a:t>Армстронг</a:t>
            </a:r>
            <a:endParaRPr lang="en-GB" b="1" dirty="0">
              <a:latin typeface="Verdana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60198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 smtClean="0">
                <a:latin typeface="Verdana" pitchFamily="34" charset="0"/>
              </a:rPr>
              <a:t>Астронавти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сіли</a:t>
            </a:r>
            <a:r>
              <a:rPr lang="ru-RU" sz="1600" dirty="0" smtClean="0">
                <a:latin typeface="Verdana" pitchFamily="34" charset="0"/>
              </a:rPr>
              <a:t> в Море </a:t>
            </a:r>
            <a:r>
              <a:rPr lang="ru-RU" sz="1600" dirty="0" err="1" smtClean="0">
                <a:latin typeface="Verdana" pitchFamily="34" charset="0"/>
              </a:rPr>
              <a:t>Спокою</a:t>
            </a:r>
            <a:r>
              <a:rPr lang="ru-RU" sz="1600" dirty="0" smtClean="0">
                <a:latin typeface="Verdana" pitchFamily="34" charset="0"/>
              </a:rPr>
              <a:t>, де </a:t>
            </a:r>
            <a:r>
              <a:rPr lang="ru-RU" sz="1600" dirty="0" err="1" smtClean="0">
                <a:latin typeface="Verdana" pitchFamily="34" charset="0"/>
              </a:rPr>
              <a:t>встановили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різні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прилади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і</a:t>
            </a:r>
            <a:r>
              <a:rPr lang="ru-RU" sz="1600" dirty="0" smtClean="0">
                <a:latin typeface="Verdana" pitchFamily="34" charset="0"/>
              </a:rPr>
              <a:t> взяли </a:t>
            </a:r>
            <a:r>
              <a:rPr lang="ru-RU" sz="1600" dirty="0" err="1" smtClean="0">
                <a:latin typeface="Verdana" pitchFamily="34" charset="0"/>
              </a:rPr>
              <a:t>перші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проби</a:t>
            </a:r>
            <a:r>
              <a:rPr lang="ru-RU" sz="1600" dirty="0" smtClean="0">
                <a:latin typeface="Verdana" pitchFamily="34" charset="0"/>
              </a:rPr>
              <a:t> грунту.</a:t>
            </a:r>
            <a:endParaRPr lang="en-GB" sz="1600" dirty="0">
              <a:latin typeface="Verdana" pitchFamily="34" charset="0"/>
            </a:endParaRPr>
          </a:p>
        </p:txBody>
      </p:sp>
      <p:pic>
        <p:nvPicPr>
          <p:cNvPr id="20485" name="Picture 5" descr="D:\Documents and Settings\witaly\My Documents\Lena\Prezentacii\Moi\Luna\Celovek na Lune_n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C:\Users\UserPC\Desktop\тттттттттттттттттттттттттттттттттттттттттт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92043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0" y="54452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err="1" smtClean="0">
                <a:latin typeface="Verdana" pitchFamily="34" charset="0"/>
              </a:rPr>
              <a:t>Місяць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обертається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довкола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своєї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власної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осі</a:t>
            </a:r>
            <a:r>
              <a:rPr lang="ru-RU" sz="1800" dirty="0" smtClean="0">
                <a:latin typeface="Verdana" pitchFamily="34" charset="0"/>
              </a:rPr>
              <a:t> за 27.3 </a:t>
            </a:r>
            <a:r>
              <a:rPr lang="ru-RU" sz="1800" dirty="0" err="1" smtClean="0">
                <a:latin typeface="Verdana" pitchFamily="34" charset="0"/>
              </a:rPr>
              <a:t>діб</a:t>
            </a:r>
            <a:r>
              <a:rPr lang="ru-RU" sz="1800" dirty="0" smtClean="0">
                <a:latin typeface="Verdana" pitchFamily="34" charset="0"/>
              </a:rPr>
              <a:t>. </a:t>
            </a:r>
            <a:r>
              <a:rPr lang="ru-RU" sz="1800" dirty="0" err="1" smtClean="0">
                <a:latin typeface="Verdana" pitchFamily="34" charset="0"/>
              </a:rPr>
              <a:t>Майже</a:t>
            </a:r>
            <a:r>
              <a:rPr lang="ru-RU" sz="1800" dirty="0" smtClean="0">
                <a:latin typeface="Verdana" pitchFamily="34" charset="0"/>
              </a:rPr>
              <a:t> за </a:t>
            </a:r>
            <a:r>
              <a:rPr lang="ru-RU" sz="1800" dirty="0" err="1" smtClean="0">
                <a:latin typeface="Verdana" pitchFamily="34" charset="0"/>
              </a:rPr>
              <a:t>цей</a:t>
            </a:r>
            <a:r>
              <a:rPr lang="ru-RU" sz="1800" dirty="0" smtClean="0">
                <a:latin typeface="Verdana" pitchFamily="34" charset="0"/>
              </a:rPr>
              <a:t> же час вона </a:t>
            </a:r>
            <a:r>
              <a:rPr lang="ru-RU" sz="1800" dirty="0" err="1" smtClean="0">
                <a:latin typeface="Verdana" pitchFamily="34" charset="0"/>
              </a:rPr>
              <a:t>обертається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довкола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Землі</a:t>
            </a:r>
            <a:r>
              <a:rPr lang="ru-RU" sz="1800" dirty="0" smtClean="0">
                <a:latin typeface="Verdana" pitchFamily="34" charset="0"/>
              </a:rPr>
              <a:t>. І </a:t>
            </a:r>
            <a:r>
              <a:rPr lang="ru-RU" sz="1800" dirty="0" err="1" smtClean="0">
                <a:latin typeface="Verdana" pitchFamily="34" charset="0"/>
              </a:rPr>
              <a:t>оскільки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напрями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обертання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збігаються</a:t>
            </a:r>
            <a:r>
              <a:rPr lang="ru-RU" sz="1800" dirty="0" smtClean="0">
                <a:latin typeface="Verdana" pitchFamily="34" charset="0"/>
              </a:rPr>
              <a:t>, то </a:t>
            </a:r>
            <a:r>
              <a:rPr lang="ru-RU" sz="1800" dirty="0" err="1" smtClean="0">
                <a:latin typeface="Verdana" pitchFamily="34" charset="0"/>
              </a:rPr>
              <a:t>виходить</a:t>
            </a:r>
            <a:r>
              <a:rPr lang="ru-RU" sz="1800" dirty="0" smtClean="0">
                <a:latin typeface="Verdana" pitchFamily="34" charset="0"/>
              </a:rPr>
              <a:t> так, </a:t>
            </a:r>
            <a:r>
              <a:rPr lang="ru-RU" sz="1800" dirty="0" err="1" smtClean="0">
                <a:latin typeface="Verdana" pitchFamily="34" charset="0"/>
              </a:rPr>
              <a:t>що</a:t>
            </a:r>
            <a:r>
              <a:rPr lang="ru-RU" sz="1800" dirty="0" smtClean="0">
                <a:latin typeface="Verdana" pitchFamily="34" charset="0"/>
              </a:rPr>
              <a:t> до </a:t>
            </a:r>
            <a:r>
              <a:rPr lang="ru-RU" sz="1800" dirty="0" err="1" smtClean="0">
                <a:latin typeface="Verdana" pitchFamily="34" charset="0"/>
              </a:rPr>
              <a:t>Землі</a:t>
            </a:r>
            <a:r>
              <a:rPr lang="ru-RU" sz="1800" dirty="0" smtClean="0">
                <a:latin typeface="Verdana" pitchFamily="34" charset="0"/>
              </a:rPr>
              <a:t> вона </a:t>
            </a:r>
            <a:r>
              <a:rPr lang="ru-RU" sz="1800" dirty="0" err="1" smtClean="0">
                <a:latin typeface="Verdana" pitchFamily="34" charset="0"/>
              </a:rPr>
              <a:t>завжди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повернена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лише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однією</a:t>
            </a:r>
            <a:r>
              <a:rPr lang="ru-RU" sz="1800" dirty="0" smtClean="0">
                <a:latin typeface="Verdana" pitchFamily="34" charset="0"/>
              </a:rPr>
              <a:t> стороною.</a:t>
            </a:r>
            <a:endParaRPr lang="en-GB" sz="1800" dirty="0">
              <a:latin typeface="Verdana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716016" y="304800"/>
            <a:ext cx="442798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err="1" smtClean="0">
                <a:latin typeface="Verdana" pitchFamily="34" charset="0"/>
              </a:rPr>
              <a:t>Це</a:t>
            </a:r>
            <a:r>
              <a:rPr lang="ru-RU" sz="1800" dirty="0" smtClean="0">
                <a:latin typeface="Verdana" pitchFamily="34" charset="0"/>
              </a:rPr>
              <a:t> темна, </a:t>
            </a:r>
            <a:r>
              <a:rPr lang="ru-RU" sz="1800" dirty="0" err="1" smtClean="0">
                <a:latin typeface="Verdana" pitchFamily="34" charset="0"/>
              </a:rPr>
              <a:t>ніколи</a:t>
            </a:r>
            <a:r>
              <a:rPr lang="ru-RU" sz="1800" dirty="0" smtClean="0">
                <a:latin typeface="Verdana" pitchFamily="34" charset="0"/>
              </a:rPr>
              <a:t> не видима </a:t>
            </a:r>
            <a:r>
              <a:rPr lang="ru-RU" sz="1800" dirty="0" err="1" smtClean="0">
                <a:latin typeface="Verdana" pitchFamily="34" charset="0"/>
              </a:rPr>
              <a:t>із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Землі</a:t>
            </a:r>
            <a:r>
              <a:rPr lang="ru-RU" sz="1800" dirty="0" smtClean="0">
                <a:latin typeface="Verdana" pitchFamily="34" charset="0"/>
              </a:rPr>
              <a:t>, сторона </a:t>
            </a:r>
            <a:r>
              <a:rPr lang="ru-RU" sz="1800" dirty="0" err="1" smtClean="0">
                <a:latin typeface="Verdana" pitchFamily="34" charset="0"/>
              </a:rPr>
              <a:t>Місяця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495800" y="980728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Verdana" pitchFamily="34" charset="0"/>
              </a:rPr>
              <a:t>Люди </a:t>
            </a:r>
            <a:r>
              <a:rPr lang="ru-RU" sz="1800" dirty="0" err="1" smtClean="0">
                <a:latin typeface="Verdana" pitchFamily="34" charset="0"/>
              </a:rPr>
              <a:t>вперше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побачили</a:t>
            </a:r>
            <a:r>
              <a:rPr lang="ru-RU" sz="1800" dirty="0" smtClean="0">
                <a:latin typeface="Verdana" pitchFamily="34" charset="0"/>
              </a:rPr>
              <a:t> темну сторону </a:t>
            </a:r>
            <a:r>
              <a:rPr lang="ru-RU" sz="1800" dirty="0" err="1" smtClean="0">
                <a:latin typeface="Verdana" pitchFamily="34" charset="0"/>
              </a:rPr>
              <a:t>Місяця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лише</a:t>
            </a:r>
            <a:r>
              <a:rPr lang="ru-RU" sz="1800" dirty="0" smtClean="0">
                <a:latin typeface="Verdana" pitchFamily="34" charset="0"/>
              </a:rPr>
              <a:t> в 1959 </a:t>
            </a:r>
            <a:r>
              <a:rPr lang="ru-RU" sz="1800" dirty="0" err="1" smtClean="0">
                <a:latin typeface="Verdana" pitchFamily="34" charset="0"/>
              </a:rPr>
              <a:t>році</a:t>
            </a:r>
            <a:r>
              <a:rPr lang="ru-RU" sz="1800" dirty="0" smtClean="0">
                <a:latin typeface="Verdana" pitchFamily="34" charset="0"/>
              </a:rPr>
              <a:t>, коли </a:t>
            </a:r>
            <a:r>
              <a:rPr lang="ru-RU" sz="1800" dirty="0" err="1" smtClean="0">
                <a:latin typeface="Verdana" pitchFamily="34" charset="0"/>
              </a:rPr>
              <a:t>станція</a:t>
            </a:r>
            <a:r>
              <a:rPr lang="ru-RU" sz="1800" dirty="0" smtClean="0">
                <a:latin typeface="Verdana" pitchFamily="34" charset="0"/>
              </a:rPr>
              <a:t> «Луна 3» </a:t>
            </a:r>
            <a:r>
              <a:rPr lang="ru-RU" sz="1800" dirty="0" err="1" smtClean="0">
                <a:latin typeface="Verdana" pitchFamily="34" charset="0"/>
              </a:rPr>
              <a:t>зробила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її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знімки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12293" name="Picture 8" descr="D:\Documents and Settings\witaly\My Documents\Lena\Prezentacii\Moi\Luna\Temnaja storona Luni_n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09125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C:\Users\UserPC\Desktop\луна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04864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038600" y="228600"/>
            <a:ext cx="510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Verdana" pitchFamily="34" charset="0"/>
              </a:rPr>
              <a:t>На </a:t>
            </a:r>
            <a:r>
              <a:rPr lang="ru-RU" sz="1800" dirty="0" err="1" smtClean="0">
                <a:latin typeface="Verdana" pitchFamily="34" charset="0"/>
              </a:rPr>
              <a:t>Місяці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немає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повітря</a:t>
            </a:r>
            <a:r>
              <a:rPr lang="ru-RU" sz="1800" dirty="0" smtClean="0">
                <a:latin typeface="Verdana" pitchFamily="34" charset="0"/>
              </a:rPr>
              <a:t>, тому астронавтам на </a:t>
            </a:r>
            <a:r>
              <a:rPr lang="ru-RU" sz="1800" dirty="0" err="1" smtClean="0">
                <a:latin typeface="Verdana" pitchFamily="34" charset="0"/>
              </a:rPr>
              <a:t>Місяці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потрібно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одягати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спеціальні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скафандри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343400" y="16002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Verdana" pitchFamily="34" charset="0"/>
              </a:rPr>
              <a:t>Великий </a:t>
            </a:r>
            <a:r>
              <a:rPr lang="ru-RU" sz="1800" dirty="0" err="1" smtClean="0">
                <a:latin typeface="Verdana" pitchFamily="34" charset="0"/>
              </a:rPr>
              <a:t>мішок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ззаду</a:t>
            </a:r>
            <a:r>
              <a:rPr lang="ru-RU" sz="1800" dirty="0" smtClean="0">
                <a:latin typeface="Verdana" pitchFamily="34" charset="0"/>
              </a:rPr>
              <a:t> – </a:t>
            </a:r>
            <a:r>
              <a:rPr lang="ru-RU" sz="1800" dirty="0" err="1" smtClean="0">
                <a:latin typeface="Verdana" pitchFamily="34" charset="0"/>
              </a:rPr>
              <a:t>це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апарат</a:t>
            </a:r>
            <a:r>
              <a:rPr lang="ru-RU" sz="1800" dirty="0" smtClean="0">
                <a:latin typeface="Verdana" pitchFamily="34" charset="0"/>
              </a:rPr>
              <a:t> для </a:t>
            </a:r>
            <a:r>
              <a:rPr lang="ru-RU" sz="1800" dirty="0" err="1" smtClean="0">
                <a:latin typeface="Verdana" pitchFamily="34" charset="0"/>
              </a:rPr>
              <a:t>дихання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</a:t>
            </a:r>
            <a:r>
              <a:rPr lang="ru-RU" sz="1800" dirty="0" smtClean="0">
                <a:latin typeface="Verdana" pitchFamily="34" charset="0"/>
              </a:rPr>
              <a:t> запасом </a:t>
            </a:r>
            <a:r>
              <a:rPr lang="ru-RU" sz="1800" dirty="0" err="1" smtClean="0">
                <a:latin typeface="Verdana" pitchFamily="34" charset="0"/>
              </a:rPr>
              <a:t>повітря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" y="54102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Verdana" pitchFamily="34" charset="0"/>
              </a:rPr>
              <a:t>На </a:t>
            </a:r>
            <a:r>
              <a:rPr lang="ru-RU" sz="1800" dirty="0" err="1" smtClean="0">
                <a:latin typeface="Verdana" pitchFamily="34" charset="0"/>
              </a:rPr>
              <a:t>голові</a:t>
            </a:r>
            <a:r>
              <a:rPr lang="ru-RU" sz="1800" dirty="0" smtClean="0">
                <a:latin typeface="Verdana" pitchFamily="34" charset="0"/>
              </a:rPr>
              <a:t> - </a:t>
            </a:r>
            <a:r>
              <a:rPr lang="ru-RU" sz="1800" dirty="0" err="1" smtClean="0">
                <a:latin typeface="Verdana" pitchFamily="34" charset="0"/>
              </a:rPr>
              <a:t>шолом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</a:t>
            </a:r>
            <a:r>
              <a:rPr lang="ru-RU" sz="1800" dirty="0" smtClean="0">
                <a:latin typeface="Verdana" pitchFamily="34" charset="0"/>
              </a:rPr>
              <a:t> темним забралом, </a:t>
            </a:r>
            <a:r>
              <a:rPr lang="ru-RU" sz="1800" dirty="0" err="1" smtClean="0">
                <a:latin typeface="Verdana" pitchFamily="34" charset="0"/>
              </a:rPr>
              <a:t>щоб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захистити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очі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від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яскравого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сонячного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світла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21509" name="Picture 5" descr="D:\Documents and Settings\witaly\My Documents\Lena\Prezentacii\Moi\Luna\1 Celovek na Lune_n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2780928"/>
            <a:ext cx="35560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0" name="Picture 6" descr="D:\Documents and Settings\witaly\My Documents\Lena\Prezentacii\Moi\Luna\Celovek na Lune 2_n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3960813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1000">
              <a:schemeClr val="bg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449580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Verdana" pitchFamily="34" charset="0"/>
              </a:rPr>
              <a:t>На </a:t>
            </a:r>
            <a:r>
              <a:rPr lang="ru-RU" sz="1800" dirty="0" err="1" smtClean="0">
                <a:latin typeface="Verdana" pitchFamily="34" charset="0"/>
              </a:rPr>
              <a:t>Місяці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побувало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кілька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груп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вчених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err="1" smtClean="0">
                <a:latin typeface="Verdana" pitchFamily="34" charset="0"/>
              </a:rPr>
              <a:t>які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займалися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різними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дослідженнями</a:t>
            </a:r>
            <a:r>
              <a:rPr lang="ru-RU" sz="1800" dirty="0" smtClean="0">
                <a:latin typeface="Verdana" pitchFamily="34" charset="0"/>
              </a:rPr>
              <a:t>, брали </a:t>
            </a:r>
            <a:r>
              <a:rPr lang="ru-RU" sz="1800" dirty="0" err="1" smtClean="0">
                <a:latin typeface="Verdana" pitchFamily="34" charset="0"/>
              </a:rPr>
              <a:t>проби</a:t>
            </a:r>
            <a:r>
              <a:rPr lang="ru-RU" sz="1800" dirty="0" smtClean="0">
                <a:latin typeface="Verdana" pitchFamily="34" charset="0"/>
              </a:rPr>
              <a:t> грунту.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22531" name="Picture 3" descr="C:\Documents and Settings\witaly\My Documents\Lena\New\lun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0763" y="2708920"/>
            <a:ext cx="401445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1524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Verdana" pitchFamily="34" charset="0"/>
              </a:rPr>
              <a:t>Для </a:t>
            </a:r>
            <a:r>
              <a:rPr lang="ru-RU" sz="1800" dirty="0" err="1" smtClean="0">
                <a:latin typeface="Verdana" pitchFamily="34" charset="0"/>
              </a:rPr>
              <a:t>переміщення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Місяцем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вчені</a:t>
            </a:r>
            <a:r>
              <a:rPr lang="ru-RU" sz="1800" dirty="0" smtClean="0">
                <a:latin typeface="Verdana" pitchFamily="34" charset="0"/>
              </a:rPr>
              <a:t> придумали </a:t>
            </a:r>
            <a:r>
              <a:rPr lang="ru-RU" sz="1800" dirty="0" err="1" smtClean="0">
                <a:latin typeface="Verdana" pitchFamily="34" charset="0"/>
              </a:rPr>
              <a:t>спеціальні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машини</a:t>
            </a:r>
            <a:r>
              <a:rPr lang="ru-RU" sz="1800" dirty="0" smtClean="0">
                <a:latin typeface="Verdana" pitchFamily="34" charset="0"/>
              </a:rPr>
              <a:t> - </a:t>
            </a:r>
            <a:r>
              <a:rPr lang="uk-UA" sz="1800" b="1" dirty="0" smtClean="0">
                <a:latin typeface="Verdana" pitchFamily="34" charset="0"/>
              </a:rPr>
              <a:t>Місяцеходи</a:t>
            </a:r>
            <a:endParaRPr lang="en-GB" sz="2000" b="1" dirty="0">
              <a:latin typeface="Verdana" pitchFamily="34" charset="0"/>
            </a:endParaRPr>
          </a:p>
        </p:txBody>
      </p:sp>
      <p:pic>
        <p:nvPicPr>
          <p:cNvPr id="22533" name="Picture 5" descr="D:\Documents and Settings\witaly\My Documents\Lena\Prezentacii\Moi\Luna\Vezdehod_n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80728"/>
            <a:ext cx="4677064" cy="302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 err="1" smtClean="0">
                <a:latin typeface="Verdana" pitchFamily="34" charset="0"/>
              </a:rPr>
              <a:t>Це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знімок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першого</a:t>
            </a:r>
            <a:r>
              <a:rPr lang="ru-RU" sz="1800" dirty="0" smtClean="0">
                <a:latin typeface="Verdana" pitchFamily="34" charset="0"/>
              </a:rPr>
              <a:t> робота, </a:t>
            </a:r>
            <a:r>
              <a:rPr lang="ru-RU" sz="1800" dirty="0" err="1" smtClean="0">
                <a:latin typeface="Verdana" pitchFamily="34" charset="0"/>
              </a:rPr>
              <a:t>що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самостійно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пересувається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err="1" smtClean="0">
                <a:latin typeface="Verdana" pitchFamily="34" charset="0"/>
              </a:rPr>
              <a:t>з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дистанційним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управлінням</a:t>
            </a:r>
            <a:r>
              <a:rPr lang="ru-RU" sz="1800" dirty="0" smtClean="0">
                <a:latin typeface="Verdana" pitchFamily="34" charset="0"/>
              </a:rPr>
              <a:t>. </a:t>
            </a:r>
            <a:r>
              <a:rPr lang="ru-RU" sz="1800" dirty="0" err="1" smtClean="0">
                <a:latin typeface="Verdana" pitchFamily="34" charset="0"/>
              </a:rPr>
              <a:t>Він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називався</a:t>
            </a:r>
            <a:r>
              <a:rPr lang="ru-RU" sz="1800" dirty="0" smtClean="0">
                <a:latin typeface="Verdana" pitchFamily="34" charset="0"/>
              </a:rPr>
              <a:t> Місяцехід-1. 17 листопада 1970 року </a:t>
            </a:r>
            <a:r>
              <a:rPr lang="ru-RU" sz="1800" dirty="0" err="1" smtClean="0">
                <a:latin typeface="Verdana" pitchFamily="34" charset="0"/>
              </a:rPr>
              <a:t>його</a:t>
            </a:r>
            <a:r>
              <a:rPr lang="ru-RU" sz="1800" dirty="0" smtClean="0">
                <a:latin typeface="Verdana" pitchFamily="34" charset="0"/>
              </a:rPr>
              <a:t> доставила на </a:t>
            </a:r>
            <a:r>
              <a:rPr lang="ru-RU" sz="1800" dirty="0" err="1" smtClean="0">
                <a:latin typeface="Verdana" pitchFamily="34" charset="0"/>
              </a:rPr>
              <a:t>Місяць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радянська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міжпланетна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станція</a:t>
            </a:r>
            <a:r>
              <a:rPr lang="ru-RU" sz="1800" dirty="0" smtClean="0">
                <a:latin typeface="Verdana" pitchFamily="34" charset="0"/>
              </a:rPr>
              <a:t> Луна-17. Місяцехід-1 </a:t>
            </a:r>
            <a:r>
              <a:rPr lang="ru-RU" sz="1800" dirty="0" err="1" smtClean="0">
                <a:latin typeface="Verdana" pitchFamily="34" charset="0"/>
              </a:rPr>
              <a:t>подорожував</a:t>
            </a:r>
            <a:r>
              <a:rPr lang="ru-RU" sz="1800" dirty="0" smtClean="0">
                <a:latin typeface="Verdana" pitchFamily="34" charset="0"/>
              </a:rPr>
              <a:t> по </a:t>
            </a:r>
            <a:r>
              <a:rPr lang="ru-RU" sz="1800" dirty="0" err="1" smtClean="0">
                <a:latin typeface="Verdana" pitchFamily="34" charset="0"/>
              </a:rPr>
              <a:t>місячному</a:t>
            </a:r>
            <a:r>
              <a:rPr lang="ru-RU" sz="1800" dirty="0" smtClean="0">
                <a:latin typeface="Verdana" pitchFamily="34" charset="0"/>
              </a:rPr>
              <a:t> морю </a:t>
            </a:r>
            <a:r>
              <a:rPr lang="ru-RU" sz="1800" dirty="0" err="1" smtClean="0">
                <a:latin typeface="Verdana" pitchFamily="34" charset="0"/>
              </a:rPr>
              <a:t>Дощів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uk-UA" sz="1800" dirty="0" smtClean="0">
                <a:latin typeface="Verdana" pitchFamily="34" charset="0"/>
              </a:rPr>
              <a:t>протягом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</a:rPr>
              <a:t>11 </a:t>
            </a:r>
            <a:r>
              <a:rPr lang="ru-RU" sz="1800" dirty="0" err="1" smtClean="0">
                <a:latin typeface="Verdana" pitchFamily="34" charset="0"/>
              </a:rPr>
              <a:t>місяців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26627" name="Picture 3" descr="F:\ELENA\PowerPoint\Materiali dla prezentacij\KOSMOS\Luna\lunokho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524000"/>
            <a:ext cx="63246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54102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Verdana" pitchFamily="34" charset="0"/>
              </a:rPr>
              <a:t>На </a:t>
            </a:r>
            <a:r>
              <a:rPr lang="ru-RU" sz="1800" dirty="0" err="1" smtClean="0">
                <a:latin typeface="Verdana" pitchFamily="34" charset="0"/>
              </a:rPr>
              <a:t>Місяці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немає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атмосфери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і</a:t>
            </a:r>
            <a:r>
              <a:rPr lang="ru-RU" sz="1800" dirty="0" smtClean="0">
                <a:latin typeface="Verdana" pitchFamily="34" charset="0"/>
              </a:rPr>
              <a:t> тому </a:t>
            </a:r>
            <a:r>
              <a:rPr lang="ru-RU" sz="1800" dirty="0" err="1" smtClean="0">
                <a:latin typeface="Verdana" pitchFamily="34" charset="0"/>
              </a:rPr>
              <a:t>ніколи</a:t>
            </a:r>
            <a:r>
              <a:rPr lang="ru-RU" sz="1800" dirty="0" smtClean="0">
                <a:latin typeface="Verdana" pitchFamily="34" charset="0"/>
              </a:rPr>
              <a:t> не </a:t>
            </a:r>
            <a:r>
              <a:rPr lang="ru-RU" sz="1800" dirty="0" err="1" smtClean="0">
                <a:latin typeface="Verdana" pitchFamily="34" charset="0"/>
              </a:rPr>
              <a:t>буває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вітру</a:t>
            </a:r>
            <a:r>
              <a:rPr lang="ru-RU" sz="1800" dirty="0" smtClean="0">
                <a:latin typeface="Verdana" pitchFamily="34" charset="0"/>
              </a:rPr>
              <a:t>. </a:t>
            </a:r>
            <a:r>
              <a:rPr lang="ru-RU" sz="1800" dirty="0" err="1" smtClean="0">
                <a:latin typeface="Verdana" pitchFamily="34" charset="0"/>
              </a:rPr>
              <a:t>Це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означає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err="1" smtClean="0">
                <a:latin typeface="Verdana" pitchFamily="34" charset="0"/>
              </a:rPr>
              <a:t>що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слід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err="1" smtClean="0">
                <a:latin typeface="Verdana" pitchFamily="34" charset="0"/>
              </a:rPr>
              <a:t>залишений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місяцеходом</a:t>
            </a:r>
            <a:r>
              <a:rPr lang="ru-RU" sz="1800" dirty="0" smtClean="0">
                <a:latin typeface="Verdana" pitchFamily="34" charset="0"/>
              </a:rPr>
              <a:t>, </a:t>
            </a:r>
            <a:r>
              <a:rPr lang="ru-RU" sz="1800" dirty="0" smtClean="0">
                <a:latin typeface="Verdana" pitchFamily="34" charset="0"/>
              </a:rPr>
              <a:t>так </a:t>
            </a:r>
            <a:r>
              <a:rPr lang="ru-RU" sz="1800" dirty="0" err="1" smtClean="0">
                <a:latin typeface="Verdana" pitchFamily="34" charset="0"/>
              </a:rPr>
              <a:t>і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залишиться</a:t>
            </a:r>
            <a:r>
              <a:rPr lang="ru-RU" sz="1800" dirty="0" smtClean="0">
                <a:latin typeface="Verdana" pitchFamily="34" charset="0"/>
              </a:rPr>
              <a:t> там </a:t>
            </a:r>
            <a:r>
              <a:rPr lang="ru-RU" sz="1800" dirty="0" err="1" smtClean="0">
                <a:latin typeface="Verdana" pitchFamily="34" charset="0"/>
              </a:rPr>
              <a:t>назавжди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pic>
        <p:nvPicPr>
          <p:cNvPr id="23555" name="Picture 3" descr="D:\Documents and Settings\witaly\My Documents\Lena\Prezentacii\Moi\Luna\Apollo14_n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04736"/>
            <a:ext cx="6504384" cy="4972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8204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Verdana" pitchFamily="34" charset="0"/>
              </a:rPr>
              <a:t>До того, як  </a:t>
            </a:r>
            <a:r>
              <a:rPr lang="ru-RU" sz="1800" dirty="0" err="1" smtClean="0">
                <a:latin typeface="Verdana" pitchFamily="34" charset="0"/>
              </a:rPr>
              <a:t>корабель</a:t>
            </a:r>
            <a:r>
              <a:rPr lang="ru-RU" sz="1800" dirty="0" smtClean="0">
                <a:latin typeface="Verdana" pitchFamily="34" charset="0"/>
              </a:rPr>
              <a:t> «</a:t>
            </a:r>
            <a:r>
              <a:rPr lang="ru-RU" sz="1800" dirty="0" err="1" smtClean="0">
                <a:latin typeface="Verdana" pitchFamily="34" charset="0"/>
              </a:rPr>
              <a:t>Апполон</a:t>
            </a:r>
            <a:r>
              <a:rPr lang="ru-RU" sz="1800" dirty="0" smtClean="0">
                <a:latin typeface="Verdana" pitchFamily="34" charset="0"/>
              </a:rPr>
              <a:t>» доставив на Землю </a:t>
            </a:r>
            <a:r>
              <a:rPr lang="ru-RU" sz="1800" dirty="0" err="1" smtClean="0">
                <a:latin typeface="Verdana" pitchFamily="34" charset="0"/>
              </a:rPr>
              <a:t>зразки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місячного</a:t>
            </a:r>
            <a:r>
              <a:rPr lang="ru-RU" sz="1800" dirty="0" smtClean="0">
                <a:latin typeface="Verdana" pitchFamily="34" charset="0"/>
              </a:rPr>
              <a:t> грунту, </a:t>
            </a:r>
            <a:r>
              <a:rPr lang="ru-RU" sz="1800" dirty="0" err="1" smtClean="0">
                <a:latin typeface="Verdana" pitchFamily="34" charset="0"/>
              </a:rPr>
              <a:t>учені</a:t>
            </a:r>
            <a:r>
              <a:rPr lang="ru-RU" sz="1800" dirty="0" smtClean="0">
                <a:latin typeface="Verdana" pitchFamily="34" charset="0"/>
              </a:rPr>
              <a:t> точно не знали як </a:t>
            </a:r>
            <a:r>
              <a:rPr lang="ru-RU" sz="1800" dirty="0" err="1" smtClean="0">
                <a:latin typeface="Verdana" pitchFamily="34" charset="0"/>
              </a:rPr>
              <a:t>і</a:t>
            </a:r>
            <a:r>
              <a:rPr lang="ru-RU" sz="1800" dirty="0" smtClean="0">
                <a:latin typeface="Verdana" pitchFamily="34" charset="0"/>
              </a:rPr>
              <a:t> коли </a:t>
            </a:r>
            <a:r>
              <a:rPr lang="ru-RU" sz="1800" dirty="0" err="1" smtClean="0">
                <a:latin typeface="Verdana" pitchFamily="34" charset="0"/>
              </a:rPr>
              <a:t>утворився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Місяць</a:t>
            </a:r>
            <a:r>
              <a:rPr lang="ru-RU" sz="1800" dirty="0" smtClean="0">
                <a:latin typeface="Verdana" pitchFamily="34" charset="0"/>
              </a:rPr>
              <a:t>. У них </a:t>
            </a:r>
            <a:r>
              <a:rPr lang="ru-RU" sz="1800" dirty="0" err="1" smtClean="0">
                <a:latin typeface="Verdana" pitchFamily="34" charset="0"/>
              </a:rPr>
              <a:t>було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декілька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різних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версій</a:t>
            </a:r>
            <a:r>
              <a:rPr lang="ru-RU" sz="1800" dirty="0" smtClean="0">
                <a:latin typeface="Verdana" pitchFamily="34" charset="0"/>
              </a:rPr>
              <a:t>. Але </a:t>
            </a:r>
            <a:r>
              <a:rPr lang="ru-RU" sz="1800" dirty="0" err="1" smtClean="0">
                <a:latin typeface="Verdana" pitchFamily="34" charset="0"/>
              </a:rPr>
              <a:t>після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вивчення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місячних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зразків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з'явилася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головна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версія</a:t>
            </a:r>
            <a:r>
              <a:rPr lang="ru-RU" sz="1800" dirty="0" smtClean="0">
                <a:latin typeface="Verdana" pitchFamily="34" charset="0"/>
              </a:rPr>
              <a:t> про те, </a:t>
            </a:r>
            <a:r>
              <a:rPr lang="ru-RU" sz="1800" dirty="0" err="1" smtClean="0">
                <a:latin typeface="Verdana" pitchFamily="34" charset="0"/>
              </a:rPr>
              <a:t>що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дуже-дуже</a:t>
            </a:r>
            <a:r>
              <a:rPr lang="ru-RU" sz="1800" dirty="0" smtClean="0">
                <a:latin typeface="Verdana" pitchFamily="34" charset="0"/>
              </a:rPr>
              <a:t> давно Земля </a:t>
            </a:r>
            <a:r>
              <a:rPr lang="ru-RU" sz="1800" dirty="0" err="1" smtClean="0">
                <a:latin typeface="Verdana" pitchFamily="34" charset="0"/>
              </a:rPr>
              <a:t>зіткнулася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чимось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дуже</a:t>
            </a:r>
            <a:r>
              <a:rPr lang="ru-RU" sz="1800" dirty="0" smtClean="0">
                <a:latin typeface="Verdana" pitchFamily="34" charset="0"/>
              </a:rPr>
              <a:t> великим, </a:t>
            </a:r>
            <a:r>
              <a:rPr lang="ru-RU" sz="1800" dirty="0" err="1" smtClean="0">
                <a:latin typeface="Verdana" pitchFamily="34" charset="0"/>
              </a:rPr>
              <a:t>розміром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</a:t>
            </a:r>
            <a:r>
              <a:rPr lang="ru-RU" sz="1800" dirty="0" smtClean="0">
                <a:latin typeface="Verdana" pitchFamily="34" charset="0"/>
              </a:rPr>
              <a:t> Марс </a:t>
            </a:r>
            <a:r>
              <a:rPr lang="ru-RU" sz="1800" dirty="0" err="1" smtClean="0">
                <a:latin typeface="Verdana" pitchFamily="34" charset="0"/>
              </a:rPr>
              <a:t>або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навіть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трохи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більше</a:t>
            </a:r>
            <a:r>
              <a:rPr lang="ru-RU" sz="1800" dirty="0" smtClean="0">
                <a:latin typeface="Verdana" pitchFamily="34" charset="0"/>
              </a:rPr>
              <a:t>. </a:t>
            </a:r>
            <a:r>
              <a:rPr lang="ru-RU" sz="1800" dirty="0" err="1" smtClean="0">
                <a:latin typeface="Verdana" pitchFamily="34" charset="0"/>
              </a:rPr>
              <a:t>Місяць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утворився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вибитих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від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зіткнення</a:t>
            </a:r>
            <a:r>
              <a:rPr lang="ru-RU" sz="1800" dirty="0" smtClean="0">
                <a:latin typeface="Verdana" pitchFamily="34" charset="0"/>
              </a:rPr>
              <a:t> </a:t>
            </a:r>
            <a:r>
              <a:rPr lang="ru-RU" sz="1800" dirty="0" err="1" smtClean="0">
                <a:latin typeface="Verdana" pitchFamily="34" charset="0"/>
              </a:rPr>
              <a:t>речовин</a:t>
            </a:r>
            <a:r>
              <a:rPr lang="ru-RU" sz="1800" dirty="0" smtClean="0">
                <a:latin typeface="Verdana" pitchFamily="34" charset="0"/>
              </a:rPr>
              <a:t>.</a:t>
            </a:r>
            <a:endParaRPr lang="en-GB" sz="1800" dirty="0"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100" y="1916116"/>
            <a:ext cx="2843808" cy="4537253"/>
            <a:chOff x="332" y="1505"/>
            <a:chExt cx="1104" cy="2219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499" y="1822"/>
            <a:ext cx="756" cy="1902"/>
          </p:xfrm>
          <a:graphic>
            <a:graphicData uri="http://schemas.openxmlformats.org/presentationml/2006/ole">
              <p:oleObj spid="_x0000_s24578" name="Точечный рисунок" r:id="rId3" imgW="2048161" imgH="5152381" progId="PBrush">
                <p:embed/>
              </p:oleObj>
            </a:graphicData>
          </a:graphic>
        </p:graphicFrame>
        <p:sp>
          <p:nvSpPr>
            <p:cNvPr id="1032" name="Text Box 5"/>
            <p:cNvSpPr txBox="1">
              <a:spLocks noChangeArrowheads="1"/>
            </p:cNvSpPr>
            <p:nvPr/>
          </p:nvSpPr>
          <p:spPr bwMode="auto">
            <a:xfrm>
              <a:off x="332" y="1505"/>
              <a:ext cx="110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dirty="0" err="1" smtClean="0">
                  <a:latin typeface="Verdana" pitchFamily="34" charset="0"/>
                </a:rPr>
                <a:t>Космічний</a:t>
              </a:r>
              <a:r>
                <a:rPr lang="ru-RU" sz="1400" dirty="0" smtClean="0">
                  <a:latin typeface="Verdana" pitchFamily="34" charset="0"/>
                </a:rPr>
                <a:t> </a:t>
              </a:r>
              <a:r>
                <a:rPr lang="ru-RU" sz="1400" dirty="0">
                  <a:latin typeface="Verdana" pitchFamily="34" charset="0"/>
                </a:rPr>
                <a:t>модуль «</a:t>
              </a:r>
              <a:r>
                <a:rPr lang="ru-RU" sz="1400" dirty="0" err="1">
                  <a:latin typeface="Verdana" pitchFamily="34" charset="0"/>
                </a:rPr>
                <a:t>Апполон</a:t>
              </a:r>
              <a:r>
                <a:rPr lang="ru-RU" sz="1400" dirty="0">
                  <a:latin typeface="Verdana" pitchFamily="34" charset="0"/>
                </a:rPr>
                <a:t>»</a:t>
              </a:r>
              <a:endParaRPr lang="en-GB" sz="1400" dirty="0">
                <a:latin typeface="Verdana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35896" y="2420888"/>
            <a:ext cx="4959424" cy="4231388"/>
            <a:chOff x="2256" y="1776"/>
            <a:chExt cx="2448" cy="2339"/>
          </a:xfrm>
        </p:grpSpPr>
        <p:pic>
          <p:nvPicPr>
            <p:cNvPr id="1030" name="Picture 7" descr="C:\Documents and Settings\witaly\My Documents\Lena\New\kamen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56" y="1776"/>
              <a:ext cx="2448" cy="21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31" name="Text Box 8"/>
            <p:cNvSpPr txBox="1">
              <a:spLocks noChangeArrowheads="1"/>
            </p:cNvSpPr>
            <p:nvPr/>
          </p:nvSpPr>
          <p:spPr bwMode="auto">
            <a:xfrm>
              <a:off x="2304" y="3936"/>
              <a:ext cx="235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dirty="0" err="1" smtClean="0">
                  <a:latin typeface="Verdana" pitchFamily="34" charset="0"/>
                </a:rPr>
                <a:t>Зразок</a:t>
              </a:r>
              <a:r>
                <a:rPr lang="ru-RU" sz="1400" dirty="0" smtClean="0">
                  <a:latin typeface="Verdana" pitchFamily="34" charset="0"/>
                </a:rPr>
                <a:t> </a:t>
              </a:r>
              <a:r>
                <a:rPr lang="ru-RU" sz="1400" dirty="0" err="1" smtClean="0">
                  <a:latin typeface="Verdana" pitchFamily="34" charset="0"/>
                </a:rPr>
                <a:t>місячного</a:t>
              </a:r>
              <a:r>
                <a:rPr lang="ru-RU" sz="1400" dirty="0" smtClean="0">
                  <a:latin typeface="Verdana" pitchFamily="34" charset="0"/>
                </a:rPr>
                <a:t> грунту</a:t>
              </a:r>
              <a:endParaRPr lang="en-GB" sz="1400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644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Default Design</vt:lpstr>
      <vt:lpstr>Точечный рисунок</vt:lpstr>
      <vt:lpstr>Підготувала учениця 11-А класу Кузьменко Дарина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Місяця</dc:title>
  <dc:creator>Alximik</dc:creator>
  <cp:lastModifiedBy>UserPC</cp:lastModifiedBy>
  <cp:revision>83</cp:revision>
  <dcterms:created xsi:type="dcterms:W3CDTF">2004-12-16T16:33:26Z</dcterms:created>
  <dcterms:modified xsi:type="dcterms:W3CDTF">2013-11-24T15:38:46Z</dcterms:modified>
</cp:coreProperties>
</file>