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B5054-49E8-4D69-B99F-9F586DD3F9E3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7ADE2-1420-4284-9553-1B71D609F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7ADE2-1420-4284-9553-1B71D609FD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2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8305800" cy="1143000"/>
          </a:xfrm>
        </p:spPr>
        <p:txBody>
          <a:bodyPr/>
          <a:lstStyle/>
          <a:p>
            <a:pPr algn="l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Обожнював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стало для мене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ідолом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-тираном</a:t>
            </a:r>
          </a:p>
          <a:p>
            <a:pPr algn="l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сонет CXLVII, 1555 —1556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Буонарроті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046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Той,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пізнав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мистецтві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Буонарроті</a:t>
            </a:r>
            <a:endParaRPr lang="ru-RU" sz="2000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—Л. Костенко,</a:t>
            </a:r>
          </a:p>
        </p:txBody>
      </p:sp>
    </p:spTree>
    <p:extLst>
      <p:ext uri="{BB962C8B-B14F-4D97-AF65-F5344CB8AC3E}">
        <p14:creationId xmlns:p14="http://schemas.microsoft.com/office/powerpoint/2010/main" val="26430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91753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/>
              </a:rPr>
              <a:t> (</a:t>
            </a:r>
            <a:r>
              <a:rPr lang="ru-RU" sz="2000" b="1" dirty="0" err="1">
                <a:effectLst/>
              </a:rPr>
              <a:t>італ</a:t>
            </a:r>
            <a:r>
              <a:rPr lang="ru-RU" sz="2000" b="1" dirty="0">
                <a:effectLst/>
              </a:rPr>
              <a:t>. </a:t>
            </a:r>
            <a:r>
              <a:rPr lang="pl-PL" sz="2000" b="1" dirty="0">
                <a:effectLst/>
              </a:rPr>
              <a:t>San Paolo)</a:t>
            </a:r>
            <a:endParaRPr lang="ru-RU" b="1" dirty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09634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3326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Святий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Петро»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італ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San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Pietro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31150"/>
            <a:ext cx="2700908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05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124744"/>
            <a:ext cx="3707904" cy="3600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«Давид»</a:t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/>
              </a:rPr>
              <a:t>(</a:t>
            </a:r>
            <a:r>
              <a:rPr lang="ru-RU" sz="2800" b="1" dirty="0" err="1">
                <a:effectLst/>
              </a:rPr>
              <a:t>італ</a:t>
            </a:r>
            <a:r>
              <a:rPr lang="ru-RU" sz="2800" b="1" dirty="0">
                <a:effectLst/>
              </a:rPr>
              <a:t>. </a:t>
            </a:r>
            <a:r>
              <a:rPr lang="pl-PL" sz="2800" b="1" dirty="0">
                <a:effectLst/>
              </a:rPr>
              <a:t>David</a:t>
            </a:r>
            <a:r>
              <a:rPr lang="pl-PL" sz="2800" b="1" dirty="0" smtClean="0">
                <a:effectLst/>
              </a:rPr>
              <a:t>)</a:t>
            </a:r>
            <a:r>
              <a:rPr lang="en-US" sz="2800" b="1" dirty="0" smtClean="0">
                <a:effectLst/>
              </a:rPr>
              <a:t/>
            </a:r>
            <a:br>
              <a:rPr lang="en-US" sz="2800" b="1" dirty="0" smtClean="0">
                <a:effectLst/>
              </a:rPr>
            </a:br>
            <a:r>
              <a:rPr lang="ru-RU" sz="2800" b="1" dirty="0" err="1">
                <a:effectLst/>
              </a:rPr>
              <a:t>трактується</a:t>
            </a:r>
            <a:r>
              <a:rPr lang="ru-RU" sz="2800" b="1" dirty="0">
                <a:effectLst/>
              </a:rPr>
              <a:t> як символ </a:t>
            </a:r>
            <a:r>
              <a:rPr lang="ru-RU" sz="2800" b="1" dirty="0" err="1">
                <a:effectLst/>
              </a:rPr>
              <a:t>Флоренції</a:t>
            </a:r>
            <a:r>
              <a:rPr lang="ru-RU" sz="2800" b="1" dirty="0">
                <a:effectLst/>
              </a:rPr>
              <a:t> та </a:t>
            </a:r>
            <a:r>
              <a:rPr lang="ru-RU" sz="2800" b="1" dirty="0" err="1">
                <a:effectLst/>
              </a:rPr>
              <a:t>цілої</a:t>
            </a:r>
            <a:r>
              <a:rPr lang="ru-RU" sz="2800" b="1" dirty="0">
                <a:effectLst/>
              </a:rPr>
              <a:t> </a:t>
            </a:r>
            <a:r>
              <a:rPr lang="ru-RU" sz="2800" b="1" dirty="0" err="1">
                <a:effectLst/>
              </a:rPr>
              <a:t>епохи</a:t>
            </a:r>
            <a:r>
              <a:rPr lang="ru-RU" sz="2800" b="1" dirty="0">
                <a:effectLst/>
              </a:rPr>
              <a:t> </a:t>
            </a:r>
            <a:r>
              <a:rPr lang="ru-RU" sz="2800" b="1" dirty="0" err="1">
                <a:effectLst/>
              </a:rPr>
              <a:t>Ренесансу</a:t>
            </a:r>
            <a:endParaRPr lang="ru-RU" sz="2800" b="1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215"/>
            <a:ext cx="3463500" cy="6618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80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916832"/>
            <a:ext cx="556530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Брюгге»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Madonna di Bruges)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8110"/>
            <a:ext cx="3600400" cy="6251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13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1192"/>
            <a:ext cx="885698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«Мадонна </a:t>
            </a:r>
            <a:r>
              <a:rPr lang="ru-RU" b="1" dirty="0" err="1"/>
              <a:t>Пітті</a:t>
            </a:r>
            <a:r>
              <a:rPr lang="ru-RU" b="1" dirty="0" smtClean="0"/>
              <a:t>»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100" b="1" dirty="0" err="1"/>
              <a:t>використання</a:t>
            </a:r>
            <a:r>
              <a:rPr lang="ru-RU" sz="3100" b="1" dirty="0"/>
              <a:t> </a:t>
            </a:r>
            <a:r>
              <a:rPr lang="ru-RU" sz="3100" b="1" dirty="0" err="1"/>
              <a:t>елементів</a:t>
            </a:r>
            <a:r>
              <a:rPr lang="ru-RU" sz="3100" b="1" dirty="0"/>
              <a:t> </a:t>
            </a:r>
            <a:r>
              <a:rPr lang="ru-RU" sz="3100" b="1" dirty="0" err="1"/>
              <a:t>техніки</a:t>
            </a:r>
            <a:r>
              <a:rPr lang="ru-RU" sz="3100" b="1" dirty="0"/>
              <a:t> «</a:t>
            </a:r>
            <a:r>
              <a:rPr lang="ru-RU" sz="3100" b="1" dirty="0" err="1"/>
              <a:t>non</a:t>
            </a:r>
            <a:r>
              <a:rPr lang="ru-RU" sz="3100" b="1" dirty="0"/>
              <a:t> </a:t>
            </a:r>
            <a:r>
              <a:rPr lang="ru-RU" sz="3100" b="1" dirty="0" err="1"/>
              <a:t>finito</a:t>
            </a:r>
            <a:r>
              <a:rPr lang="ru-RU" sz="3100" b="1" dirty="0"/>
              <a:t>» для </a:t>
            </a:r>
            <a:r>
              <a:rPr lang="ru-RU" sz="3100" b="1" dirty="0" err="1"/>
              <a:t>підкреслення</a:t>
            </a:r>
            <a:r>
              <a:rPr lang="ru-RU" sz="3100" b="1" dirty="0"/>
              <a:t> </a:t>
            </a:r>
            <a:r>
              <a:rPr lang="ru-RU" sz="3100" b="1" dirty="0" err="1" smtClean="0"/>
              <a:t>виразності</a:t>
            </a:r>
            <a:endParaRPr lang="ru-RU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306277" cy="4729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89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Таддея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effectLst/>
              </a:rPr>
              <a:t>техніка</a:t>
            </a:r>
            <a:r>
              <a:rPr lang="ru-RU" sz="3100" b="1" dirty="0">
                <a:effectLst/>
              </a:rPr>
              <a:t> «</a:t>
            </a:r>
            <a:r>
              <a:rPr lang="pl-PL" sz="3100" b="1" dirty="0">
                <a:effectLst/>
              </a:rPr>
              <a:t>non finito» </a:t>
            </a:r>
            <a:r>
              <a:rPr lang="ru-RU" sz="3100" b="1" dirty="0" err="1">
                <a:effectLst/>
              </a:rPr>
              <a:t>виділяє</a:t>
            </a:r>
            <a:r>
              <a:rPr lang="ru-RU" sz="3100" b="1" dirty="0">
                <a:effectLst/>
              </a:rPr>
              <a:t> </a:t>
            </a:r>
            <a:r>
              <a:rPr lang="ru-RU" sz="3100" b="1" dirty="0" err="1">
                <a:effectLst/>
              </a:rPr>
              <a:t>завершеність</a:t>
            </a:r>
            <a:r>
              <a:rPr lang="ru-RU" sz="3100" b="1" dirty="0">
                <a:effectLst/>
              </a:rPr>
              <a:t> </a:t>
            </a:r>
            <a:r>
              <a:rPr lang="ru-RU" sz="3100" b="1" dirty="0" err="1">
                <a:effectLst/>
              </a:rPr>
              <a:t>образів</a:t>
            </a:r>
            <a:r>
              <a:rPr lang="ru-RU" sz="3100" b="1" dirty="0">
                <a:effectLst/>
              </a:rPr>
              <a:t> і </a:t>
            </a:r>
            <a:r>
              <a:rPr lang="ru-RU" sz="3100" b="1" dirty="0" err="1">
                <a:effectLst/>
              </a:rPr>
              <a:t>створює</a:t>
            </a:r>
            <a:r>
              <a:rPr lang="ru-RU" sz="3100" b="1" dirty="0">
                <a:effectLst/>
              </a:rPr>
              <a:t> </a:t>
            </a:r>
            <a:r>
              <a:rPr lang="ru-RU" sz="3100" b="1" dirty="0" err="1">
                <a:effectLst/>
              </a:rPr>
              <a:t>атмосферне</a:t>
            </a:r>
            <a:r>
              <a:rPr lang="ru-RU" sz="3100" b="1" dirty="0">
                <a:effectLst/>
              </a:rPr>
              <a:t> </a:t>
            </a:r>
            <a:r>
              <a:rPr lang="ru-RU" sz="3100" b="1" dirty="0" err="1" smtClean="0">
                <a:effectLst/>
              </a:rPr>
              <a:t>тло</a:t>
            </a:r>
            <a:endParaRPr lang="ru-RU" sz="3100" b="1" dirty="0">
              <a:effectLst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968552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53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3184" y="2857522"/>
            <a:ext cx="5004048" cy="12192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«</a:t>
            </a:r>
            <a:r>
              <a:rPr lang="ru-RU" sz="4000" b="1" dirty="0" err="1"/>
              <a:t>Мойсей</a:t>
            </a:r>
            <a:r>
              <a:rPr lang="ru-RU" sz="4000" b="1" dirty="0"/>
              <a:t>»</a:t>
            </a:r>
            <a:br>
              <a:rPr lang="ru-RU" sz="4000" b="1" dirty="0"/>
            </a:br>
            <a:r>
              <a:rPr lang="ru-RU" sz="4000" b="1" dirty="0"/>
              <a:t> </a:t>
            </a:r>
            <a:r>
              <a:rPr lang="ru-RU" sz="3200" b="1" dirty="0"/>
              <a:t>(</a:t>
            </a:r>
            <a:r>
              <a:rPr lang="ru-RU" sz="3200" b="1" dirty="0" err="1"/>
              <a:t>італ</a:t>
            </a:r>
            <a:r>
              <a:rPr lang="ru-RU" sz="3200" b="1" dirty="0"/>
              <a:t>. </a:t>
            </a:r>
            <a:r>
              <a:rPr lang="pl-PL" sz="3200" b="1" dirty="0"/>
              <a:t>Mosè</a:t>
            </a:r>
            <a:r>
              <a:rPr lang="pl-PL" sz="3200" b="1" dirty="0" smtClean="0"/>
              <a:t>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/>
              <a:t>остаточно статуя </a:t>
            </a:r>
            <a:r>
              <a:rPr lang="ru-RU" sz="3200" b="1" dirty="0" err="1"/>
              <a:t>була</a:t>
            </a:r>
            <a:r>
              <a:rPr lang="ru-RU" sz="3200" b="1" dirty="0"/>
              <a:t> </a:t>
            </a:r>
            <a:r>
              <a:rPr lang="ru-RU" sz="3200" b="1" dirty="0" err="1"/>
              <a:t>дороблена</a:t>
            </a:r>
            <a:r>
              <a:rPr lang="ru-RU" sz="3200" b="1" dirty="0"/>
              <a:t> у 1542 </a:t>
            </a:r>
            <a:r>
              <a:rPr lang="ru-RU" sz="3200" b="1" dirty="0" err="1" smtClean="0"/>
              <a:t>році</a:t>
            </a:r>
            <a:endParaRPr lang="ru-RU" sz="32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780"/>
            <a:ext cx="4104456" cy="615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08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293096"/>
            <a:ext cx="4485184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«Христос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хрестом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Primo Cristo della Minerva</a:t>
            </a:r>
            <a:r>
              <a:rPr lang="pl-PL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Себастьяно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Пьйомбо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казав,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самі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коліна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цієї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статуї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цінніші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цілий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Рим»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384376" cy="6319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88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576" y="3212976"/>
            <a:ext cx="46292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Madonna Medici</a:t>
            </a:r>
            <a:r>
              <a:rPr lang="pl-PL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незавершеність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статуї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трактується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художній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засіб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скульптора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3456384" cy="643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98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«Ранок»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Aurora)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37642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70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Вечір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Crepuscolo)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86331" cy="508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3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16016" y="1052736"/>
            <a:ext cx="4186808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«Мадонна </a:t>
            </a:r>
            <a:r>
              <a:rPr lang="ru-RU" b="1" dirty="0" err="1"/>
              <a:t>біля</a:t>
            </a:r>
            <a:r>
              <a:rPr lang="ru-RU" b="1" dirty="0"/>
              <a:t> </a:t>
            </a:r>
            <a:r>
              <a:rPr lang="ru-RU" b="1" dirty="0" err="1"/>
              <a:t>сходів</a:t>
            </a:r>
            <a:r>
              <a:rPr lang="ru-RU" b="1" dirty="0"/>
              <a:t>»</a:t>
            </a:r>
            <a:br>
              <a:rPr lang="ru-RU" b="1" dirty="0"/>
            </a:br>
            <a:r>
              <a:rPr lang="ru-RU" b="1" dirty="0"/>
              <a:t> (</a:t>
            </a:r>
            <a:r>
              <a:rPr lang="ru-RU" b="1" dirty="0" err="1"/>
              <a:t>італ</a:t>
            </a:r>
            <a:r>
              <a:rPr lang="ru-RU" b="1" dirty="0"/>
              <a:t>. </a:t>
            </a:r>
            <a:r>
              <a:rPr lang="pl-PL" b="1" dirty="0"/>
              <a:t>Madonna della Scala</a:t>
            </a:r>
            <a:r>
              <a:rPr lang="pl-PL" b="1" dirty="0" smtClean="0"/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sz="3100" b="1" dirty="0" err="1" smtClean="0"/>
              <a:t>барельєф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/>
              <a:t>приклад «</a:t>
            </a:r>
            <a:r>
              <a:rPr lang="ru-RU" sz="3100" b="1" dirty="0" err="1"/>
              <a:t>низького</a:t>
            </a:r>
            <a:r>
              <a:rPr lang="ru-RU" sz="3100" b="1" dirty="0"/>
              <a:t> </a:t>
            </a:r>
            <a:r>
              <a:rPr lang="ru-RU" sz="3100" b="1" dirty="0" err="1"/>
              <a:t>рельєфу</a:t>
            </a:r>
            <a:r>
              <a:rPr lang="ru-RU" sz="3100" b="1" dirty="0"/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464496" cy="6321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2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Notte)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213323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34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Giorno)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72" y="1412776"/>
            <a:ext cx="6932296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05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700808"/>
            <a:ext cx="4485184" cy="273630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«Брут»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Bruto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замовлено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знакового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вбивства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Алессандро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392489" cy="6133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92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124744"/>
            <a:ext cx="4104456" cy="424847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П'єта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Ронданіні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Pietà Rondanini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думку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британського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скульптора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Генрі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Мура, у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статуї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«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вісімдесят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дев'ять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6" y="332655"/>
            <a:ext cx="4588322" cy="611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Манчестерська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Мадонна»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Madonna di Manchester)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952039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82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132856"/>
            <a:ext cx="3549080" cy="237132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«Покладення до гробу»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(італ. Deposizione di Cristo nel sepolcro)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959551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49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«Мадонна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Святе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Сімейство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єдина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картина,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безперечно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намальована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2" y="1700808"/>
            <a:ext cx="4943781" cy="4985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30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4437112"/>
            <a:ext cx="455719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Стеля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Сикстинської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капели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sz="3100" b="1" dirty="0"/>
              <a:t>(</a:t>
            </a:r>
            <a:r>
              <a:rPr lang="ru-RU" sz="3100" b="1" dirty="0" err="1"/>
              <a:t>італ</a:t>
            </a:r>
            <a:r>
              <a:rPr lang="ru-RU" sz="3100" b="1" dirty="0"/>
              <a:t>. </a:t>
            </a:r>
            <a:r>
              <a:rPr lang="pl-PL" sz="3100" b="1" dirty="0"/>
              <a:t>Volta della Cappella Sistina</a:t>
            </a:r>
            <a:r>
              <a:rPr lang="pl-PL" sz="3100" b="1" dirty="0" smtClean="0"/>
              <a:t>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ru-RU" sz="3100" b="1" dirty="0" err="1"/>
              <a:t>вважається</a:t>
            </a:r>
            <a:r>
              <a:rPr lang="ru-RU" sz="3100" b="1" dirty="0"/>
              <a:t> </a:t>
            </a:r>
            <a:r>
              <a:rPr lang="ru-RU" sz="3100" b="1" dirty="0" err="1"/>
              <a:t>компендіумом</a:t>
            </a:r>
            <a:r>
              <a:rPr lang="ru-RU" sz="3100" b="1" dirty="0"/>
              <a:t> </a:t>
            </a:r>
            <a:r>
              <a:rPr lang="ru-RU" sz="3100" b="1" dirty="0" err="1"/>
              <a:t>мистецтва</a:t>
            </a:r>
            <a:r>
              <a:rPr lang="ru-RU" sz="3100" b="1" dirty="0"/>
              <a:t> </a:t>
            </a:r>
            <a:r>
              <a:rPr lang="ru-RU" sz="3100" b="1" dirty="0" err="1"/>
              <a:t>Мікеланджело</a:t>
            </a:r>
            <a:r>
              <a:rPr lang="ru-RU" sz="3100" b="1" dirty="0"/>
              <a:t>, </a:t>
            </a:r>
            <a:r>
              <a:rPr lang="ru-RU" sz="3100" b="1" dirty="0" err="1"/>
              <a:t>Відродження</a:t>
            </a:r>
            <a:r>
              <a:rPr lang="ru-RU" sz="3100" b="1" dirty="0"/>
              <a:t> та </a:t>
            </a:r>
            <a:r>
              <a:rPr lang="ru-RU" sz="3100" b="1" dirty="0" err="1"/>
              <a:t>християнської</a:t>
            </a:r>
            <a:r>
              <a:rPr lang="ru-RU" sz="3100" b="1" dirty="0"/>
              <a:t> </a:t>
            </a:r>
            <a:r>
              <a:rPr lang="ru-RU" sz="3100" b="1" dirty="0" err="1"/>
              <a:t>теології</a:t>
            </a:r>
            <a:endParaRPr lang="ru-RU" sz="31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3744416" cy="6572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84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«Венера й Амур»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Venere e Amore)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20000" cy="508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10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лебідь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Leda e il cigno)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68776"/>
            <a:ext cx="6264696" cy="474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74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700808"/>
            <a:ext cx="4330824" cy="270053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лучник»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Giovane arciere)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02" y="188640"/>
            <a:ext cx="2913650" cy="658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63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«Навернення Павла»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(італ. Conversione di Saulo)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90635"/>
            <a:ext cx="5761197" cy="530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3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5760640" cy="12192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«Розп'яття»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(італ. Crocifissione per Vittoria Colonna)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6" y="1183367"/>
            <a:ext cx="3570044" cy="486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27023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«П'єта»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італ. Pietà per Vittoria Colonna)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68" y="1183367"/>
            <a:ext cx="319744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5903893"/>
            <a:ext cx="6534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подарунок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Вітторії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Колонна</a:t>
            </a:r>
          </a:p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rifinito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9616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Фасад церкви Святого Лоренцо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Basilica di San Lorenzo)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171615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2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4581128"/>
            <a:ext cx="382676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Надгробок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Джуліано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сакристія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церкви Сан Лоренцо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Sagrestia Nuova</a:t>
            </a:r>
            <a:r>
              <a:rPr lang="pl-PL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гробниці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ввійшли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Джуліано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та «День»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6262"/>
            <a:ext cx="4352925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59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48680"/>
            <a:ext cx="4104456" cy="55446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Надгробок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Лоренцо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сакристія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церкви Сан Лоренцо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Sagrestia Nuova</a:t>
            </a:r>
            <a:r>
              <a:rPr lang="pl-PL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гробниці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ввійшли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«Лоренцо II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Медичі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«Ранок» та «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Вечір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62450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7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-145457"/>
            <a:ext cx="10441160" cy="1512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Читальний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Лауренціана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Замовник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Папа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Римський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Климент VII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8837"/>
            <a:ext cx="7266384" cy="5449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08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Вестибюль</a:t>
            </a:r>
            <a:r>
              <a:rPr lang="ru-RU" dirty="0"/>
              <a:t/>
            </a:r>
            <a:br>
              <a:rPr lang="ru-RU" dirty="0"/>
            </a:b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Лауренціана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Biblioteca Medicea Laurenziana)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8" y="1556792"/>
            <a:ext cx="4320480" cy="325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27" y="2782674"/>
            <a:ext cx="4414161" cy="3310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84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63" y="83671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Кампідольо</a:t>
            </a:r>
            <a: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Замовник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Папа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Римський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Павло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  <a:b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Рим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завершено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смерті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Мікеланджело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80" y="2132856"/>
            <a:ext cx="6752566" cy="429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9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852936"/>
            <a:ext cx="4053136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ІІ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Tomba di Giulio II</a:t>
            </a:r>
            <a:r>
              <a:rPr lang="pl-PL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гробниці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ввійшли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Мойсей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«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Рахіль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та «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Лія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розроблено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шість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проектів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3023"/>
            <a:ext cx="428625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48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684568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Анджелі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Мартірі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Basilica di Santa Maria degli Angeli)</a:t>
            </a: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20000" cy="505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47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836712"/>
            <a:ext cx="397546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«Битва кентаврів»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(італ. Battaglia dei centauri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 err="1">
                <a:effectLst/>
              </a:rPr>
              <a:t>можливо</a:t>
            </a:r>
            <a:r>
              <a:rPr lang="ru-RU" sz="3100" dirty="0">
                <a:effectLst/>
              </a:rPr>
              <a:t> перша </a:t>
            </a:r>
            <a:r>
              <a:rPr lang="ru-RU" sz="3100" dirty="0" err="1">
                <a:effectLst/>
              </a:rPr>
              <a:t>із</a:t>
            </a:r>
            <a:r>
              <a:rPr lang="ru-RU" sz="3100" dirty="0">
                <a:effectLst/>
              </a:rPr>
              <a:t> </a:t>
            </a:r>
            <a:r>
              <a:rPr lang="ru-RU" sz="3100" dirty="0" err="1">
                <a:effectLst/>
              </a:rPr>
              <a:t>завершених</a:t>
            </a:r>
            <a:r>
              <a:rPr lang="ru-RU" sz="3100" dirty="0">
                <a:effectLst/>
              </a:rPr>
              <a:t> «</a:t>
            </a:r>
            <a:r>
              <a:rPr lang="ru-RU" sz="3100" dirty="0" err="1">
                <a:effectLst/>
              </a:rPr>
              <a:t>незакінчених</a:t>
            </a:r>
            <a:r>
              <a:rPr lang="ru-RU" sz="3100" dirty="0">
                <a:effectLst/>
              </a:rPr>
              <a:t>» скульптур </a:t>
            </a:r>
            <a:r>
              <a:rPr lang="en-US" sz="3100" dirty="0" smtClean="0">
                <a:effectLst/>
              </a:rPr>
              <a:t/>
            </a:r>
            <a:br>
              <a:rPr lang="en-US" sz="3100" dirty="0" smtClean="0">
                <a:effectLst/>
              </a:rPr>
            </a:br>
            <a:r>
              <a:rPr lang="ru-RU" sz="3100" dirty="0" err="1" smtClean="0">
                <a:effectLst/>
              </a:rPr>
              <a:t>Мікеланджело</a:t>
            </a:r>
            <a:endParaRPr lang="ru-RU" sz="3100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2053"/>
            <a:ext cx="5256584" cy="4680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63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2192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b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11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178550"/>
            <a:ext cx="5976664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Болонський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Procolo)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328203"/>
            <a:ext cx="5526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Святий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Петроній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Petronio)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97" y="1251054"/>
            <a:ext cx="4005822" cy="5341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0755"/>
            <a:ext cx="4176463" cy="530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49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988840"/>
            <a:ext cx="5256584" cy="151216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«Ангел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канделябром»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Angelo reggicandelabro)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" y="260648"/>
            <a:ext cx="4842839" cy="6457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88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733256"/>
            <a:ext cx="907300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Гробниця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Святого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Домініка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цих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ранніх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творах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скульптора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відчувається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робіт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Якопо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делла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Кверча</a:t>
            </a:r>
            <a:endParaRPr lang="ru-RU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14468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1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1585"/>
            <a:ext cx="4258816" cy="1404392"/>
          </a:xfrm>
        </p:spPr>
        <p:txBody>
          <a:bodyPr>
            <a:noAutofit/>
          </a:bodyPr>
          <a:lstStyle/>
          <a:p>
            <a:pPr algn="ctr"/>
            <a:r>
              <a:rPr lang="ru-RU" sz="4800" dirty="0"/>
              <a:t>«Вакх»</a:t>
            </a:r>
            <a:br>
              <a:rPr lang="ru-RU" sz="4800" dirty="0"/>
            </a:br>
            <a:r>
              <a:rPr lang="ru-RU" sz="4800" dirty="0"/>
              <a:t> (</a:t>
            </a:r>
            <a:r>
              <a:rPr lang="ru-RU" sz="4800" dirty="0" err="1"/>
              <a:t>італ</a:t>
            </a:r>
            <a:r>
              <a:rPr lang="ru-RU" sz="4800" dirty="0"/>
              <a:t>. </a:t>
            </a:r>
            <a:r>
              <a:rPr lang="pl-PL" sz="4800" dirty="0"/>
              <a:t>Bacco</a:t>
            </a:r>
            <a:r>
              <a:rPr lang="pl-PL" sz="4800" dirty="0" smtClean="0"/>
              <a:t>)</a:t>
            </a:r>
            <a:r>
              <a:rPr lang="ru-RU" sz="4800" dirty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ru-RU" sz="3200" b="1" dirty="0" smtClean="0"/>
              <a:t>«</a:t>
            </a:r>
            <a:r>
              <a:rPr lang="ru-RU" sz="3200" b="1" dirty="0"/>
              <a:t>перший шедевр» </a:t>
            </a:r>
            <a:r>
              <a:rPr lang="ru-RU" sz="3200" b="1" dirty="0" err="1"/>
              <a:t>Мікеланджело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3" y="237899"/>
            <a:ext cx="3697451" cy="6411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88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08920"/>
            <a:ext cx="381642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П'єта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Оплакування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Pietà vaticana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err="1">
                <a:effectLst/>
              </a:rPr>
              <a:t>єдина</a:t>
            </a:r>
            <a:r>
              <a:rPr lang="ru-RU" sz="3100" b="1" dirty="0">
                <a:effectLst/>
              </a:rPr>
              <a:t> з </a:t>
            </a:r>
            <a:r>
              <a:rPr lang="ru-RU" sz="3100" b="1" dirty="0" err="1">
                <a:effectLst/>
              </a:rPr>
              <a:t>робіт</a:t>
            </a:r>
            <a:r>
              <a:rPr lang="ru-RU" sz="3100" b="1" dirty="0">
                <a:effectLst/>
              </a:rPr>
              <a:t> </a:t>
            </a:r>
            <a:r>
              <a:rPr lang="ru-RU" sz="3100" b="1" dirty="0" err="1">
                <a:effectLst/>
              </a:rPr>
              <a:t>Мікеланджело</a:t>
            </a:r>
            <a:r>
              <a:rPr lang="ru-RU" sz="3100" b="1" dirty="0">
                <a:effectLst/>
              </a:rPr>
              <a:t>, </a:t>
            </a:r>
            <a:r>
              <a:rPr lang="ru-RU" sz="3100" b="1" dirty="0" err="1">
                <a:effectLst/>
              </a:rPr>
              <a:t>підписана</a:t>
            </a:r>
            <a:r>
              <a:rPr lang="ru-RU" sz="3100" b="1" dirty="0">
                <a:effectLst/>
              </a:rPr>
              <a:t> ним самим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11256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3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30">
        <p:circle/>
      </p:transition>
    </mc:Choice>
    <mc:Fallback>
      <p:transition spd="slow" advClick="0" advTm="80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274</TotalTime>
  <Words>224</Words>
  <Application>Microsoft Office PowerPoint</Application>
  <PresentationFormat>Экран (4:3)</PresentationFormat>
  <Paragraphs>55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Бумажная</vt:lpstr>
      <vt:lpstr>Мікеланджело Буонарроті</vt:lpstr>
      <vt:lpstr>«Мадонна біля сходів»  (італ. Madonna della Scala) барельєф приклад «низького рельєфу»</vt:lpstr>
      <vt:lpstr>«Юний лучник»  (італ. Giovane arciere)</vt:lpstr>
      <vt:lpstr>«Битва кентаврів»  (італ. Battaglia dei centauri) можливо перша із завершених «незакінчених» скульптур  Мікеланджело</vt:lpstr>
      <vt:lpstr>«Святий  Прокл Болонський»  (італ. San Procolo)</vt:lpstr>
      <vt:lpstr>«Ангел із канделябром»  (італ. Angelo reggicandelabro)</vt:lpstr>
      <vt:lpstr>Гробниця Святого  Домініка  у цих ранніх творах скульптора відчувається вплив робіт Якопо делла Кверча</vt:lpstr>
      <vt:lpstr>«Вакх»  (італ. Bacco)  «перший шедевр» Мікеланджело</vt:lpstr>
      <vt:lpstr>«П'єта (Оплакування)»  (італ. Pietà vaticana) єдина з робіт Мікеланджело, підписана ним самим</vt:lpstr>
      <vt:lpstr>«Святий Павло»  (італ. San Paolo)</vt:lpstr>
      <vt:lpstr>«Давид»  (італ. David) трактується як символ Флоренції та цілої епохи Ренесансу</vt:lpstr>
      <vt:lpstr>«Мадонна Брюгге»  (італ. Madonna di Bruges)</vt:lpstr>
      <vt:lpstr>«Мадонна Пітті» використання елементів техніки «non finito» для підкреслення виразності</vt:lpstr>
      <vt:lpstr>«Мадонна Таддея» техніка «non finito» виділяє завершеність образів і створює атмосферне тло</vt:lpstr>
      <vt:lpstr>«Мойсей»  (італ. Mosè) остаточно статуя була дороблена у 1542 році</vt:lpstr>
      <vt:lpstr>«Христос із хрестом»  (італ. Primo Cristo della Minerva) Себастьяно дель Пьйомбо казав, що «самі тільки коліна цієї статуї цінніші за цілий Рим»</vt:lpstr>
      <vt:lpstr>«Мадонна Медичі»  (італ. Madonna Medici) незавершеність статуї також трактується як художній засіб скульптора</vt:lpstr>
      <vt:lpstr>«Ранок»  (італ. Aurora)</vt:lpstr>
      <vt:lpstr>«Вечір»  (італ. Crepuscolo)</vt:lpstr>
      <vt:lpstr>«Ніч»  (італ. Notte)</vt:lpstr>
      <vt:lpstr>«День»  (італ. Giorno)</vt:lpstr>
      <vt:lpstr>«Брут»  (італ. Bruto) було замовлено після знакового вбивства Алессандро Медичі</vt:lpstr>
      <vt:lpstr>«П'єта Ронданіні»  (італ. Pietà Rondanini) на думку британського скульптора Генрі Мура, у статуї — «усі вісімдесят дев'ять років життя Мікеланджело»</vt:lpstr>
      <vt:lpstr>«Манчестерська Мадонна»  (італ. Madonna di Manchester)</vt:lpstr>
      <vt:lpstr>«Покладення до гробу»  (італ. Deposizione di Cristo nel sepolcro)</vt:lpstr>
      <vt:lpstr>«Мадонна Доні» (Святе Сімейство) єдина картина, безперечно намальована Мікеланджело</vt:lpstr>
      <vt:lpstr>Стеля Сикстинської капели  (італ. Volta della Cappella Sistina) вважається компендіумом мистецтва Мікеланджело, Відродження та християнської теології</vt:lpstr>
      <vt:lpstr>«Венера й Амур»  (італ. Venere e Amore)</vt:lpstr>
      <vt:lpstr>«Леда і лебідь»  (італ. Leda e il cigno)</vt:lpstr>
      <vt:lpstr>«Навернення Павла»  (італ. Conversione di Saulo)</vt:lpstr>
      <vt:lpstr>«Розп'яття»  (італ. Crocifissione per Vittoria Colonna)</vt:lpstr>
      <vt:lpstr>Фасад церкви Святого Лоренцо (італ. Basilica di San Lorenzo)</vt:lpstr>
      <vt:lpstr>Надгробок Джуліано Медичі Нова сакристія церкви Сан Лоренцо  (італ. Sagrestia Nuova) до гробниці ввійшли «Джуліано», «Ніч» та «День»</vt:lpstr>
      <vt:lpstr>Надгробок Лоренцо II Медичі Нова сакристія церкви Сан Лоренцо  (італ. Sagrestia Nuova) до гробниці ввійшли «Лоренцо II Медичі», «Ранок» та «Вечір»</vt:lpstr>
      <vt:lpstr>Читальний зал Бібліотека Лауренціана Замовник: Папа Римський Климент VII</vt:lpstr>
      <vt:lpstr>Вестибюль Бібліотека Лауренціана  (італ. Biblioteca Medicea Laurenziana)</vt:lpstr>
      <vt:lpstr>Площа Кампідольо Замовник: Папа Римський Павло III Місто: Рим було завершено після смерті Мікеланджело</vt:lpstr>
      <vt:lpstr>Гробниця папи Юлія ІІ  (італ. Tomba di Giulio II) до гробниці ввійшли «Мойсей», «Рахіль» та «Лія»  (було розроблено шість проектів)</vt:lpstr>
      <vt:lpstr>Санта Марія дельї Анджелі е деї Мартірі  (італ. Basilica di Santa Maria degli Angeli)</vt:lpstr>
      <vt:lpstr>   Дякую за увагу!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Мікеланджело Буонарроті</dc:title>
  <dc:creator>Полина</dc:creator>
  <cp:lastModifiedBy>Полина</cp:lastModifiedBy>
  <cp:revision>14</cp:revision>
  <dcterms:created xsi:type="dcterms:W3CDTF">2013-09-07T18:08:05Z</dcterms:created>
  <dcterms:modified xsi:type="dcterms:W3CDTF">2013-09-08T12:18:38Z</dcterms:modified>
</cp:coreProperties>
</file>