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9" r:id="rId2"/>
    <p:sldId id="336" r:id="rId3"/>
    <p:sldId id="341" r:id="rId4"/>
    <p:sldId id="340" r:id="rId5"/>
    <p:sldId id="331" r:id="rId6"/>
    <p:sldId id="334" r:id="rId7"/>
    <p:sldId id="304" r:id="rId8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24" autoAdjust="0"/>
  </p:normalViewPr>
  <p:slideViewPr>
    <p:cSldViewPr>
      <p:cViewPr varScale="1">
        <p:scale>
          <a:sx n="90" d="100"/>
          <a:sy n="90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68F88C59-319B-4332-9A1D-2A62CFCB00D8}" type="datetimeFigureOut">
              <a:rPr lang="ru-RU" smtClean="0"/>
              <a:pPr/>
              <a:t>25.11.2012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B16A41B8-7DC3-4DB6-84E4-E105629EAA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968B300D-05F0-4B43-940D-46DED5A791A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9B26CD33-4337-4529-948A-94F6960B237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ложка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ru-RU"/>
            </a:lvl1pPr>
            <a:extLst/>
          </a:lstStyle>
          <a:p>
            <a:r>
              <a:rPr kumimoji="0" lang="ru-RU"/>
              <a:t>Заголовок фотоальбома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/>
            </a:pPr>
            <a:endParaRPr kumimoji="0" lang="ru-RU" sz="3200" b="0" i="1" u="none" strike="noStrike" kern="0" cap="none" spc="0" normalizeH="0" baseline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Щелкните, чтобы добавить дату и прочие сведения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смешанна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lang="ru-RU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lang="ru-RU" sz="16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, книжная с большой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ru-RU" sz="2400" baseline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 сверху: 1 книжная и 3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альбомных и 2 книж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 сверху: 3 книжных и 2 альбомны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квадрат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¥ل云玗İαЂôÁûÂÚ丫:Pïçtúrê Plå¢éhõlðér 表¥鷗字㌍ 表_W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6" name="W¥ل云玗İαЂôÁûÂÚ丫:Pïçtúrê Plå¢éhõlðér 表¥鷗字㌍ 表_W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W¥ل云玗İαЂÕØÚáÛ丫:Téxt Plàçèhòlðêr 表¥鷗字㌍_W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W¥ل云玗İαЂÕØÚáÛ丫:Téxt Plàçèhòlðêr 表¥鷗字㌍_W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Альбом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ôÁûÂÚ丫:Pïçtúrê Plå¢éhõlðér 表¥鷗字㌍ 表_W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W¥ل云玗İαЂÕØÚáÛ丫:Téxt Plàçèhòlðêr 表¥鷗字㌍_W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ru-RU" sz="1800" i="0"/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/>
              <a:pPr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Книжна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льбомная (на весь экра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ru-RU" i="0"/>
              <a:t>Щелкните значок,</a:t>
            </a:r>
            <a:r>
              <a:rPr kumimoji="0" lang="ru-RU" i="0" baseline="0"/>
              <a:t> чтобы добавить </a:t>
            </a:r>
            <a:r>
              <a:rPr kumimoji="0" lang="ru-RU" i="0"/>
              <a:t>фотографию размером со всю страницу</a:t>
            </a:r>
            <a:endParaRPr kumimoji="0" lang="ru-RU" i="0" baseline="0"/>
          </a:p>
          <a:p>
            <a:pPr marL="0" marR="0" indent="0"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  <a:p>
            <a:pPr algn="ctr">
              <a:buFontTx/>
              <a:buNone/>
            </a:pPr>
            <a:endParaRPr kumimoji="0" lang="ru-RU" i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аздел альбо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lang="ru-RU" baseline="0"/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lang="ru-RU" sz="1800"/>
            </a:lvl1pPr>
            <a:extLst/>
          </a:lstStyle>
          <a:p>
            <a:pPr lvl="0"/>
            <a:r>
              <a:rPr kumimoji="0" lang="ru-RU"/>
              <a:t>Подзаголовок слайда</a:t>
            </a: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альбом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сверху, смешан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верху, книжная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ru-RU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lang="ru-RU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ru-RU"/>
              <a:t>Надпись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kumimoji="0" lang="ru-RU" sz="1200">
                <a:solidFill>
                  <a:schemeClr val="tx2"/>
                </a:solidFill>
              </a:rPr>
              <a:pPr/>
              <a:t>25.11.2012</a:t>
            </a:fld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kumimoji="0" lang="ru-RU" sz="120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lang="ru-RU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ru-RU" sz="1200">
                <a:solidFill>
                  <a:schemeClr val="tx2"/>
                </a:solidFill>
              </a:rPr>
              <a:pPr algn="r"/>
              <a:t>‹#›</a:t>
            </a:fld>
            <a:endParaRPr kumimoji="0" lang="ru-RU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smtClean="0"/>
              <a:t>Сикстинская Мадонна</a:t>
            </a:r>
            <a:br>
              <a:rPr smtClean="0"/>
            </a:br>
            <a:endParaRPr lang="ru-RU" dirty="0"/>
          </a:p>
        </p:txBody>
      </p:sp>
      <p:pic>
        <p:nvPicPr>
          <p:cNvPr id="7" name="Рисунок 6" descr="608.jpg"/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10833" b="10833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extLst/>
          </a:lstStyle>
          <a:p>
            <a:endParaRPr lang="en-US" sz="2400" dirty="0" smtClean="0"/>
          </a:p>
          <a:p>
            <a:r>
              <a:rPr sz="3200" b="1" smtClean="0">
                <a:latin typeface="Garamond Premr Pro" pitchFamily="18" charset="0"/>
              </a:rPr>
              <a:t>Сикстинская Мадонна</a:t>
            </a:r>
            <a:r>
              <a:rPr sz="2800" smtClean="0">
                <a:latin typeface="Garamond Premr Pro" pitchFamily="18" charset="0"/>
              </a:rPr>
              <a:t/>
            </a:r>
            <a:br>
              <a:rPr sz="2800" smtClean="0">
                <a:latin typeface="Garamond Premr Pro" pitchFamily="18" charset="0"/>
              </a:rPr>
            </a:br>
            <a:r>
              <a:rPr lang="uk-UA" sz="2800" dirty="0" smtClean="0">
                <a:latin typeface="Garamond Premr Pro" pitchFamily="18" charset="0"/>
              </a:rPr>
              <a:t>Творець</a:t>
            </a:r>
            <a:r>
              <a:rPr lang="en-US" sz="2800" dirty="0" smtClean="0">
                <a:latin typeface="Garamond Premr Pro" pitchFamily="18" charset="0"/>
              </a:rPr>
              <a:t>: </a:t>
            </a:r>
            <a:r>
              <a:rPr lang="en-US" sz="2800" dirty="0" smtClean="0">
                <a:latin typeface="Garamond Premr Pro" pitchFamily="18" charset="0"/>
              </a:rPr>
              <a:t>Рафаель Санті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smtClean="0">
                <a:latin typeface="Garamond Premr Pro" pitchFamily="18" charset="0"/>
              </a:rPr>
              <a:t>Час</a:t>
            </a:r>
            <a:r>
              <a:rPr lang="en-US" sz="2800" dirty="0" smtClean="0">
                <a:latin typeface="Garamond Premr Pro" pitchFamily="18" charset="0"/>
              </a:rPr>
              <a:t> </a:t>
            </a:r>
            <a:r>
              <a:rPr lang="en-US" sz="2800" dirty="0" smtClean="0">
                <a:latin typeface="Garamond Premr Pro" pitchFamily="18" charset="0"/>
              </a:rPr>
              <a:t>створення</a:t>
            </a:r>
            <a:r>
              <a:rPr lang="en-US" sz="2800" dirty="0" smtClean="0">
                <a:latin typeface="Garamond Premr Pro" pitchFamily="18" charset="0"/>
              </a:rPr>
              <a:t>: 1514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smtClean="0">
                <a:latin typeface="Garamond Premr Pro" pitchFamily="18" charset="0"/>
              </a:rPr>
              <a:t>Розміри</a:t>
            </a:r>
            <a:r>
              <a:rPr lang="en-US" sz="2800" dirty="0" smtClean="0">
                <a:latin typeface="Garamond Premr Pro" pitchFamily="18" charset="0"/>
              </a:rPr>
              <a:t>: 265 × 196 см</a:t>
            </a:r>
            <a:endParaRPr sz="2800" smtClean="0">
              <a:latin typeface="Garamond Premr Pro" pitchFamily="18" charset="0"/>
            </a:endParaRPr>
          </a:p>
          <a:p>
            <a:r>
              <a:rPr lang="uk-UA" sz="2800" dirty="0" smtClean="0">
                <a:latin typeface="Garamond Premr Pro" pitchFamily="18" charset="0"/>
              </a:rPr>
              <a:t>Матеріал</a:t>
            </a:r>
            <a:r>
              <a:rPr lang="en-US" sz="2800" dirty="0" smtClean="0">
                <a:latin typeface="Garamond Premr Pro" pitchFamily="18" charset="0"/>
              </a:rPr>
              <a:t>: </a:t>
            </a:r>
            <a:r>
              <a:rPr lang="en-US" sz="2800" dirty="0" smtClean="0">
                <a:latin typeface="Garamond Premr Pro" pitchFamily="18" charset="0"/>
              </a:rPr>
              <a:t>олія на полотні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smtClean="0">
                <a:latin typeface="Garamond Premr Pro" pitchFamily="18" charset="0"/>
              </a:rPr>
              <a:t>Місцезнаходження: Дрезден, Німеччина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smtClean="0">
                <a:latin typeface="Garamond Premr Pro" pitchFamily="18" charset="0"/>
              </a:rPr>
              <a:t>Музей: Дрезденська картинна галерея</a:t>
            </a:r>
            <a:endParaRPr sz="2800" smtClean="0">
              <a:latin typeface="Garamond Premr Pro" pitchFamily="18" charset="0"/>
            </a:endParaRPr>
          </a:p>
          <a:p>
            <a:endParaRPr lang="ru-RU" dirty="0"/>
          </a:p>
        </p:txBody>
      </p:sp>
      <p:pic>
        <p:nvPicPr>
          <p:cNvPr id="6" name="Рисунок 5" descr="300px-RAFAEL_-_Madonna_Sixtina_(Gemäldegalerie_Alter_Meister,_Dresde,_1513-14._Óleo_sobre_lienzo,_265_x_196_cm).jp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455" b="1455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original.jpg"/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l="14286" r="14286"/>
          <a:stretch>
            <a:fillRect/>
          </a:stretch>
        </p:blipFill>
        <p:spPr>
          <a:xfrm>
            <a:off x="6429388" y="2143116"/>
            <a:ext cx="2286000" cy="2286000"/>
          </a:xfrm>
        </p:spPr>
      </p:pic>
      <p:sp>
        <p:nvSpPr>
          <p:cNvPr id="14" name="TextBox 13"/>
          <p:cNvSpPr txBox="1"/>
          <p:nvPr/>
        </p:nvSpPr>
        <p:spPr>
          <a:xfrm>
            <a:off x="785786" y="571480"/>
            <a:ext cx="521497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400" smtClean="0">
                <a:latin typeface="Garamond Premr Pro" pitchFamily="18" charset="0"/>
              </a:rPr>
              <a:t>Один з </a:t>
            </a:r>
            <a:r>
              <a:rPr sz="2400" smtClean="0">
                <a:latin typeface="Garamond Premr Pro" pitchFamily="18" charset="0"/>
              </a:rPr>
              <a:t>найвідоміших творів італійського Ренесансу.</a:t>
            </a:r>
          </a:p>
          <a:p>
            <a:r>
              <a:rPr sz="2400" smtClean="0">
                <a:latin typeface="Garamond Premr Pro" pitchFamily="18" charset="0"/>
              </a:rPr>
              <a:t>Виконана ця картина близько 1512—1514 років</a:t>
            </a:r>
          </a:p>
          <a:p>
            <a:r>
              <a:rPr sz="2400" smtClean="0">
                <a:latin typeface="Garamond Premr Pro" pitchFamily="18" charset="0"/>
              </a:rPr>
              <a:t>на</a:t>
            </a:r>
            <a:r>
              <a:rPr sz="2400" smtClean="0">
                <a:latin typeface="Garamond Premr Pro" pitchFamily="18" charset="0"/>
              </a:rPr>
              <a:t> замовлення церкви святого Сикста у</a:t>
            </a:r>
          </a:p>
          <a:p>
            <a:r>
              <a:rPr sz="2400" smtClean="0">
                <a:latin typeface="Garamond Premr Pro" pitchFamily="18" charset="0"/>
              </a:rPr>
              <a:t>П'яченці , звідси і її </a:t>
            </a:r>
            <a:r>
              <a:rPr sz="2400" smtClean="0">
                <a:latin typeface="Garamond Premr Pro" pitchFamily="18" charset="0"/>
              </a:rPr>
              <a:t>назва</a:t>
            </a:r>
            <a:r>
              <a:rPr sz="2400" smtClean="0">
                <a:latin typeface="Garamond Premr Pro" pitchFamily="18" charset="0"/>
              </a:rPr>
              <a:t>.</a:t>
            </a:r>
            <a:endParaRPr lang="en-US" sz="2400" dirty="0" smtClean="0">
              <a:latin typeface="Garamond Premr Pro" pitchFamily="18" charset="0"/>
            </a:endParaRPr>
          </a:p>
          <a:p>
            <a:r>
              <a:rPr sz="2400" smtClean="0">
                <a:latin typeface="Garamond Premr Pro" pitchFamily="18" charset="0"/>
              </a:rPr>
              <a:t>.Цей </a:t>
            </a:r>
            <a:r>
              <a:rPr sz="2400" smtClean="0">
                <a:latin typeface="Garamond Premr Pro" pitchFamily="18" charset="0"/>
              </a:rPr>
              <a:t>дивний образ добре</a:t>
            </a:r>
          </a:p>
          <a:p>
            <a:r>
              <a:rPr sz="2400" smtClean="0">
                <a:latin typeface="Garamond Premr Pro" pitchFamily="18" charset="0"/>
              </a:rPr>
              <a:t>знали і в минулому.</a:t>
            </a:r>
          </a:p>
          <a:p>
            <a:r>
              <a:rPr sz="2400" smtClean="0">
                <a:latin typeface="Garamond Premr Pro" pitchFamily="18" charset="0"/>
              </a:rPr>
              <a:t>Таємна влада матері, що несе свою дитину</a:t>
            </a:r>
          </a:p>
          <a:p>
            <a:r>
              <a:rPr sz="2400" smtClean="0">
                <a:latin typeface="Garamond Premr Pro" pitchFamily="18" charset="0"/>
              </a:rPr>
              <a:t>людям, хвилювала століттями, бентежила серця.</a:t>
            </a:r>
          </a:p>
          <a:p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85720" y="1071546"/>
            <a:ext cx="392909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2800" smtClean="0">
                <a:latin typeface="Garamond Premr Pro" pitchFamily="18" charset="0"/>
              </a:rPr>
              <a:t>Недивно, що Мадонну постійно копіювали.</a:t>
            </a:r>
          </a:p>
          <a:p>
            <a:r>
              <a:rPr sz="2800" smtClean="0">
                <a:latin typeface="Garamond Premr Pro" pitchFamily="18" charset="0"/>
              </a:rPr>
              <a:t>Наприклад, в українському містечку Бучач, в</a:t>
            </a:r>
          </a:p>
          <a:p>
            <a:r>
              <a:rPr sz="2800" smtClean="0">
                <a:latin typeface="Garamond Premr Pro" pitchFamily="18" charset="0"/>
              </a:rPr>
              <a:t>тимпані костелу </a:t>
            </a:r>
            <a:r>
              <a:rPr sz="3200" smtClean="0">
                <a:latin typeface="Garamond Premr Pro" pitchFamily="18" charset="0"/>
              </a:rPr>
              <a:t>Успіння</a:t>
            </a:r>
            <a:r>
              <a:rPr sz="2800" smtClean="0">
                <a:latin typeface="Garamond Premr Pro" pitchFamily="18" charset="0"/>
              </a:rPr>
              <a:t> Пресвятої Богородиці є</a:t>
            </a:r>
          </a:p>
          <a:p>
            <a:r>
              <a:rPr sz="2800" smtClean="0">
                <a:latin typeface="Garamond Premr Pro" pitchFamily="18" charset="0"/>
              </a:rPr>
              <a:t>копія «Сикстинської Мадонни» Рафаеля</a:t>
            </a:r>
            <a:r>
              <a:rPr sz="2800" smtClean="0"/>
              <a:t>.</a:t>
            </a:r>
          </a:p>
        </p:txBody>
      </p:sp>
      <p:pic>
        <p:nvPicPr>
          <p:cNvPr id="12" name="Рисунок 11" descr="vyshivka-religiya-kupit-kartinu-sikstinskaya-madonna.jpg"/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t="2431" b="2431"/>
          <a:stretch>
            <a:fillRect/>
          </a:stretch>
        </p:blipFill>
        <p:spPr>
          <a:xfrm>
            <a:off x="4500563" y="357188"/>
            <a:ext cx="4457700" cy="5943600"/>
          </a:xfr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¥ل云玗İαЂÕØÚáÛ丫:Téxt Plàçèhòlðêr 表¥鷗字㌍_W 2"/>
          <p:cNvSpPr>
            <a:spLocks noGrp="1"/>
          </p:cNvSpPr>
          <p:nvPr>
            <p:ph type="body" sz="quarter" idx="11"/>
          </p:nvPr>
        </p:nvSpPr>
        <p:spPr>
          <a:xfrm>
            <a:off x="5257800" y="1142984"/>
            <a:ext cx="3886200" cy="5257816"/>
          </a:xfrm>
        </p:spPr>
        <p:txBody>
          <a:bodyPr/>
          <a:lstStyle>
            <a:extLst/>
          </a:lstStyle>
          <a:p>
            <a:r>
              <a:rPr lang="en-US" sz="4000" dirty="0" err="1" smtClean="0">
                <a:latin typeface="Garamond Premr Pro" pitchFamily="18" charset="0"/>
              </a:rPr>
              <a:t>Рафаель</a:t>
            </a:r>
            <a:endParaRPr sz="4000" smtClean="0">
              <a:latin typeface="Garamond Premr Pro" pitchFamily="18" charset="0"/>
            </a:endParaRPr>
          </a:p>
          <a:p>
            <a:r>
              <a:rPr lang="en-US" sz="2800" dirty="0" err="1" smtClean="0">
                <a:latin typeface="Garamond Premr Pro" pitchFamily="18" charset="0"/>
              </a:rPr>
              <a:t>Народився</a:t>
            </a:r>
            <a:r>
              <a:rPr lang="en-US" sz="2800" dirty="0" smtClean="0">
                <a:latin typeface="Garamond Premr Pro" pitchFamily="18" charset="0"/>
              </a:rPr>
              <a:t> 28 </a:t>
            </a:r>
            <a:r>
              <a:rPr lang="en-US" sz="2800" dirty="0" err="1" smtClean="0">
                <a:latin typeface="Garamond Premr Pro" pitchFamily="18" charset="0"/>
              </a:rPr>
              <a:t>березня</a:t>
            </a:r>
            <a:r>
              <a:rPr lang="en-US" sz="2800" dirty="0" smtClean="0">
                <a:latin typeface="Garamond Premr Pro" pitchFamily="18" charset="0"/>
              </a:rPr>
              <a:t> </a:t>
            </a:r>
            <a:r>
              <a:rPr lang="en-US" sz="2800" dirty="0" err="1" smtClean="0">
                <a:latin typeface="Garamond Premr Pro" pitchFamily="18" charset="0"/>
              </a:rPr>
              <a:t>чи</a:t>
            </a:r>
            <a:r>
              <a:rPr lang="en-US" sz="2800" dirty="0" smtClean="0">
                <a:latin typeface="Garamond Premr Pro" pitchFamily="18" charset="0"/>
              </a:rPr>
              <a:t> в </a:t>
            </a:r>
            <a:r>
              <a:rPr lang="en-US" sz="2800" dirty="0" err="1" smtClean="0">
                <a:latin typeface="Garamond Premr Pro" pitchFamily="18" charset="0"/>
              </a:rPr>
              <a:t>квітні</a:t>
            </a:r>
            <a:r>
              <a:rPr lang="en-US" sz="2800" dirty="0" smtClean="0">
                <a:latin typeface="Garamond Premr Pro" pitchFamily="18" charset="0"/>
              </a:rPr>
              <a:t> </a:t>
            </a:r>
            <a:r>
              <a:rPr lang="en-US" sz="2800" dirty="0" smtClean="0">
                <a:latin typeface="Garamond Premr Pro" pitchFamily="18" charset="0"/>
              </a:rPr>
              <a:t>1483</a:t>
            </a:r>
            <a:r>
              <a:rPr sz="2800" smtClean="0">
                <a:latin typeface="Garamond Premr Pro" pitchFamily="18" charset="0"/>
              </a:rPr>
              <a:t>р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err="1" smtClean="0">
                <a:latin typeface="Garamond Premr Pro" pitchFamily="18" charset="0"/>
              </a:rPr>
              <a:t>Урбіно</a:t>
            </a:r>
            <a:r>
              <a:rPr lang="en-US" sz="2800" dirty="0" smtClean="0">
                <a:latin typeface="Garamond Premr Pro" pitchFamily="18" charset="0"/>
              </a:rPr>
              <a:t> (</a:t>
            </a:r>
            <a:r>
              <a:rPr lang="en-US" sz="2800" dirty="0" err="1" smtClean="0">
                <a:latin typeface="Garamond Premr Pro" pitchFamily="18" charset="0"/>
              </a:rPr>
              <a:t>область</a:t>
            </a:r>
            <a:r>
              <a:rPr lang="en-US" sz="2800" dirty="0" smtClean="0">
                <a:latin typeface="Garamond Premr Pro" pitchFamily="18" charset="0"/>
              </a:rPr>
              <a:t> </a:t>
            </a:r>
            <a:r>
              <a:rPr lang="en-US" sz="2800" dirty="0" err="1" smtClean="0">
                <a:latin typeface="Garamond Premr Pro" pitchFamily="18" charset="0"/>
              </a:rPr>
              <a:t>Марке</a:t>
            </a:r>
            <a:r>
              <a:rPr lang="en-US" sz="2800" dirty="0" smtClean="0">
                <a:latin typeface="Garamond Premr Pro" pitchFamily="18" charset="0"/>
              </a:rPr>
              <a:t> )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err="1" smtClean="0">
                <a:latin typeface="Garamond Premr Pro" pitchFamily="18" charset="0"/>
              </a:rPr>
              <a:t>Помер</a:t>
            </a:r>
            <a:r>
              <a:rPr lang="en-US" sz="2800" dirty="0" smtClean="0">
                <a:latin typeface="Garamond Premr Pro" pitchFamily="18" charset="0"/>
              </a:rPr>
              <a:t> 6 </a:t>
            </a:r>
            <a:r>
              <a:rPr lang="en-US" sz="2800" dirty="0" err="1" smtClean="0">
                <a:latin typeface="Garamond Premr Pro" pitchFamily="18" charset="0"/>
              </a:rPr>
              <a:t>квітня</a:t>
            </a:r>
            <a:r>
              <a:rPr lang="en-US" sz="2800" dirty="0" smtClean="0">
                <a:latin typeface="Garamond Premr Pro" pitchFamily="18" charset="0"/>
              </a:rPr>
              <a:t> 1520 (37 </a:t>
            </a:r>
            <a:r>
              <a:rPr lang="en-US" sz="2800" dirty="0" err="1" smtClean="0">
                <a:latin typeface="Garamond Premr Pro" pitchFamily="18" charset="0"/>
              </a:rPr>
              <a:t>років</a:t>
            </a:r>
            <a:r>
              <a:rPr lang="en-US" sz="2800" dirty="0" smtClean="0">
                <a:latin typeface="Garamond Premr Pro" pitchFamily="18" charset="0"/>
              </a:rPr>
              <a:t>)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err="1" smtClean="0">
                <a:latin typeface="Garamond Premr Pro" pitchFamily="18" charset="0"/>
              </a:rPr>
              <a:t>Рим</a:t>
            </a:r>
            <a:endParaRPr sz="2800" smtClean="0">
              <a:latin typeface="Garamond Premr Pro" pitchFamily="18" charset="0"/>
            </a:endParaRPr>
          </a:p>
          <a:p>
            <a:r>
              <a:rPr lang="en-US" sz="2800" dirty="0" err="1" smtClean="0">
                <a:latin typeface="Garamond Premr Pro" pitchFamily="18" charset="0"/>
              </a:rPr>
              <a:t>Національність</a:t>
            </a:r>
            <a:r>
              <a:rPr lang="en-US" sz="2800" dirty="0" smtClean="0">
                <a:latin typeface="Garamond Premr Pro" pitchFamily="18" charset="0"/>
              </a:rPr>
              <a:t> </a:t>
            </a:r>
            <a:r>
              <a:rPr lang="en-US" sz="2800" dirty="0" err="1" smtClean="0">
                <a:latin typeface="Garamond Premr Pro" pitchFamily="18" charset="0"/>
              </a:rPr>
              <a:t>італієць</a:t>
            </a:r>
            <a:endParaRPr sz="2800" smtClean="0">
              <a:latin typeface="Garamond Premr Pro" pitchFamily="18" charset="0"/>
            </a:endParaRPr>
          </a:p>
          <a:p>
            <a:endParaRPr lang="ru-RU" dirty="0"/>
          </a:p>
        </p:txBody>
      </p:sp>
      <p:pic>
        <p:nvPicPr>
          <p:cNvPr id="6" name="Рисунок 5" descr="200px-Sanzio_00.jp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736" b="736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¥ل云玗İαЂÕØÚáÛ丫:Téxt Plàçèhòlðêr 表¥鷗字㌍_W 10"/>
          <p:cNvSpPr>
            <a:spLocks noGrp="1"/>
          </p:cNvSpPr>
          <p:nvPr>
            <p:ph type="body" sz="quarter" idx="13"/>
          </p:nvPr>
        </p:nvSpPr>
        <p:spPr>
          <a:xfrm>
            <a:off x="214282" y="4857760"/>
            <a:ext cx="8610600" cy="1752600"/>
          </a:xfrm>
        </p:spPr>
        <p:txBody>
          <a:bodyPr/>
          <a:lstStyle>
            <a:extLst/>
          </a:lstStyle>
          <a:p>
            <a:r>
              <a:rPr lang="ru-RU" dirty="0" err="1" smtClean="0"/>
              <a:t>Рафаель</a:t>
            </a:r>
            <a:r>
              <a:rPr smtClean="0"/>
              <a:t>-</a:t>
            </a:r>
            <a:r>
              <a:rPr lang="en-US" dirty="0" err="1" smtClean="0"/>
              <a:t>італійський</a:t>
            </a:r>
            <a:r>
              <a:rPr smtClean="0"/>
              <a:t> </a:t>
            </a:r>
            <a:r>
              <a:rPr lang="en-US" dirty="0" err="1" smtClean="0"/>
              <a:t>живописець</a:t>
            </a:r>
            <a:r>
              <a:rPr lang="en-US" dirty="0" smtClean="0"/>
              <a:t>, </a:t>
            </a:r>
            <a:r>
              <a:rPr lang="en-US" dirty="0" err="1" smtClean="0"/>
              <a:t>графік</a:t>
            </a:r>
            <a:r>
              <a:rPr lang="en-US" dirty="0" smtClean="0"/>
              <a:t>,</a:t>
            </a:r>
            <a:r>
              <a:rPr smtClean="0"/>
              <a:t> </a:t>
            </a:r>
            <a:r>
              <a:rPr lang="en-US" dirty="0" err="1" smtClean="0"/>
              <a:t>скульптор</a:t>
            </a:r>
            <a:r>
              <a:rPr lang="en-US" dirty="0" smtClean="0"/>
              <a:t> і</a:t>
            </a:r>
            <a:r>
              <a:rPr smtClean="0"/>
              <a:t> </a:t>
            </a:r>
            <a:r>
              <a:rPr lang="en-US" dirty="0" err="1" smtClean="0"/>
              <a:t>архітектор</a:t>
            </a:r>
            <a:r>
              <a:rPr lang="en-US" dirty="0" smtClean="0"/>
              <a:t> </a:t>
            </a:r>
            <a:r>
              <a:rPr lang="en-US" dirty="0" err="1" smtClean="0"/>
              <a:t>епохи</a:t>
            </a:r>
            <a:r>
              <a:rPr smtClean="0"/>
              <a:t> </a:t>
            </a:r>
            <a:r>
              <a:rPr lang="en-US" dirty="0" err="1" smtClean="0"/>
              <a:t>Відродження</a:t>
            </a:r>
            <a:r>
              <a:rPr lang="en-US" dirty="0" smtClean="0"/>
              <a:t> </a:t>
            </a:r>
            <a:r>
              <a:rPr lang="en-US" dirty="0" smtClean="0"/>
              <a:t>. </a:t>
            </a:r>
            <a:r>
              <a:rPr lang="en-US" dirty="0" err="1" smtClean="0"/>
              <a:t>Втілив</a:t>
            </a:r>
            <a:r>
              <a:rPr smtClean="0"/>
              <a:t> </a:t>
            </a:r>
            <a:r>
              <a:rPr lang="en-US" dirty="0" smtClean="0"/>
              <a:t>у </a:t>
            </a:r>
            <a:r>
              <a:rPr lang="en-US" dirty="0" err="1" smtClean="0"/>
              <a:t>своїх</a:t>
            </a:r>
            <a:r>
              <a:rPr lang="en-US" dirty="0" smtClean="0"/>
              <a:t> </a:t>
            </a:r>
            <a:r>
              <a:rPr lang="en-US" dirty="0" err="1" smtClean="0"/>
              <a:t>творах</a:t>
            </a:r>
            <a:r>
              <a:rPr smtClean="0"/>
              <a:t> </a:t>
            </a:r>
            <a:r>
              <a:rPr lang="en-US" dirty="0" err="1" smtClean="0"/>
              <a:t>гуманістичні</a:t>
            </a:r>
            <a:r>
              <a:rPr lang="en-US" dirty="0" smtClean="0"/>
              <a:t> </a:t>
            </a:r>
            <a:r>
              <a:rPr lang="en-US" dirty="0" err="1" smtClean="0"/>
              <a:t>ідеали</a:t>
            </a:r>
            <a:r>
              <a:rPr smtClean="0"/>
              <a:t> </a:t>
            </a:r>
            <a:r>
              <a:rPr lang="en-US" dirty="0" err="1" smtClean="0"/>
              <a:t>високого</a:t>
            </a:r>
            <a:r>
              <a:rPr smtClean="0"/>
              <a:t> </a:t>
            </a:r>
            <a:r>
              <a:rPr lang="en-US" dirty="0" err="1" smtClean="0"/>
              <a:t>Відродження</a:t>
            </a:r>
            <a:r>
              <a:rPr lang="en-US" dirty="0" smtClean="0"/>
              <a:t> </a:t>
            </a:r>
            <a:r>
              <a:rPr lang="en-US" dirty="0" smtClean="0"/>
              <a:t>.</a:t>
            </a:r>
            <a:endParaRPr smtClean="0"/>
          </a:p>
          <a:p>
            <a:endParaRPr lang="ru-RU" dirty="0"/>
          </a:p>
        </p:txBody>
      </p:sp>
      <p:pic>
        <p:nvPicPr>
          <p:cNvPr id="12" name="Рисунок 11" descr="200px-Lady_with_unicorn_by_Rafael_Santi.jp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875" r="875"/>
          <a:stretch>
            <a:fillRect/>
          </a:stretch>
        </p:blipFill>
        <p:spPr/>
      </p:pic>
      <p:pic>
        <p:nvPicPr>
          <p:cNvPr id="14" name="Рисунок 13" descr="200px-Raffaello_Madonna_col_Bambino_1498.jpg"/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rcRect t="2719" b="2719"/>
          <a:stretch>
            <a:fillRect/>
          </a:stretch>
        </p:blipFill>
        <p:spPr/>
      </p:pic>
      <p:pic>
        <p:nvPicPr>
          <p:cNvPr id="15" name="Рисунок 14" descr="300px-RAFAEL_-_Madonna_Sixtina_(Gemäldegalerie_Alter_Meister,_Dresde,_1513-14._Óleo_sobre_lienzo,_265_x_196_cm).jpg"/>
          <p:cNvPicPr>
            <a:picLocks noGrp="1" noChangeAspect="1"/>
          </p:cNvPicPr>
          <p:nvPr>
            <p:ph type="pic" sz="quarter" idx="12"/>
          </p:nvPr>
        </p:nvPicPr>
        <p:blipFill>
          <a:blip r:embed="rId5"/>
          <a:srcRect t="1338" b="1338"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waterfall_j0262353.pn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25400" cap="rnd" cmpd="sng" algn="ctr">
            <a:noFill/>
            <a:prstDash val="solid"/>
          </a:ln>
          <a:effectLst>
            <a:outerShdw blurRad="63500" dist="38100" dir="540000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Ph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138</Words>
  <PresentationFormat>Экран (4:3)</PresentationFormat>
  <Paragraphs>34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ClassicPhotoAlbum</vt:lpstr>
      <vt:lpstr>Сикстинская Мадонна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2012-11-25T14:52:26Z</dcterms:created>
  <dcterms:modified xsi:type="dcterms:W3CDTF">2012-11-25T16:36:49Z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