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88825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792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168">
          <p15:clr>
            <a:srgbClr val="A4A3A4"/>
          </p15:clr>
        </p15:guide>
        <p15:guide id="5" pos="3839">
          <p15:clr>
            <a:srgbClr val="A4A3A4"/>
          </p15:clr>
        </p15:guide>
        <p15:guide id="6" pos="815">
          <p15:clr>
            <a:srgbClr val="A4A3A4"/>
          </p15:clr>
        </p15:guide>
        <p15:guide id="7" pos="6863">
          <p15:clr>
            <a:srgbClr val="A4A3A4"/>
          </p15:clr>
        </p15:guide>
        <p15:guide id="8" pos="959">
          <p15:clr>
            <a:srgbClr val="A4A3A4"/>
          </p15:clr>
        </p15:guide>
        <p15:guide id="9" pos="6719">
          <p15:clr>
            <a:srgbClr val="A4A3A4"/>
          </p15:clr>
        </p15:guide>
        <p15:guide id="10" pos="4991">
          <p15:clr>
            <a:srgbClr val="A4A3A4"/>
          </p15:clr>
        </p15:guide>
        <p15:guide id="11" pos="671">
          <p15:clr>
            <a:srgbClr val="A4A3A4"/>
          </p15:clr>
        </p15:guide>
        <p15:guide id="12" pos="7007">
          <p15:clr>
            <a:srgbClr val="A4A3A4"/>
          </p15:clr>
        </p15:guide>
        <p15:guide id="13" pos="35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363" autoAdjust="0"/>
  </p:normalViewPr>
  <p:slideViewPr>
    <p:cSldViewPr>
      <p:cViewPr varScale="1">
        <p:scale>
          <a:sx n="78" d="100"/>
          <a:sy n="78" d="100"/>
        </p:scale>
        <p:origin x="-984" y="-90"/>
      </p:cViewPr>
      <p:guideLst>
        <p:guide orient="horz" pos="2160"/>
        <p:guide orient="horz" pos="3792"/>
        <p:guide orient="horz" pos="1152"/>
        <p:guide orient="horz" pos="3168"/>
        <p:guide pos="3839"/>
        <p:guide pos="815"/>
        <p:guide pos="6863"/>
        <p:guide pos="959"/>
        <p:guide pos="6719"/>
        <p:guide pos="4991"/>
        <p:guide pos="671"/>
        <p:guide pos="7007"/>
        <p:guide pos="35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145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59ACC-BB8B-40BD-9C3D-7515A99833BA}" type="datetimeFigureOut">
              <a:rPr lang="ru-RU" smtClean="0"/>
              <a:t>21.10.2014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2B09C-4EB4-4858-8C5D-928515EB5F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470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B3F5D-6129-4745-AD27-E1F8E3F0C4BE}" type="datetimeFigureOut">
              <a:rPr lang="ru-RU" smtClean="0"/>
              <a:t>21.10.2014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0D2E-0C1A-4418-8763-9BB732EB1D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36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4545416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1117309" y="1762090"/>
            <a:ext cx="3361492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9798" y="3721473"/>
            <a:ext cx="6825742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October 21,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52525" y="6429375"/>
            <a:ext cx="1168096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1117309" y="1762090"/>
            <a:ext cx="3361492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985229" y="1417320"/>
            <a:ext cx="6825742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1117309" y="1762090"/>
            <a:ext cx="3361492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ru-RU" smtClean="0"/>
              <a:t>21.10.2014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ru-RU" smtClean="0"/>
              <a:t>21.10.2014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7317606" y="0"/>
            <a:ext cx="4523846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B9F7-FE8F-4CB7-B90F-B7A115B006F6}" type="datetimeFigureOut">
              <a:rPr lang="ru-RU" smtClean="0"/>
              <a:t>21.10.2014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368204" y="228601"/>
            <a:ext cx="11452417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65665" y="1298448"/>
            <a:ext cx="11457496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4545416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101A9C7-C274-4F50-89C9-83BDB06EDB81}" type="datetime1">
              <a:rPr lang="ru-RU" smtClean="0"/>
              <a:t>21.10.2014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989799" y="1400175"/>
            <a:ext cx="6825742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45708" y="136642"/>
            <a:ext cx="4433710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977104" y="2895600"/>
            <a:ext cx="6837610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ru-RU" smtClean="0"/>
              <a:t>21.10.2014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68204" y="228601"/>
            <a:ext cx="11452417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68204" y="1298448"/>
            <a:ext cx="5667804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6152817" y="1298448"/>
            <a:ext cx="5667804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ru-RU" smtClean="0"/>
              <a:t>21.10.2014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68204" y="228601"/>
            <a:ext cx="11452417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368204" y="1810512"/>
            <a:ext cx="5667804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6152817" y="1810512"/>
            <a:ext cx="5667804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204" y="1298449"/>
            <a:ext cx="5662725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152817" y="1298449"/>
            <a:ext cx="5662725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01A9C7-C274-4F50-89C9-83BDB06EDB81}" type="datetime1">
              <a:rPr lang="ru-RU" smtClean="0"/>
              <a:t>21.10.2014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368204" y="228601"/>
            <a:ext cx="11452417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DBB-F8DB-48F4-997A-49FAD7ECC765}" type="datetime1">
              <a:rPr lang="ru-RU" smtClean="0"/>
              <a:t>21.10.2014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4545416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F13884F-698C-4153-AB67-9A0F214F106F}" type="datetimeFigureOut">
              <a:rPr lang="ru-RU" smtClean="0"/>
              <a:t>21.10.2014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EA86-1680-48AE-B31F-3E3431F3A32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68204" y="228601"/>
            <a:ext cx="3778536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5033269" y="533400"/>
            <a:ext cx="6749263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203" y="1539240"/>
            <a:ext cx="3778536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4545416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5416" y="0"/>
            <a:ext cx="7643409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101A9C7-C274-4F50-89C9-83BDB06EDB81}" type="datetime1">
              <a:rPr lang="ru-RU" smtClean="0"/>
              <a:t>21.10.2014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368203" y="228600"/>
            <a:ext cx="3778536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65665" y="1536192"/>
            <a:ext cx="3778536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204" y="228601"/>
            <a:ext cx="11452417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204" y="1295401"/>
            <a:ext cx="11452417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204" y="6429375"/>
            <a:ext cx="2844059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C101A9C7-C274-4F50-89C9-83BDB06EDB81}" type="datetime1">
              <a:rPr lang="ru-RU" smtClean="0"/>
              <a:pPr/>
              <a:t>21.10.2014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9800" y="6429375"/>
            <a:ext cx="5446881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525" y="6429375"/>
            <a:ext cx="1168096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6BBE7942-5B1B-4E74-B3CD-25BF9B0ABE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721" y="1517272"/>
            <a:ext cx="7614692" cy="292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45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5665" y="332656"/>
            <a:ext cx="7312923" cy="5903552"/>
          </a:xfrm>
        </p:spPr>
        <p:txBody>
          <a:bodyPr/>
          <a:lstStyle/>
          <a:p>
            <a:pPr marL="0" indent="0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Треба підкреслити, що в цей важкий для гуманізму період філософська думка, найяскравішим представником якої був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Петро </a:t>
            </a:r>
            <a:r>
              <a:rPr lang="uk-UA" sz="2800" b="1" dirty="0" err="1">
                <a:latin typeface="Times New Roman" pitchFamily="18" charset="0"/>
                <a:cs typeface="Times New Roman" pitchFamily="18" charset="0"/>
              </a:rPr>
              <a:t>Рамус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(П'єр де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Рамі, 1515-1572), вивела парадигму, критикує схоластичний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арістотелізм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Все сказане Аристотелем хибно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» - афористичний вислів філософського нігілізму і вільнодумства як початковій точки розвитку європейської філософської думки нового часу.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12" y="548680"/>
            <a:ext cx="3805628" cy="494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764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err="1">
                <a:latin typeface="Monotype Corsiva" pitchFamily="66" charset="0"/>
                <a:cs typeface="Times New Roman" pitchFamily="18" charset="0"/>
              </a:rPr>
              <a:t>Гуманізм</a:t>
            </a:r>
            <a:r>
              <a:rPr lang="ru-RU" sz="6000" dirty="0">
                <a:latin typeface="Monotype Corsiva" pitchFamily="66" charset="0"/>
                <a:cs typeface="Times New Roman" pitchFamily="18" charset="0"/>
              </a:rPr>
              <a:t> у XVI - XVII ст.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10235" y="1298448"/>
            <a:ext cx="7312925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Нове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відношення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літературі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сформовано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маніфесті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Жоашема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Дю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Беллі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(1522-1560)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прославляння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французької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».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Беллі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однодумці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(особливо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Ронсар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відмовлялися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спадщини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середніх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століть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і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рівній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мірі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переосмислювали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спадщини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античності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1484784"/>
            <a:ext cx="373380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838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5780" y="620688"/>
            <a:ext cx="7272808" cy="5615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Вождь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Плеяди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«король»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французьких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поетів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П'єр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Ронсар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(1524 - 1585)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збагатив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поезію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новими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жанрами -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національно-патріотичної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одою,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ліричними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віршами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Гімнами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». Тут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окремо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хотілося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відзначити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те,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Ронсар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усвідомлює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утопію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ранніх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ідеалів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гуманізму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загальне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щастя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але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намагається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підмінити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іншу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засновану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міфі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про «золоту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добу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», де блага «золотого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поєднуватися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ідеалами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Ренесансу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культурою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античності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11" y="980728"/>
            <a:ext cx="3637565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164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latin typeface="Monotype Corsiva" pitchFamily="66" charset="0"/>
              </a:rPr>
              <a:t>Скульптура та образотворче мистецтво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Гуманістичний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інтерес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людині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особливо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проявився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портретному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жанрі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Урочисто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фіксовані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пози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портретах Жана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Клуе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(1475-1541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поєднувалися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гостротою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індивідуальних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характеристик.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Заглибленням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реалістичний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початок стали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портрети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Франс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Клуе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(1520-1572),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життєстверджуючий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початок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Ренесансу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отримали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скульптурах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рельєфах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Жана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Гужона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12" y="3216520"/>
            <a:ext cx="2798192" cy="306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0475" y="6195212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Жан </a:t>
            </a:r>
            <a:r>
              <a:rPr lang="uk-UA" dirty="0" err="1" smtClean="0"/>
              <a:t>Клуе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72"/>
          <a:stretch/>
        </p:blipFill>
        <p:spPr bwMode="auto">
          <a:xfrm>
            <a:off x="5035605" y="3354796"/>
            <a:ext cx="2236999" cy="285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5491" y="6195212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Франс </a:t>
            </a:r>
            <a:r>
              <a:rPr lang="uk-UA" dirty="0" err="1" smtClean="0"/>
              <a:t>Клуе</a:t>
            </a:r>
            <a:endParaRPr lang="ru-RU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280" y="2924944"/>
            <a:ext cx="2567160" cy="327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379483" y="6195212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Жан </a:t>
            </a:r>
            <a:r>
              <a:rPr lang="uk-UA" dirty="0" err="1" smtClean="0"/>
              <a:t>Гужон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47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latin typeface="Monotype Corsiva" pitchFamily="66" charset="0"/>
              </a:rPr>
              <a:t>Музика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5665" y="1298448"/>
            <a:ext cx="7384931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У музиці активно розвивалося мистецтво пісенної поліфонії, що втілила властивості французького народного співу (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шансону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). Значну внесок сюди внесли гугенотські хорали 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Гудемеля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636" y="980728"/>
            <a:ext cx="3635684" cy="48965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940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3772" y="332656"/>
            <a:ext cx="11593287" cy="6264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святкової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яскравості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життєрадості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рідко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б’ють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 через край,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виникають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 у нас, коли ми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звертаємося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французького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Відродження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. Але шлях,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йшли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французькі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письменники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гуманісти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видався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 далеко не легким.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прийшлося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розчаруватися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пережити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. Та не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дивлячись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епоха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Відродження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 мала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велике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, а й для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. От,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французькі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письменники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гуманісти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 брали приклад з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італійців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, так само і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письменники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філософи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Ренесанс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розвивався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, брали приклад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 з вкладу </a:t>
            </a:r>
            <a:r>
              <a:rPr lang="ru-RU" sz="3900" i="1" dirty="0" err="1">
                <a:latin typeface="Times New Roman" pitchFamily="18" charset="0"/>
                <a:cs typeface="Times New Roman" pitchFamily="18" charset="0"/>
              </a:rPr>
              <a:t>французів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372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942284" y="4224114"/>
            <a:ext cx="6825742" cy="1581150"/>
          </a:xfrm>
        </p:spPr>
        <p:txBody>
          <a:bodyPr/>
          <a:lstStyle/>
          <a:p>
            <a:r>
              <a:rPr lang="uk-UA" dirty="0" smtClean="0"/>
              <a:t>Підготувала:</a:t>
            </a:r>
            <a:br>
              <a:rPr lang="uk-UA" dirty="0" smtClean="0"/>
            </a:br>
            <a:r>
              <a:rPr lang="uk-UA" dirty="0" smtClean="0"/>
              <a:t>студентка факультету германської філології</a:t>
            </a:r>
            <a:br>
              <a:rPr lang="uk-UA" dirty="0" smtClean="0"/>
            </a:br>
            <a:r>
              <a:rPr lang="uk-UA" dirty="0" smtClean="0"/>
              <a:t>групи </a:t>
            </a:r>
            <a:r>
              <a:rPr lang="uk-UA" dirty="0" err="1" smtClean="0"/>
              <a:t>МЛнім</a:t>
            </a:r>
            <a:r>
              <a:rPr lang="uk-UA" dirty="0" smtClean="0"/>
              <a:t> 24-14</a:t>
            </a:r>
            <a:br>
              <a:rPr lang="uk-UA" dirty="0" smtClean="0"/>
            </a:br>
            <a:r>
              <a:rPr lang="uk-UA" dirty="0" smtClean="0"/>
              <a:t>Ремезова Марина Григорівна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300" y="5805264"/>
            <a:ext cx="1509202" cy="144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353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>
                <a:latin typeface="Monotype Corsiva" pitchFamily="66" charset="0"/>
              </a:rPr>
              <a:t>Терм</a:t>
            </a:r>
            <a:r>
              <a:rPr lang="uk-UA" sz="6600" dirty="0" err="1" smtClean="0">
                <a:latin typeface="Monotype Corsiva" pitchFamily="66" charset="0"/>
              </a:rPr>
              <a:t>ін</a:t>
            </a:r>
            <a:r>
              <a:rPr lang="uk-UA" sz="6600" dirty="0" smtClean="0">
                <a:latin typeface="Monotype Corsiva" pitchFamily="66" charset="0"/>
              </a:rPr>
              <a:t> Ренесанс </a:t>
            </a:r>
            <a:endParaRPr lang="ru-RU" sz="66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5665" y="1298448"/>
            <a:ext cx="6981327" cy="493776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	</a:t>
            </a:r>
          </a:p>
          <a:p>
            <a:pPr marL="0" indent="0">
              <a:buNone/>
            </a:pPr>
            <a:r>
              <a:rPr lang="uk-UA" dirty="0"/>
              <a:t>	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Відродження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, або Ренеса́нс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(фр.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Renaissance — «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Відродження») — культурно-філософський рух кінця Середньовіччя — початку Нового часу, що ґрунтувався на ідеалах гуманізму та орієнтувався на спадщину античності.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92" y="-196225"/>
            <a:ext cx="4837141" cy="7369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70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600" dirty="0" smtClean="0">
                <a:latin typeface="Monotype Corsiva" pitchFamily="66" charset="0"/>
              </a:rPr>
              <a:t>Ренесанс у Франції</a:t>
            </a:r>
            <a:endParaRPr lang="ru-RU" sz="66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Ренесанс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час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нечуваного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розквіту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поезії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музики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образотворчих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мистецтв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театру.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Французькі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митці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одержали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естетичні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цінності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Відродження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 рук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італійців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й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всьому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наслідували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Французький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Ренесанс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по-своєму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унікальний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специфічний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896" y="3645024"/>
            <a:ext cx="3618170" cy="287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4149080"/>
            <a:ext cx="3466418" cy="23973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16" y="-1"/>
            <a:ext cx="4559713" cy="18170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12" y="3733548"/>
            <a:ext cx="3313463" cy="269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latin typeface="Monotype Corsiva" pitchFamily="66" charset="0"/>
              </a:rPr>
              <a:t>Ренесансний Гуманізм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Гумані́зм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епо́хи Відро́дження, Ренеса́нсний гуманізм, також класи́чний гуманізм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— європейський інтелектуальний рух, що є одним з визначальних компонентів Ренесансу як історичної й культурної епохи, основною ідеєю якого було поліпшення людської природи через вивчення античної літератури.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471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err="1">
                <a:latin typeface="Monotype Corsiva" pitchFamily="66" charset="0"/>
              </a:rPr>
              <a:t>Раннє</a:t>
            </a:r>
            <a:r>
              <a:rPr lang="ru-RU" sz="6000" dirty="0">
                <a:latin typeface="Monotype Corsiva" pitchFamily="66" charset="0"/>
              </a:rPr>
              <a:t> </a:t>
            </a:r>
            <a:r>
              <a:rPr lang="ru-RU" sz="6000" dirty="0" err="1">
                <a:latin typeface="Monotype Corsiva" pitchFamily="66" charset="0"/>
              </a:rPr>
              <a:t>французьке</a:t>
            </a:r>
            <a:r>
              <a:rPr lang="ru-RU" sz="6000" dirty="0">
                <a:latin typeface="Monotype Corsiva" pitchFamily="66" charset="0"/>
              </a:rPr>
              <a:t> </a:t>
            </a:r>
            <a:r>
              <a:rPr lang="ru-RU" sz="6000" dirty="0" err="1">
                <a:latin typeface="Monotype Corsiva" pitchFamily="66" charset="0"/>
              </a:rPr>
              <a:t>Відродження</a:t>
            </a:r>
            <a:r>
              <a:rPr lang="ru-RU" sz="6000" dirty="0">
                <a:latin typeface="Monotype Corsiva" pitchFamily="66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XV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в.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приїжджають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італійські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письменники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художники,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історіографи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філологи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поет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Фаусто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Андреніні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вчений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грек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Іоанн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Ласкаріс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філолог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Юлій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Цезар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Слапігер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художники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Бенвенутто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Челліні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Леонардо да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Вінчі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Вони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слугували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прикладом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підростаючих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поколінь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французьких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гуманістів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4"/>
          <a:stretch/>
        </p:blipFill>
        <p:spPr bwMode="auto">
          <a:xfrm>
            <a:off x="8542684" y="2953297"/>
            <a:ext cx="2381250" cy="321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3140967"/>
            <a:ext cx="1800200" cy="292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2546" y="6072348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Бенвенутто</a:t>
            </a:r>
            <a:r>
              <a:rPr lang="uk-UA" dirty="0" smtClean="0"/>
              <a:t> Челліні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69318" y="6167401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Іоан</a:t>
            </a:r>
            <a:r>
              <a:rPr lang="uk-UA" dirty="0" smtClean="0"/>
              <a:t> </a:t>
            </a:r>
            <a:r>
              <a:rPr lang="uk-UA" dirty="0" err="1" smtClean="0"/>
              <a:t>Ласкаріс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172" y="3160391"/>
            <a:ext cx="3619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44289" y="5881626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Леонардо </a:t>
            </a:r>
            <a:r>
              <a:rPr lang="uk-UA" dirty="0" err="1" smtClean="0"/>
              <a:t>да</a:t>
            </a:r>
            <a:r>
              <a:rPr lang="uk-UA" dirty="0" smtClean="0"/>
              <a:t> Вінчі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3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1764" y="332656"/>
            <a:ext cx="6624736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сприяло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друкарства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У 1470 р. при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Сорбонні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створена перша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друкарня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друкувала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латинських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авторів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XV в.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друкарень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зростає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видання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призначалися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широкому колу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читачів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закладали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традиції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народних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книг.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548" y="-84649"/>
            <a:ext cx="4878921" cy="694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886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1764" y="332656"/>
            <a:ext cx="11561397" cy="5903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Одним 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видатних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французьких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гуманістів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Лефевр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д'Еталь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(1450-1536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-                                                            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філолог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філософ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теолог, математик.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отримав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блискучу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Флоренції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                                                                                         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добре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знайомий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делла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Мірандолла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                                                        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ім'ям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поява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математиків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астрономів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У 1512 р.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видав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Коментарі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 до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послань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апостола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Павла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висловлював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критично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ставитися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них як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історичного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ж перу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праця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                                                                     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переосмислення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праць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Сократа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як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найвизначнішого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філософа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античності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переклав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Біблію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французьку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засуджений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Сорбонною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єретичний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12" y="260648"/>
            <a:ext cx="3816078" cy="44545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829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3773" y="404664"/>
            <a:ext cx="5760639" cy="64533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Гійом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Броді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(1467-1540) так само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одним з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вождів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гуманізму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вніс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істотний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внесок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математики,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природничих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наук,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філософії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римського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права і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грецької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філології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старанням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заснована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бібліотека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у Фонтенбло (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вона стала основою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бібліотеки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 і Коллеж де Франс, де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викладалися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грецьку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латинську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давньоарам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йська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27" y="332655"/>
            <a:ext cx="4410384" cy="35988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1" t="4423" r="8699" b="12240"/>
          <a:stretch/>
        </p:blipFill>
        <p:spPr bwMode="auto">
          <a:xfrm>
            <a:off x="6454452" y="3400340"/>
            <a:ext cx="5656335" cy="31686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14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1765" y="404664"/>
            <a:ext cx="7128791" cy="5831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Піком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французької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гуманістичної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дослідників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вважають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Франсуа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Рабле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(1494-1553)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роман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Гаргантюа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Пантагрюель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».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Рабле,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блискуче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використовуючи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гротескні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образи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іносказання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прозорі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натяки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критикує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середньовічну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схоластику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містику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служителів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церкви,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описує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гуманістичні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ідеали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Франсуа Рабле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ідеали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знайшли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романі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детальніше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розглянуті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нижче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556" y="188640"/>
            <a:ext cx="362967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100000" l="1000" r="100000">
                        <a14:backgroundMark x1="4000" y1="71875" x2="4500" y2="90313"/>
                        <a14:backgroundMark x1="6500" y1="5000" x2="88500" y2="1250"/>
                        <a14:backgroundMark x1="5500" y1="6563" x2="16000" y2="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391" y="2996952"/>
            <a:ext cx="2278140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52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BF96224-73A1-4F95-BC30-DAEDFB4460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0</TotalTime>
  <Words>734</Words>
  <Application>Microsoft Office PowerPoint</Application>
  <PresentationFormat>Произвольный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Soho</vt:lpstr>
      <vt:lpstr>Презентация PowerPoint</vt:lpstr>
      <vt:lpstr>Термін Ренесанс </vt:lpstr>
      <vt:lpstr>Ренесанс у Франції</vt:lpstr>
      <vt:lpstr>Ренесансний Гуманізм</vt:lpstr>
      <vt:lpstr>Раннє французьке Відродження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Гуманізм у XVI - XVII ст.</vt:lpstr>
      <vt:lpstr>Презентация PowerPoint</vt:lpstr>
      <vt:lpstr>Скульптура та образотворче мистецтво</vt:lpstr>
      <vt:lpstr>Музика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2014-10-21T16:10:42Z</dcterms:created>
  <dcterms:modified xsi:type="dcterms:W3CDTF">2014-10-21T18:34:20Z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TC028952639991</vt:lpwstr>
  </property>
</Properties>
</file>