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1" r:id="rId7"/>
    <p:sldId id="260" r:id="rId8"/>
    <p:sldId id="263" r:id="rId9"/>
    <p:sldId id="266" r:id="rId10"/>
    <p:sldId id="264" r:id="rId11"/>
    <p:sldId id="265" r:id="rId12"/>
    <p:sldId id="268"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895D1D"/>
    <a:srgbClr val="826336"/>
    <a:srgbClr val="6F643D"/>
    <a:srgbClr val="006600"/>
    <a:srgbClr val="873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71" autoAdjust="0"/>
  </p:normalViewPr>
  <p:slideViewPr>
    <p:cSldViewPr>
      <p:cViewPr varScale="1">
        <p:scale>
          <a:sx n="79" d="100"/>
          <a:sy n="79" d="100"/>
        </p:scale>
        <p:origin x="-11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02.06.2014</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02.06.2014</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02.06.2014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02.06.2014</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02.06.2014</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02.06.2014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2564904"/>
            <a:ext cx="5328592" cy="3185580"/>
          </a:xfrm>
        </p:spPr>
        <p:txBody>
          <a:bodyPr anchor="b" anchorCtr="0">
            <a:normAutofit/>
          </a:bodyPr>
          <a:lstStyle/>
          <a:p>
            <a:pPr algn="l"/>
            <a:endParaRPr lang="uk-UA" sz="4000" b="1" i="1" spc="0" dirty="0" smtClean="0">
              <a:ln w="17780" cmpd="sng">
                <a:solidFill>
                  <a:schemeClr val="accent1"/>
                </a:solidFill>
                <a:prstDash val="solid"/>
                <a:miter lim="800000"/>
              </a:ln>
              <a:blipFill>
                <a:blip r:embed="rId2"/>
                <a:tile tx="0" ty="0" sx="100000" sy="100000" flip="none" algn="tl"/>
              </a:blipFill>
              <a:effectLst>
                <a:outerShdw blurRad="50800" algn="tl" rotWithShape="0">
                  <a:srgbClr val="000000"/>
                </a:outerShdw>
              </a:effectLst>
              <a:latin typeface="Monotype Corsiva" pitchFamily="66" charset="0"/>
            </a:endParaRPr>
          </a:p>
          <a:p>
            <a:pPr algn="l"/>
            <a:r>
              <a:rPr lang="uk-UA" sz="4000" b="1" i="1" spc="0" smtClean="0">
                <a:ln w="17780" cmpd="sng">
                  <a:solidFill>
                    <a:schemeClr val="accent1"/>
                  </a:solidFill>
                  <a:prstDash val="solid"/>
                  <a:miter lim="800000"/>
                </a:ln>
                <a:blipFill>
                  <a:blip r:embed="rId2"/>
                  <a:tile tx="0" ty="0" sx="100000" sy="100000" flip="none" algn="tl"/>
                </a:blipFill>
                <a:effectLst>
                  <a:outerShdw blurRad="50800" algn="tl" rotWithShape="0">
                    <a:srgbClr val="000000"/>
                  </a:outerShdw>
                </a:effectLst>
                <a:latin typeface="Monotype Corsiva" pitchFamily="66" charset="0"/>
              </a:rPr>
              <a:t>В</a:t>
            </a:r>
            <a:r>
              <a:rPr lang="uk-UA" sz="2400" b="1" i="1"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иконала</a:t>
            </a:r>
            <a:r>
              <a:rPr lang="uk-UA" sz="2400" b="1" i="1"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a:t>
            </a:r>
            <a:endParaRPr lang="uk-UA" sz="2400" b="1" i="1" dirty="0"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endParaRPr>
          </a:p>
        </p:txBody>
      </p:sp>
      <p:sp>
        <p:nvSpPr>
          <p:cNvPr id="6" name="Горизонтальный свиток 5"/>
          <p:cNvSpPr/>
          <p:nvPr/>
        </p:nvSpPr>
        <p:spPr>
          <a:xfrm>
            <a:off x="899592" y="332656"/>
            <a:ext cx="7344816" cy="3384376"/>
          </a:xfrm>
          <a:prstGeom prst="horizontalScroll">
            <a:avLst/>
          </a:prstGeom>
          <a:solidFill>
            <a:schemeClr val="bg2">
              <a:lumMod val="75000"/>
              <a:alpha val="25098"/>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259632" y="548680"/>
            <a:ext cx="7272808" cy="2637538"/>
          </a:xfrm>
        </p:spPr>
        <p:txBody>
          <a:bodyPr/>
          <a:lstStyle/>
          <a:p>
            <a:r>
              <a:rPr lang="ru-RU" sz="6000" b="1" spc="100" dirty="0" smtClean="0">
                <a:ln w="18000">
                  <a:solidFill>
                    <a:schemeClr val="accent1"/>
                  </a:solidFill>
                  <a:prstDash val="solid"/>
                </a:ln>
                <a:blipFill>
                  <a:blip r:embed="rId2"/>
                  <a:tile tx="0" ty="0" sx="100000" sy="100000" flip="none" algn="tl"/>
                </a:blipFill>
                <a:effectLst>
                  <a:outerShdw blurRad="25000" dist="20000" dir="16020000" algn="tl">
                    <a:schemeClr val="accent1">
                      <a:satMod val="200000"/>
                      <a:shade val="1000"/>
                      <a:alpha val="60000"/>
                    </a:schemeClr>
                  </a:outerShdw>
                </a:effectLst>
                <a:latin typeface="Monotype Corsiva" pitchFamily="66" charset="0"/>
                <a:cs typeface="Courier New" pitchFamily="49" charset="0"/>
              </a:rPr>
              <a:t>Т</a:t>
            </a:r>
            <a:r>
              <a:rPr lang="ru-RU" sz="3200" b="1" spc="100" dirty="0"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ема: </a:t>
            </a:r>
            <a:r>
              <a:rPr lang="ru-RU" sz="3200" b="1" spc="100" dirty="0" err="1"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Історія</a:t>
            </a:r>
            <a:r>
              <a:rPr lang="ru-RU" sz="3200" b="1" spc="100" dirty="0"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err="1"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дослідження</a:t>
            </a:r>
            <a:r>
              <a:rPr lang="ru-RU" sz="3200" b="1" spc="100" dirty="0"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err="1"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класифікації</a:t>
            </a:r>
            <a:r>
              <a:rPr lang="ru-RU" sz="3200" b="1" spc="100" dirty="0" smtClean="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та </a:t>
            </a:r>
            <a:r>
              <a:rPr lang="ru-RU" sz="3200" b="1" spc="100" dirty="0" err="1">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вивчення</a:t>
            </a:r>
            <a:r>
              <a:rPr lang="ru-RU" sz="3200" b="1" spc="100" dirty="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err="1">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українських</a:t>
            </a:r>
            <a:r>
              <a:rPr lang="ru-RU" sz="3200" b="1" spc="100" dirty="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err="1">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народних</a:t>
            </a:r>
            <a:r>
              <a:rPr lang="ru-RU" sz="3200" b="1" spc="100" dirty="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a:t>
            </a:r>
            <a:r>
              <a:rPr lang="ru-RU" sz="3200" b="1" spc="100" dirty="0" err="1">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пісень</a:t>
            </a:r>
            <a:r>
              <a:rPr lang="ru-RU" sz="3200" b="1" spc="100" dirty="0">
                <a:ln w="18000">
                  <a:solidFill>
                    <a:schemeClr val="bg2">
                      <a:lumMod val="75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latin typeface="Book Antiqua" pitchFamily="18" charset="0"/>
              </a:rPr>
              <a:t> та дум. </a:t>
            </a:r>
          </a:p>
        </p:txBody>
      </p:sp>
      <p:sp>
        <p:nvSpPr>
          <p:cNvPr id="4" name="Куб 3"/>
          <p:cNvSpPr/>
          <p:nvPr/>
        </p:nvSpPr>
        <p:spPr>
          <a:xfrm>
            <a:off x="5148064" y="5625864"/>
            <a:ext cx="3360818" cy="864096"/>
          </a:xfrm>
          <a:prstGeom prst="cube">
            <a:avLst/>
          </a:prstGeom>
          <a:blipFill>
            <a:blip r:embed="rId4"/>
            <a:tile tx="0" ty="0" sx="100000" sy="100000" flip="none" algn="tl"/>
          </a:blipFill>
          <a:ln>
            <a:solidFill>
              <a:schemeClr val="bg2">
                <a:lumMod val="50000"/>
              </a:schemeClr>
            </a:solidFill>
          </a:ln>
          <a:scene3d>
            <a:camera prst="perspectiveHeroicExtremeLeftFacing"/>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ln>
                <a:solidFill>
                  <a:schemeClr val="bg2">
                    <a:lumMod val="50000"/>
                  </a:schemeClr>
                </a:solidFill>
              </a:ln>
              <a:blipFill>
                <a:blip r:embed="rId4"/>
                <a:tile tx="0" ty="0" sx="100000" sy="100000" flip="none" algn="tl"/>
              </a:blipFill>
            </a:endParaRPr>
          </a:p>
        </p:txBody>
      </p:sp>
      <p:pic>
        <p:nvPicPr>
          <p:cNvPr id="7" name="Picture 2"/>
          <p:cNvPicPr/>
          <p:nvPr/>
        </p:nvPicPr>
        <p:blipFill>
          <a:blip r:embed="rId5">
            <a:extLst>
              <a:ext uri="{BEBA8EAE-BF5A-486C-A8C5-ECC9F3942E4B}">
                <a14:imgProps xmlns:a14="http://schemas.microsoft.com/office/drawing/2010/main">
                  <a14:imgLayer r:embed="rId6">
                    <a14:imgEffect>
                      <a14:backgroundRemoval t="0" b="99608" l="0" r="100000">
                        <a14:foregroundMark x1="2525" y1="31373" x2="10101" y2="17647"/>
                        <a14:foregroundMark x1="10101" y1="17647" x2="18182" y2="13333"/>
                        <a14:foregroundMark x1="18182" y1="13333" x2="28283" y2="10588"/>
                        <a14:foregroundMark x1="28283" y1="10196" x2="32323" y2="8235"/>
                        <a14:foregroundMark x1="29798" y1="9020" x2="39394" y2="7451"/>
                        <a14:foregroundMark x1="39394" y1="7451" x2="47475" y2="9020"/>
                        <a14:foregroundMark x1="47475" y1="9020" x2="51515" y2="14510"/>
                        <a14:foregroundMark x1="51515" y1="14510" x2="54545" y2="9020"/>
                        <a14:foregroundMark x1="54545" y1="9020" x2="58081" y2="4706"/>
                        <a14:foregroundMark x1="58081" y1="4706" x2="63131" y2="4706"/>
                        <a14:foregroundMark x1="63131" y1="4706" x2="64646" y2="0"/>
                        <a14:foregroundMark x1="64646" y1="0" x2="78283" y2="6275"/>
                        <a14:foregroundMark x1="78283" y1="6275" x2="86364" y2="13333"/>
                        <a14:foregroundMark x1="86364" y1="13333" x2="93939" y2="23137"/>
                        <a14:foregroundMark x1="93939" y1="23137" x2="97475" y2="29020"/>
                        <a14:foregroundMark x1="97475" y1="29020" x2="98990" y2="35294"/>
                        <a14:foregroundMark x1="5556" y1="25098" x2="0" y2="35294"/>
                        <a14:backgroundMark x1="505" y1="33333" x2="6061" y2="23922"/>
                        <a14:backgroundMark x1="6061" y1="23922" x2="6061" y2="23922"/>
                        <a14:backgroundMark x1="6061" y1="23922" x2="10101" y2="15686"/>
                        <a14:backgroundMark x1="10101" y1="15686" x2="21717" y2="11765"/>
                        <a14:backgroundMark x1="21717" y1="11765" x2="32323" y2="7451"/>
                        <a14:backgroundMark x1="32323" y1="7451" x2="42929" y2="7059"/>
                        <a14:backgroundMark x1="42929" y1="7059" x2="51010" y2="11765"/>
                        <a14:backgroundMark x1="51010" y1="11765" x2="52525" y2="14118"/>
                        <a14:backgroundMark x1="52525" y1="14118" x2="56061" y2="5882"/>
                        <a14:backgroundMark x1="56061" y1="5882" x2="62626" y2="1569"/>
                        <a14:backgroundMark x1="62626" y1="1569" x2="71212" y2="3529"/>
                        <a14:backgroundMark x1="71212" y1="3529" x2="81818" y2="8235"/>
                        <a14:backgroundMark x1="81818" y1="8235" x2="90909" y2="17255"/>
                        <a14:backgroundMark x1="90909" y1="17255" x2="95960" y2="24706"/>
                        <a14:backgroundMark x1="95960" y1="24706" x2="98485" y2="31373"/>
                        <a14:backgroundMark x1="98485" y1="31373" x2="99495" y2="40000"/>
                        <a14:backgroundMark x1="1010" y1="29412" x2="1010" y2="784"/>
                        <a14:backgroundMark x1="98990" y1="25490" x2="98485" y2="0"/>
                        <a14:backgroundMark x1="72727" y1="3529" x2="64646" y2="0"/>
                        <a14:backgroundMark x1="72222" y1="1176" x2="61111" y2="784"/>
                        <a14:backgroundMark x1="21212" y1="12157" x2="8586" y2="18431"/>
                        <a14:backgroundMark x1="10101" y1="18039" x2="6061" y2="21961"/>
                        <a14:backgroundMark x1="39899" y1="7451" x2="35354" y2="7451"/>
                        <a14:backgroundMark x1="35354" y1="7451" x2="35354" y2="7451"/>
                        <a14:backgroundMark x1="13131" y1="15294" x2="6061" y2="21569"/>
                        <a14:backgroundMark x1="10606" y1="18824" x2="5556" y2="24314"/>
                        <a14:backgroundMark x1="2020" y1="29804" x2="0" y2="36471"/>
                        <a14:backgroundMark x1="3535" y1="57255" x2="0" y2="55294"/>
                      </a14:backgroundRemoval>
                    </a14:imgEffect>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622932" y="3461537"/>
            <a:ext cx="1885950" cy="2428875"/>
          </a:xfrm>
          <a:prstGeom prst="rect">
            <a:avLst/>
          </a:prstGeom>
          <a:noFill/>
          <a:ln>
            <a:noFill/>
          </a:ln>
          <a:effectLst>
            <a:glow rad="228600">
              <a:schemeClr val="accent4">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bliqueTopRight"/>
            <a:lightRig rig="threePt" dir="t"/>
          </a:scene3d>
          <a:extLst/>
        </p:spPr>
      </p:pic>
    </p:spTree>
    <p:extLst>
      <p:ext uri="{BB962C8B-B14F-4D97-AF65-F5344CB8AC3E}">
        <p14:creationId xmlns:p14="http://schemas.microsoft.com/office/powerpoint/2010/main" val="17387480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1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pPr marL="0" indent="0">
              <a:buNone/>
            </a:pPr>
            <a:r>
              <a:rPr lang="ru-RU" dirty="0">
                <a:ln>
                  <a:solidFill>
                    <a:schemeClr val="bg2">
                      <a:lumMod val="75000"/>
                    </a:schemeClr>
                  </a:solidFill>
                </a:ln>
                <a:blipFill>
                  <a:blip r:embed="rId2"/>
                  <a:tile tx="0" ty="0" sx="100000" sy="100000" flip="none" algn="tl"/>
                </a:blipFill>
              </a:rPr>
              <a:t>У 1860-х роках </a:t>
            </a:r>
            <a:r>
              <a:rPr lang="ru-RU" dirty="0" err="1">
                <a:ln>
                  <a:solidFill>
                    <a:schemeClr val="bg2">
                      <a:lumMod val="75000"/>
                    </a:schemeClr>
                  </a:solidFill>
                </a:ln>
                <a:blipFill>
                  <a:blip r:embed="rId2"/>
                  <a:tile tx="0" ty="0" sx="100000" sy="100000" flip="none" algn="tl"/>
                </a:blipFill>
              </a:rPr>
              <a:t>під</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тиском</a:t>
            </a:r>
            <a:r>
              <a:rPr lang="ru-RU" dirty="0">
                <a:ln>
                  <a:solidFill>
                    <a:schemeClr val="bg2">
                      <a:lumMod val="75000"/>
                    </a:schemeClr>
                  </a:solidFill>
                </a:ln>
                <a:blipFill>
                  <a:blip r:embed="rId2"/>
                  <a:tile tx="0" ty="0" sx="100000" sy="100000" flip="none" algn="tl"/>
                </a:blipFill>
              </a:rPr>
              <a:t> </a:t>
            </a:r>
            <a:r>
              <a:rPr lang="ru-RU" dirty="0" err="1" smtClean="0">
                <a:ln>
                  <a:solidFill>
                    <a:schemeClr val="bg2">
                      <a:lumMod val="75000"/>
                    </a:schemeClr>
                  </a:solidFill>
                </a:ln>
                <a:blipFill>
                  <a:blip r:embed="rId2"/>
                  <a:tile tx="0" ty="0" sx="100000" sy="100000" flip="none" algn="tl"/>
                </a:blipFill>
              </a:rPr>
              <a:t>Валуєвського</a:t>
            </a:r>
            <a:endParaRPr lang="ru-RU" dirty="0" smtClean="0">
              <a:ln>
                <a:solidFill>
                  <a:schemeClr val="bg2">
                    <a:lumMod val="75000"/>
                  </a:schemeClr>
                </a:solidFill>
              </a:ln>
              <a:blipFill>
                <a:blip r:embed="rId2"/>
                <a:tile tx="0" ty="0" sx="100000" sy="100000" flip="none" algn="tl"/>
              </a:blipFill>
            </a:endParaRPr>
          </a:p>
          <a:p>
            <a:pPr marL="0" indent="0">
              <a:buNone/>
            </a:pPr>
            <a:r>
              <a:rPr lang="ru-RU" dirty="0" smtClean="0">
                <a:ln>
                  <a:solidFill>
                    <a:schemeClr val="bg2">
                      <a:lumMod val="75000"/>
                    </a:schemeClr>
                  </a:solidFill>
                </a:ln>
                <a:blipFill>
                  <a:blip r:embed="rId2"/>
                  <a:tile tx="0" ty="0" sx="100000" sy="100000" flip="none" algn="tl"/>
                </a:blipFill>
              </a:rPr>
              <a:t>циркуляру </a:t>
            </a:r>
            <a:r>
              <a:rPr lang="ru-RU" dirty="0" err="1">
                <a:ln>
                  <a:solidFill>
                    <a:schemeClr val="bg2">
                      <a:lumMod val="75000"/>
                    </a:schemeClr>
                  </a:solidFill>
                </a:ln>
                <a:blipFill>
                  <a:blip r:embed="rId2"/>
                  <a:tile tx="0" ty="0" sx="100000" sy="100000" flip="none" algn="tl"/>
                </a:blipFill>
              </a:rPr>
              <a:t>фольклористична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діяльність</a:t>
            </a:r>
            <a:r>
              <a:rPr lang="ru-RU" dirty="0">
                <a:ln>
                  <a:solidFill>
                    <a:schemeClr val="bg2">
                      <a:lumMod val="75000"/>
                    </a:schemeClr>
                  </a:solidFill>
                </a:ln>
                <a:blipFill>
                  <a:blip r:embed="rId2"/>
                  <a:tile tx="0" ty="0" sx="100000" sy="100000" flip="none" algn="tl"/>
                </a:blipFill>
              </a:rPr>
              <a:t> </a:t>
            </a:r>
            <a:endParaRPr lang="ru-RU" dirty="0" smtClean="0">
              <a:ln>
                <a:solidFill>
                  <a:schemeClr val="bg2">
                    <a:lumMod val="75000"/>
                  </a:schemeClr>
                </a:solidFill>
              </a:ln>
              <a:blipFill>
                <a:blip r:embed="rId2"/>
                <a:tile tx="0" ty="0" sx="100000" sy="100000" flip="none" algn="tl"/>
              </a:blipFill>
            </a:endParaRPr>
          </a:p>
          <a:p>
            <a:pPr marL="0" indent="0">
              <a:buNone/>
            </a:pPr>
            <a:r>
              <a:rPr lang="ru-RU" dirty="0" err="1" smtClean="0">
                <a:ln>
                  <a:solidFill>
                    <a:schemeClr val="bg2">
                      <a:lumMod val="75000"/>
                    </a:schemeClr>
                  </a:solidFill>
                </a:ln>
                <a:blipFill>
                  <a:blip r:embed="rId2"/>
                  <a:tile tx="0" ty="0" sx="100000" sy="100000" flip="none" algn="tl"/>
                </a:blipFill>
              </a:rPr>
              <a:t>звужується</a:t>
            </a:r>
            <a:r>
              <a:rPr lang="ru-RU" dirty="0">
                <a:ln>
                  <a:solidFill>
                    <a:schemeClr val="bg2">
                      <a:lumMod val="75000"/>
                    </a:schemeClr>
                  </a:solidFill>
                </a:ln>
                <a:blipFill>
                  <a:blip r:embed="rId2"/>
                  <a:tile tx="0" ty="0" sx="100000" sy="100000" flip="none" algn="tl"/>
                </a:blipFill>
              </a:rPr>
              <a:t>, і </a:t>
            </a:r>
            <a:r>
              <a:rPr lang="ru-RU" dirty="0" err="1">
                <a:ln>
                  <a:solidFill>
                    <a:schemeClr val="bg2">
                      <a:lumMod val="75000"/>
                    </a:schemeClr>
                  </a:solidFill>
                </a:ln>
                <a:blipFill>
                  <a:blip r:embed="rId2"/>
                  <a:tile tx="0" ty="0" sx="100000" sy="100000" flip="none" algn="tl"/>
                </a:blipFill>
              </a:rPr>
              <a:t>тільки</a:t>
            </a:r>
            <a:r>
              <a:rPr lang="ru-RU" dirty="0">
                <a:ln>
                  <a:solidFill>
                    <a:schemeClr val="bg2">
                      <a:lumMod val="75000"/>
                    </a:schemeClr>
                  </a:solidFill>
                </a:ln>
                <a:blipFill>
                  <a:blip r:embed="rId2"/>
                  <a:tile tx="0" ty="0" sx="100000" sy="100000" flip="none" algn="tl"/>
                </a:blipFill>
              </a:rPr>
              <a:t> в 70-х роках </a:t>
            </a:r>
            <a:r>
              <a:rPr lang="ru-RU" dirty="0" err="1">
                <a:ln>
                  <a:solidFill>
                    <a:schemeClr val="bg2">
                      <a:lumMod val="75000"/>
                    </a:schemeClr>
                  </a:solidFill>
                </a:ln>
                <a:blipFill>
                  <a:blip r:embed="rId2"/>
                  <a:tile tx="0" ty="0" sx="100000" sy="100000" flip="none" algn="tl"/>
                </a:blipFill>
              </a:rPr>
              <a:t>посилюється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інтерес</a:t>
            </a:r>
            <a:r>
              <a:rPr lang="ru-RU" dirty="0">
                <a:ln>
                  <a:solidFill>
                    <a:schemeClr val="bg2">
                      <a:lumMod val="75000"/>
                    </a:schemeClr>
                  </a:solidFill>
                </a:ln>
                <a:blipFill>
                  <a:blip r:embed="rId2"/>
                  <a:tile tx="0" ty="0" sx="100000" sy="100000" flip="none" algn="tl"/>
                </a:blipFill>
              </a:rPr>
              <a:t> до </a:t>
            </a:r>
            <a:r>
              <a:rPr lang="ru-RU" dirty="0" err="1">
                <a:ln>
                  <a:solidFill>
                    <a:schemeClr val="bg2">
                      <a:lumMod val="75000"/>
                    </a:schemeClr>
                  </a:solidFill>
                </a:ln>
                <a:blipFill>
                  <a:blip r:embed="rId2"/>
                  <a:tile tx="0" ty="0" sx="100000" sy="100000" flip="none" algn="tl"/>
                </a:blipFill>
              </a:rPr>
              <a:t>вивчення</a:t>
            </a:r>
            <a:r>
              <a:rPr lang="ru-RU" dirty="0">
                <a:ln>
                  <a:solidFill>
                    <a:schemeClr val="bg2">
                      <a:lumMod val="75000"/>
                    </a:schemeClr>
                  </a:solidFill>
                </a:ln>
                <a:blipFill>
                  <a:blip r:embed="rId2"/>
                  <a:tile tx="0" ty="0" sx="100000" sy="100000" flip="none" algn="tl"/>
                </a:blipFill>
              </a:rPr>
              <a:t> дум та </a:t>
            </a:r>
            <a:r>
              <a:rPr lang="ru-RU" dirty="0" err="1">
                <a:ln>
                  <a:solidFill>
                    <a:schemeClr val="bg2">
                      <a:lumMod val="75000"/>
                    </a:schemeClr>
                  </a:solidFill>
                </a:ln>
                <a:blipFill>
                  <a:blip r:embed="rId2"/>
                  <a:tile tx="0" ty="0" sx="100000" sy="100000" flip="none" algn="tl"/>
                </a:blipFill>
              </a:rPr>
              <a:t>виконавської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манери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кобзарів</a:t>
            </a:r>
            <a:r>
              <a:rPr lang="ru-RU" dirty="0">
                <a:ln>
                  <a:solidFill>
                    <a:schemeClr val="bg2">
                      <a:lumMod val="75000"/>
                    </a:schemeClr>
                  </a:solidFill>
                </a:ln>
                <a:blipFill>
                  <a:blip r:embed="rId2"/>
                  <a:tile tx="0" ty="0" sx="100000" sy="100000" flip="none" algn="tl"/>
                </a:blipFill>
              </a:rPr>
              <a:t>. Так, у </a:t>
            </a:r>
            <a:r>
              <a:rPr lang="ru-RU" dirty="0" err="1">
                <a:ln>
                  <a:solidFill>
                    <a:schemeClr val="bg2">
                      <a:lumMod val="75000"/>
                    </a:schemeClr>
                  </a:solidFill>
                </a:ln>
                <a:blipFill>
                  <a:blip r:embed="rId2"/>
                  <a:tile tx="0" ty="0" sx="100000" sy="100000" flip="none" algn="tl"/>
                </a:blipFill>
              </a:rPr>
              <a:t>першому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томі</a:t>
            </a:r>
            <a:r>
              <a:rPr lang="ru-RU" dirty="0">
                <a:ln>
                  <a:solidFill>
                    <a:schemeClr val="bg2">
                      <a:lumMod val="75000"/>
                    </a:schemeClr>
                  </a:solidFill>
                </a:ln>
                <a:blipFill>
                  <a:blip r:embed="rId2"/>
                  <a:tile tx="0" ty="0" sx="100000" sy="100000" flip="none" algn="tl"/>
                </a:blipFill>
              </a:rPr>
              <a:t> «Записок Юго-Западного отдела Русского географического общества» (1873) </a:t>
            </a:r>
            <a:r>
              <a:rPr lang="ru-RU" dirty="0" err="1">
                <a:ln>
                  <a:solidFill>
                    <a:schemeClr val="bg2">
                      <a:lumMod val="75000"/>
                    </a:schemeClr>
                  </a:solidFill>
                </a:ln>
                <a:blipFill>
                  <a:blip r:embed="rId2"/>
                  <a:tile tx="0" ty="0" sx="100000" sy="100000" flip="none" algn="tl"/>
                </a:blipFill>
              </a:rPr>
              <a:t>докладно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розповідається</a:t>
            </a:r>
            <a:r>
              <a:rPr lang="ru-RU" dirty="0">
                <a:ln>
                  <a:solidFill>
                    <a:schemeClr val="bg2">
                      <a:lumMod val="75000"/>
                    </a:schemeClr>
                  </a:solidFill>
                </a:ln>
                <a:blipFill>
                  <a:blip r:embed="rId2"/>
                  <a:tile tx="0" ty="0" sx="100000" sy="100000" flip="none" algn="tl"/>
                </a:blipFill>
              </a:rPr>
              <a:t> про </a:t>
            </a:r>
            <a:r>
              <a:rPr lang="ru-RU" dirty="0" err="1">
                <a:ln>
                  <a:solidFill>
                    <a:schemeClr val="bg2">
                      <a:lumMod val="75000"/>
                    </a:schemeClr>
                  </a:solidFill>
                </a:ln>
                <a:blipFill>
                  <a:blip r:embed="rId2"/>
                  <a:tile tx="0" ty="0" sx="100000" sy="100000" flip="none" algn="tl"/>
                </a:blipFill>
              </a:rPr>
              <a:t>відомого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співця</a:t>
            </a:r>
            <a:r>
              <a:rPr lang="ru-RU" dirty="0">
                <a:ln>
                  <a:solidFill>
                    <a:schemeClr val="bg2">
                      <a:lumMod val="75000"/>
                    </a:schemeClr>
                  </a:solidFill>
                </a:ln>
                <a:blipFill>
                  <a:blip r:embed="rId2"/>
                  <a:tile tx="0" ty="0" sx="100000" sy="100000" flip="none" algn="tl"/>
                </a:blipFill>
              </a:rPr>
              <a:t> Остапа </a:t>
            </a:r>
            <a:r>
              <a:rPr lang="ru-RU" dirty="0" err="1">
                <a:ln>
                  <a:solidFill>
                    <a:schemeClr val="bg2">
                      <a:lumMod val="75000"/>
                    </a:schemeClr>
                  </a:solidFill>
                </a:ln>
                <a:blipFill>
                  <a:blip r:embed="rId2"/>
                  <a:tile tx="0" ty="0" sx="100000" sy="100000" flip="none" algn="tl"/>
                </a:blipFill>
              </a:rPr>
              <a:t>Вересая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його</a:t>
            </a:r>
            <a:r>
              <a:rPr lang="ru-RU" dirty="0">
                <a:ln>
                  <a:solidFill>
                    <a:schemeClr val="bg2">
                      <a:lumMod val="75000"/>
                    </a:schemeClr>
                  </a:solidFill>
                </a:ln>
                <a:blipFill>
                  <a:blip r:embed="rId2"/>
                  <a:tile tx="0" ty="0" sx="100000" sy="100000" flip="none" algn="tl"/>
                </a:blipFill>
              </a:rPr>
              <a:t> манеру </a:t>
            </a:r>
            <a:r>
              <a:rPr lang="ru-RU" dirty="0" err="1">
                <a:ln>
                  <a:solidFill>
                    <a:schemeClr val="bg2">
                      <a:lumMod val="75000"/>
                    </a:schemeClr>
                  </a:solidFill>
                </a:ln>
                <a:blipFill>
                  <a:blip r:embed="rId2"/>
                  <a:tile tx="0" ty="0" sx="100000" sy="100000" flip="none" algn="tl"/>
                </a:blipFill>
              </a:rPr>
              <a:t>виконання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Знову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з'являються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нові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видання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серед</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яких</a:t>
            </a:r>
            <a:r>
              <a:rPr lang="ru-RU" dirty="0">
                <a:ln>
                  <a:solidFill>
                    <a:schemeClr val="bg2">
                      <a:lumMod val="75000"/>
                    </a:schemeClr>
                  </a:solidFill>
                </a:ln>
                <a:blipFill>
                  <a:blip r:embed="rId2"/>
                  <a:tile tx="0" ty="0" sx="100000" sy="100000" flip="none" algn="tl"/>
                </a:blipFill>
              </a:rPr>
              <a:t> — </a:t>
            </a:r>
            <a:r>
              <a:rPr lang="ru-RU" dirty="0" err="1">
                <a:ln>
                  <a:solidFill>
                    <a:schemeClr val="bg2">
                      <a:lumMod val="75000"/>
                    </a:schemeClr>
                  </a:solidFill>
                </a:ln>
                <a:blipFill>
                  <a:blip r:embed="rId2"/>
                  <a:tile tx="0" ty="0" sx="100000" sy="100000" flip="none" algn="tl"/>
                </a:blipFill>
              </a:rPr>
              <a:t>статті</a:t>
            </a:r>
            <a:r>
              <a:rPr lang="ru-RU" dirty="0">
                <a:ln>
                  <a:solidFill>
                    <a:schemeClr val="bg2">
                      <a:lumMod val="75000"/>
                    </a:schemeClr>
                  </a:solidFill>
                </a:ln>
                <a:blipFill>
                  <a:blip r:embed="rId2"/>
                  <a:tile tx="0" ty="0" sx="100000" sy="100000" flip="none" algn="tl"/>
                </a:blipFill>
              </a:rPr>
              <a:t> і </a:t>
            </a:r>
            <a:r>
              <a:rPr lang="ru-RU" dirty="0" err="1">
                <a:ln>
                  <a:solidFill>
                    <a:schemeClr val="bg2">
                      <a:lumMod val="75000"/>
                    </a:schemeClr>
                  </a:solidFill>
                </a:ln>
                <a:blipFill>
                  <a:blip r:embed="rId2"/>
                  <a:tile tx="0" ty="0" sx="100000" sy="100000" flip="none" algn="tl"/>
                </a:blipFill>
              </a:rPr>
              <a:t>публікації</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Миколи</a:t>
            </a:r>
            <a:r>
              <a:rPr lang="ru-RU" dirty="0">
                <a:ln>
                  <a:solidFill>
                    <a:schemeClr val="bg2">
                      <a:lumMod val="75000"/>
                    </a:schemeClr>
                  </a:solidFill>
                </a:ln>
                <a:blipFill>
                  <a:blip r:embed="rId2"/>
                  <a:tile tx="0" ty="0" sx="100000" sy="100000" flip="none" algn="tl"/>
                </a:blipFill>
              </a:rPr>
              <a:t> Костомарова в журналах «Беседа» та «Запорожская старина». </a:t>
            </a:r>
            <a:r>
              <a:rPr lang="ru-RU" dirty="0" err="1">
                <a:ln>
                  <a:solidFill>
                    <a:schemeClr val="bg2">
                      <a:lumMod val="75000"/>
                    </a:schemeClr>
                  </a:solidFill>
                </a:ln>
                <a:blipFill>
                  <a:blip r:embed="rId2"/>
                  <a:tile tx="0" ty="0" sx="100000" sy="100000" flip="none" algn="tl"/>
                </a:blipFill>
              </a:rPr>
              <a:t>Найґрунтовнішим</a:t>
            </a:r>
            <a:r>
              <a:rPr lang="ru-RU" dirty="0">
                <a:ln>
                  <a:solidFill>
                    <a:schemeClr val="bg2">
                      <a:lumMod val="75000"/>
                    </a:schemeClr>
                  </a:solidFill>
                </a:ln>
                <a:blipFill>
                  <a:blip r:embed="rId2"/>
                  <a:tile tx="0" ty="0" sx="100000" sy="100000" flip="none" algn="tl"/>
                </a:blipFill>
              </a:rPr>
              <a:t> на той час </a:t>
            </a:r>
            <a:r>
              <a:rPr lang="ru-RU" dirty="0" err="1">
                <a:ln>
                  <a:solidFill>
                    <a:schemeClr val="bg2">
                      <a:lumMod val="75000"/>
                    </a:schemeClr>
                  </a:solidFill>
                </a:ln>
                <a:blipFill>
                  <a:blip r:embed="rId2"/>
                  <a:tile tx="0" ty="0" sx="100000" sy="100000" flip="none" algn="tl"/>
                </a:blipFill>
              </a:rPr>
              <a:t>було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видання</a:t>
            </a:r>
            <a:r>
              <a:rPr lang="ru-RU" dirty="0">
                <a:ln>
                  <a:solidFill>
                    <a:schemeClr val="bg2">
                      <a:lumMod val="75000"/>
                    </a:schemeClr>
                  </a:solidFill>
                </a:ln>
                <a:blipFill>
                  <a:blip r:embed="rId2"/>
                  <a:tile tx="0" ty="0" sx="100000" sy="100000" flip="none" algn="tl"/>
                </a:blipFill>
              </a:rPr>
              <a:t> «Исторические песни малорусского народа с объяснениями Вл. Антоновича и М. </a:t>
            </a:r>
            <a:r>
              <a:rPr lang="ru-RU" dirty="0" err="1">
                <a:ln>
                  <a:solidFill>
                    <a:schemeClr val="bg2">
                      <a:lumMod val="75000"/>
                    </a:schemeClr>
                  </a:solidFill>
                </a:ln>
                <a:blipFill>
                  <a:blip r:embed="rId2"/>
                  <a:tile tx="0" ty="0" sx="100000" sy="100000" flip="none" algn="tl"/>
                </a:blipFill>
              </a:rPr>
              <a:t>Драгоманова</a:t>
            </a:r>
            <a:r>
              <a:rPr lang="ru-RU" dirty="0">
                <a:ln>
                  <a:solidFill>
                    <a:schemeClr val="bg2">
                      <a:lumMod val="75000"/>
                    </a:schemeClr>
                  </a:solidFill>
                </a:ln>
                <a:blipFill>
                  <a:blip r:embed="rId2"/>
                  <a:tile tx="0" ty="0" sx="100000" sy="100000" flip="none" algn="tl"/>
                </a:blipFill>
              </a:rPr>
              <a:t>» (Т. 1, 1874; Т. 2, 1875), де </a:t>
            </a:r>
            <a:r>
              <a:rPr lang="ru-RU" dirty="0" err="1">
                <a:ln>
                  <a:solidFill>
                    <a:schemeClr val="bg2">
                      <a:lumMod val="75000"/>
                    </a:schemeClr>
                  </a:solidFill>
                </a:ln>
                <a:blipFill>
                  <a:blip r:embed="rId2"/>
                  <a:tile tx="0" ty="0" sx="100000" sy="100000" flip="none" algn="tl"/>
                </a:blipFill>
              </a:rPr>
              <a:t>упорядники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вмістили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майже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всі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відомі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думи</a:t>
            </a:r>
            <a:r>
              <a:rPr lang="ru-RU" dirty="0">
                <a:ln>
                  <a:solidFill>
                    <a:schemeClr val="bg2">
                      <a:lumMod val="75000"/>
                    </a:schemeClr>
                  </a:solidFill>
                </a:ln>
                <a:blipFill>
                  <a:blip r:embed="rId2"/>
                  <a:tile tx="0" ty="0" sx="100000" sy="100000" flip="none" algn="tl"/>
                </a:blipFill>
              </a:rPr>
              <a:t> (17 </a:t>
            </a:r>
            <a:r>
              <a:rPr lang="ru-RU" dirty="0" err="1">
                <a:ln>
                  <a:solidFill>
                    <a:schemeClr val="bg2">
                      <a:lumMod val="75000"/>
                    </a:schemeClr>
                  </a:solidFill>
                </a:ln>
                <a:blipFill>
                  <a:blip r:embed="rId2"/>
                  <a:tile tx="0" ty="0" sx="100000" sy="100000" flip="none" algn="tl"/>
                </a:blipFill>
              </a:rPr>
              <a:t>текстів</a:t>
            </a:r>
            <a:r>
              <a:rPr lang="ru-RU" dirty="0">
                <a:ln>
                  <a:solidFill>
                    <a:schemeClr val="bg2">
                      <a:lumMod val="75000"/>
                    </a:schemeClr>
                  </a:solidFill>
                </a:ln>
                <a:blipFill>
                  <a:blip r:embed="rId2"/>
                  <a:tile tx="0" ty="0" sx="100000" sy="100000" flip="none" algn="tl"/>
                </a:blipFill>
              </a:rPr>
              <a:t>) з </a:t>
            </a:r>
            <a:r>
              <a:rPr lang="ru-RU" dirty="0" err="1">
                <a:ln>
                  <a:solidFill>
                    <a:schemeClr val="bg2">
                      <a:lumMod val="75000"/>
                    </a:schemeClr>
                  </a:solidFill>
                </a:ln>
                <a:blipFill>
                  <a:blip r:embed="rId2"/>
                  <a:tile tx="0" ty="0" sx="100000" sy="100000" flip="none" algn="tl"/>
                </a:blipFill>
              </a:rPr>
              <a:t>коментарями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історичних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реалій</a:t>
            </a:r>
            <a:r>
              <a:rPr lang="ru-RU" dirty="0">
                <a:ln>
                  <a:solidFill>
                    <a:schemeClr val="bg2">
                      <a:lumMod val="75000"/>
                    </a:schemeClr>
                  </a:solidFill>
                </a:ln>
                <a:blipFill>
                  <a:blip r:embed="rId2"/>
                  <a:tile tx="0" ty="0" sx="100000" sy="100000" flip="none" algn="tl"/>
                </a:blipFill>
              </a:rPr>
              <a:t>. </a:t>
            </a:r>
          </a:p>
        </p:txBody>
      </p:sp>
      <p:sp>
        <p:nvSpPr>
          <p:cNvPr id="3" name="Заголовок 2"/>
          <p:cNvSpPr>
            <a:spLocks noGrp="1"/>
          </p:cNvSpPr>
          <p:nvPr>
            <p:ph type="title"/>
          </p:nvPr>
        </p:nvSpPr>
        <p:spPr/>
        <p:txBody>
          <a:bodyPr/>
          <a:lstStyle/>
          <a:p>
            <a:r>
              <a:rPr lang="uk-UA" sz="5400" dirty="0" smtClean="0">
                <a:ln w="3200">
                  <a:solidFill>
                    <a:schemeClr val="accent1">
                      <a:alpha val="25000"/>
                    </a:schemeClr>
                  </a:solidFill>
                  <a:prstDash val="solid"/>
                  <a:round/>
                </a:ln>
                <a:blipFill>
                  <a:blip r:embed="rId3"/>
                  <a:tile tx="0" ty="0" sx="100000" sy="100000" flip="none" algn="tl"/>
                </a:blipFill>
                <a:latin typeface="Monotype Corsiva" pitchFamily="66" charset="0"/>
              </a:rPr>
              <a:t>1</a:t>
            </a:r>
            <a:r>
              <a:rPr lang="uk-UA" dirty="0" smtClean="0">
                <a:ln w="3200">
                  <a:solidFill>
                    <a:schemeClr val="bg2">
                      <a:alpha val="25000"/>
                    </a:schemeClr>
                  </a:solidFill>
                  <a:prstDash val="solid"/>
                  <a:round/>
                </a:ln>
                <a:blipFill>
                  <a:blip r:embed="rId2"/>
                  <a:tile tx="0" ty="0" sx="100000" sy="100000" flip="none" algn="tl"/>
                </a:blipFill>
              </a:rPr>
              <a:t>870-1890 роки.</a:t>
            </a:r>
            <a:endParaRPr lang="ru-RU" dirty="0">
              <a:ln w="3200">
                <a:solidFill>
                  <a:schemeClr val="bg2">
                    <a:alpha val="25000"/>
                  </a:schemeClr>
                </a:solidFill>
                <a:prstDash val="solid"/>
                <a:round/>
              </a:ln>
              <a:blipFill>
                <a:blip r:embed="rId2"/>
                <a:tile tx="0" ty="0" sx="100000" sy="100000" flip="none" algn="tl"/>
              </a:blipFill>
            </a:endParaRPr>
          </a:p>
        </p:txBody>
      </p:sp>
      <p:sp>
        <p:nvSpPr>
          <p:cNvPr id="4" name="Горизонтальный свиток 3"/>
          <p:cNvSpPr/>
          <p:nvPr/>
        </p:nvSpPr>
        <p:spPr>
          <a:xfrm>
            <a:off x="395536" y="404664"/>
            <a:ext cx="4248472" cy="1080120"/>
          </a:xfrm>
          <a:prstGeom prst="horizontalScroll">
            <a:avLst/>
          </a:prstGeom>
          <a:solidFill>
            <a:srgbClr val="9966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Nastja\Pictures\20130529_1117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88640"/>
            <a:ext cx="284380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23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500" fill="hold"/>
                                        <p:tgtEl>
                                          <p:spTgt spid="4098"/>
                                        </p:tgtEl>
                                        <p:attrNameLst>
                                          <p:attrName>ppt_w</p:attrName>
                                        </p:attrNameLst>
                                      </p:cBhvr>
                                      <p:tavLst>
                                        <p:tav tm="0">
                                          <p:val>
                                            <p:fltVal val="0"/>
                                          </p:val>
                                        </p:tav>
                                        <p:tav tm="100000">
                                          <p:val>
                                            <p:strVal val="#ppt_w"/>
                                          </p:val>
                                        </p:tav>
                                      </p:tavLst>
                                    </p:anim>
                                    <p:anim calcmode="lin" valueType="num">
                                      <p:cBhvr>
                                        <p:cTn id="8" dur="1500" fill="hold"/>
                                        <p:tgtEl>
                                          <p:spTgt spid="4098"/>
                                        </p:tgtEl>
                                        <p:attrNameLst>
                                          <p:attrName>ppt_h</p:attrName>
                                        </p:attrNameLst>
                                      </p:cBhvr>
                                      <p:tavLst>
                                        <p:tav tm="0">
                                          <p:val>
                                            <p:fltVal val="0"/>
                                          </p:val>
                                        </p:tav>
                                        <p:tav tm="100000">
                                          <p:val>
                                            <p:strVal val="#ppt_h"/>
                                          </p:val>
                                        </p:tav>
                                      </p:tavLst>
                                    </p:anim>
                                    <p:animEffect transition="in" filter="fade">
                                      <p:cBhvr>
                                        <p:cTn id="9" dur="1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9779" y="355003"/>
            <a:ext cx="7931224" cy="4035152"/>
          </a:xfrm>
        </p:spPr>
        <p:txBody>
          <a:bodyPr>
            <a:normAutofit fontScale="92500" lnSpcReduction="10000"/>
          </a:bodyPr>
          <a:lstStyle/>
          <a:p>
            <a:pPr marL="0" indent="0">
              <a:buNone/>
            </a:pPr>
            <a:r>
              <a:rPr lang="ru-RU" dirty="0">
                <a:ln>
                  <a:solidFill>
                    <a:schemeClr val="bg2">
                      <a:lumMod val="75000"/>
                    </a:schemeClr>
                  </a:solidFill>
                </a:ln>
                <a:blipFill>
                  <a:blip r:embed="rId2"/>
                  <a:tile tx="0" ty="0" sx="100000" sy="100000" flip="none" algn="tl"/>
                </a:blipFill>
              </a:rPr>
              <a:t>У 1880 — 90-х роках </a:t>
            </a:r>
            <a:r>
              <a:rPr lang="ru-RU" dirty="0" err="1">
                <a:ln>
                  <a:solidFill>
                    <a:schemeClr val="bg2">
                      <a:lumMod val="75000"/>
                    </a:schemeClr>
                  </a:solidFill>
                </a:ln>
                <a:blipFill>
                  <a:blip r:embed="rId2"/>
                  <a:tile tx="0" ty="0" sx="100000" sy="100000" flip="none" algn="tl"/>
                </a:blipFill>
              </a:rPr>
              <a:t>було</a:t>
            </a:r>
            <a:r>
              <a:rPr lang="ru-RU" dirty="0">
                <a:ln>
                  <a:solidFill>
                    <a:schemeClr val="bg2">
                      <a:lumMod val="75000"/>
                    </a:schemeClr>
                  </a:solidFill>
                </a:ln>
                <a:blipFill>
                  <a:blip r:embed="rId2"/>
                  <a:tile tx="0" ty="0" sx="100000" sy="100000" flip="none" algn="tl"/>
                </a:blipFill>
              </a:rPr>
              <a:t> записано ряд </a:t>
            </a:r>
            <a:r>
              <a:rPr lang="ru-RU" dirty="0" err="1">
                <a:ln>
                  <a:solidFill>
                    <a:schemeClr val="bg2">
                      <a:lumMod val="75000"/>
                    </a:schemeClr>
                  </a:solidFill>
                </a:ln>
                <a:blipFill>
                  <a:blip r:embed="rId2"/>
                  <a:tile tx="0" ty="0" sx="100000" sy="100000" flip="none" algn="tl"/>
                </a:blipFill>
              </a:rPr>
              <a:t>нових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варіантів</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Важливе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місце</a:t>
            </a:r>
            <a:r>
              <a:rPr lang="ru-RU" dirty="0">
                <a:ln>
                  <a:solidFill>
                    <a:schemeClr val="bg2">
                      <a:lumMod val="75000"/>
                    </a:schemeClr>
                  </a:solidFill>
                </a:ln>
                <a:blipFill>
                  <a:blip r:embed="rId2"/>
                  <a:tile tx="0" ty="0" sx="100000" sy="100000" flip="none" algn="tl"/>
                </a:blipFill>
              </a:rPr>
              <a:t> в </a:t>
            </a:r>
            <a:r>
              <a:rPr lang="ru-RU" dirty="0" err="1">
                <a:ln>
                  <a:solidFill>
                    <a:schemeClr val="bg2">
                      <a:lumMod val="75000"/>
                    </a:schemeClr>
                  </a:solidFill>
                </a:ln>
                <a:blipFill>
                  <a:blip r:embed="rId2"/>
                  <a:tile tx="0" ty="0" sx="100000" sy="100000" flip="none" algn="tl"/>
                </a:blipFill>
              </a:rPr>
              <a:t>історії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дослідження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зайняла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праця</a:t>
            </a:r>
            <a:r>
              <a:rPr lang="ru-RU" dirty="0">
                <a:ln>
                  <a:solidFill>
                    <a:schemeClr val="bg2">
                      <a:lumMod val="75000"/>
                    </a:schemeClr>
                  </a:solidFill>
                </a:ln>
                <a:blipFill>
                  <a:blip r:embed="rId2"/>
                  <a:tile tx="0" ty="0" sx="100000" sy="100000" flip="none" algn="tl"/>
                </a:blipFill>
              </a:rPr>
              <a:t> Павла </a:t>
            </a:r>
            <a:r>
              <a:rPr lang="ru-RU" dirty="0" err="1">
                <a:ln>
                  <a:solidFill>
                    <a:schemeClr val="bg2">
                      <a:lumMod val="75000"/>
                    </a:schemeClr>
                  </a:solidFill>
                </a:ln>
                <a:blipFill>
                  <a:blip r:embed="rId2"/>
                  <a:tile tx="0" ty="0" sx="100000" sy="100000" flip="none" algn="tl"/>
                </a:blipFill>
              </a:rPr>
              <a:t>Житецького</a:t>
            </a:r>
            <a:r>
              <a:rPr lang="ru-RU" dirty="0">
                <a:ln>
                  <a:solidFill>
                    <a:schemeClr val="bg2">
                      <a:lumMod val="75000"/>
                    </a:schemeClr>
                  </a:solidFill>
                </a:ln>
                <a:blipFill>
                  <a:blip r:embed="rId2"/>
                  <a:tile tx="0" ty="0" sx="100000" sy="100000" flip="none" algn="tl"/>
                </a:blipFill>
              </a:rPr>
              <a:t> «Думки про </a:t>
            </a:r>
            <a:r>
              <a:rPr lang="ru-RU" dirty="0" err="1">
                <a:ln>
                  <a:solidFill>
                    <a:schemeClr val="bg2">
                      <a:lumMod val="75000"/>
                    </a:schemeClr>
                  </a:solidFill>
                </a:ln>
                <a:blipFill>
                  <a:blip r:embed="rId2"/>
                  <a:tile tx="0" ty="0" sx="100000" sy="100000" flip="none" algn="tl"/>
                </a:blipFill>
              </a:rPr>
              <a:t>народні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малоруські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думи</a:t>
            </a:r>
            <a:r>
              <a:rPr lang="ru-RU" dirty="0">
                <a:ln>
                  <a:solidFill>
                    <a:schemeClr val="bg2">
                      <a:lumMod val="75000"/>
                    </a:schemeClr>
                  </a:solidFill>
                </a:ln>
                <a:blipFill>
                  <a:blip r:embed="rId2"/>
                  <a:tile tx="0" ty="0" sx="100000" sy="100000" flip="none" algn="tl"/>
                </a:blipFill>
              </a:rPr>
              <a:t>» (К., 1893). У </a:t>
            </a:r>
            <a:r>
              <a:rPr lang="ru-RU" dirty="0" err="1">
                <a:ln>
                  <a:solidFill>
                    <a:schemeClr val="bg2">
                      <a:lumMod val="75000"/>
                    </a:schemeClr>
                  </a:solidFill>
                </a:ln>
                <a:blipFill>
                  <a:blip r:embed="rId2"/>
                  <a:tile tx="0" ty="0" sx="100000" sy="100000" flip="none" algn="tl"/>
                </a:blipFill>
              </a:rPr>
              <a:t>ній</a:t>
            </a:r>
            <a:r>
              <a:rPr lang="ru-RU" dirty="0">
                <a:ln>
                  <a:solidFill>
                    <a:schemeClr val="bg2">
                      <a:lumMod val="75000"/>
                    </a:schemeClr>
                  </a:solidFill>
                </a:ln>
                <a:blipFill>
                  <a:blip r:embed="rId2"/>
                  <a:tile tx="0" ty="0" sx="100000" sy="100000" flip="none" algn="tl"/>
                </a:blipFill>
              </a:rPr>
              <a:t> автор </a:t>
            </a:r>
            <a:r>
              <a:rPr lang="ru-RU" dirty="0" err="1">
                <a:ln>
                  <a:solidFill>
                    <a:schemeClr val="bg2">
                      <a:lumMod val="75000"/>
                    </a:schemeClr>
                  </a:solidFill>
                </a:ln>
                <a:blipFill>
                  <a:blip r:embed="rId2"/>
                  <a:tile tx="0" ty="0" sx="100000" sy="100000" flip="none" algn="tl"/>
                </a:blipFill>
              </a:rPr>
              <a:t>зробив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підсумок</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вивчення</a:t>
            </a:r>
            <a:r>
              <a:rPr lang="ru-RU" dirty="0">
                <a:ln>
                  <a:solidFill>
                    <a:schemeClr val="bg2">
                      <a:lumMod val="75000"/>
                    </a:schemeClr>
                  </a:solidFill>
                </a:ln>
                <a:blipFill>
                  <a:blip r:embed="rId2"/>
                  <a:tile tx="0" ty="0" sx="100000" sy="100000" flip="none" algn="tl"/>
                </a:blipFill>
              </a:rPr>
              <a:t> жанру, </a:t>
            </a:r>
            <a:r>
              <a:rPr lang="ru-RU" dirty="0" err="1">
                <a:ln>
                  <a:solidFill>
                    <a:schemeClr val="bg2">
                      <a:lumMod val="75000"/>
                    </a:schemeClr>
                  </a:solidFill>
                </a:ln>
                <a:blipFill>
                  <a:blip r:embed="rId2"/>
                  <a:tile tx="0" ty="0" sx="100000" sy="100000" flip="none" algn="tl"/>
                </a:blipFill>
              </a:rPr>
              <a:t>визначив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місце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серед</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інших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фольклорних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жанрів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охарактеризував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діяльність</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народних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співців</a:t>
            </a:r>
            <a:r>
              <a:rPr lang="ru-RU" dirty="0">
                <a:ln>
                  <a:solidFill>
                    <a:schemeClr val="bg2">
                      <a:lumMod val="75000"/>
                    </a:schemeClr>
                  </a:solidFill>
                </a:ln>
                <a:blipFill>
                  <a:blip r:embed="rId2"/>
                  <a:tile tx="0" ty="0" sx="100000" sy="100000" flip="none" algn="tl"/>
                </a:blipFill>
              </a:rPr>
              <a:t> — </a:t>
            </a:r>
            <a:r>
              <a:rPr lang="ru-RU" dirty="0" err="1">
                <a:ln>
                  <a:solidFill>
                    <a:schemeClr val="bg2">
                      <a:lumMod val="75000"/>
                    </a:schemeClr>
                  </a:solidFill>
                </a:ln>
                <a:blipFill>
                  <a:blip r:embed="rId2"/>
                  <a:tile tx="0" ty="0" sx="100000" sy="100000" flip="none" algn="tl"/>
                </a:blipFill>
              </a:rPr>
              <a:t>носіїв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цих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творів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Він</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аналізує</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епос</a:t>
            </a:r>
            <a:r>
              <a:rPr lang="ru-RU" dirty="0">
                <a:ln>
                  <a:solidFill>
                    <a:schemeClr val="bg2">
                      <a:lumMod val="75000"/>
                    </a:schemeClr>
                  </a:solidFill>
                </a:ln>
                <a:blipFill>
                  <a:blip r:embed="rId2"/>
                  <a:tile tx="0" ty="0" sx="100000" sy="100000" flip="none" algn="tl"/>
                </a:blipFill>
              </a:rPr>
              <a:t> з точки </a:t>
            </a:r>
            <a:r>
              <a:rPr lang="ru-RU" dirty="0" err="1">
                <a:ln>
                  <a:solidFill>
                    <a:schemeClr val="bg2">
                      <a:lumMod val="75000"/>
                    </a:schemeClr>
                  </a:solidFill>
                </a:ln>
                <a:blipFill>
                  <a:blip r:embed="rId2"/>
                  <a:tile tx="0" ty="0" sx="100000" sy="100000" flip="none" algn="tl"/>
                </a:blipFill>
              </a:rPr>
              <a:t>зору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теорії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його</a:t>
            </a:r>
            <a:r>
              <a:rPr lang="ru-RU" dirty="0">
                <a:ln>
                  <a:solidFill>
                    <a:schemeClr val="bg2">
                      <a:lumMod val="75000"/>
                    </a:schemeClr>
                  </a:solidFill>
                </a:ln>
                <a:blipFill>
                  <a:blip r:embed="rId2"/>
                  <a:tile tx="0" ty="0" sx="100000" sy="100000" flip="none" algn="tl"/>
                </a:blipFill>
              </a:rPr>
              <a:t> аристократичного </a:t>
            </a:r>
            <a:r>
              <a:rPr lang="ru-RU" dirty="0" err="1">
                <a:ln>
                  <a:solidFill>
                    <a:schemeClr val="bg2">
                      <a:lumMod val="75000"/>
                    </a:schemeClr>
                  </a:solidFill>
                </a:ln>
                <a:blipFill>
                  <a:blip r:embed="rId2"/>
                  <a:tile tx="0" ty="0" sx="100000" sy="100000" flip="none" algn="tl"/>
                </a:blipFill>
              </a:rPr>
              <a:t>походження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Окрім</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теоретичної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частини</a:t>
            </a:r>
            <a:r>
              <a:rPr lang="ru-RU" dirty="0">
                <a:ln>
                  <a:solidFill>
                    <a:schemeClr val="bg2">
                      <a:lumMod val="75000"/>
                    </a:schemeClr>
                  </a:solidFill>
                </a:ln>
                <a:blipFill>
                  <a:blip r:embed="rId2"/>
                  <a:tile tx="0" ty="0" sx="100000" sy="100000" flip="none" algn="tl"/>
                </a:blipFill>
              </a:rPr>
              <a:t>, у </a:t>
            </a:r>
            <a:r>
              <a:rPr lang="ru-RU" dirty="0" err="1">
                <a:ln>
                  <a:solidFill>
                    <a:schemeClr val="bg2">
                      <a:lumMod val="75000"/>
                    </a:schemeClr>
                  </a:solidFill>
                </a:ln>
                <a:blipFill>
                  <a:blip r:embed="rId2"/>
                  <a:tile tx="0" ty="0" sx="100000" sy="100000" flip="none" algn="tl"/>
                </a:blipFill>
              </a:rPr>
              <a:t>книзі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опублікувався</a:t>
            </a:r>
            <a:r>
              <a:rPr lang="ru-RU" dirty="0">
                <a:ln>
                  <a:solidFill>
                    <a:schemeClr val="bg2">
                      <a:lumMod val="75000"/>
                    </a:schemeClr>
                  </a:solidFill>
                </a:ln>
                <a:blipFill>
                  <a:blip r:embed="rId2"/>
                  <a:tile tx="0" ty="0" sx="100000" sy="100000" flip="none" algn="tl"/>
                </a:blipFill>
              </a:rPr>
              <a:t> ряд </a:t>
            </a:r>
            <a:r>
              <a:rPr lang="ru-RU" dirty="0" err="1">
                <a:ln>
                  <a:solidFill>
                    <a:schemeClr val="bg2">
                      <a:lumMod val="75000"/>
                    </a:schemeClr>
                  </a:solidFill>
                </a:ln>
                <a:blipFill>
                  <a:blip r:embed="rId2"/>
                  <a:tile tx="0" ty="0" sx="100000" sy="100000" flip="none" algn="tl"/>
                </a:blipFill>
              </a:rPr>
              <a:t>нових</a:t>
            </a:r>
            <a:r>
              <a:rPr lang="ru-RU" dirty="0">
                <a:ln>
                  <a:solidFill>
                    <a:schemeClr val="bg2">
                      <a:lumMod val="75000"/>
                    </a:schemeClr>
                  </a:solidFill>
                </a:ln>
                <a:blipFill>
                  <a:blip r:embed="rId2"/>
                  <a:tile tx="0" ty="0" sx="100000" sy="100000" flip="none" algn="tl"/>
                </a:blipFill>
              </a:rPr>
              <a:t> дум. У 1897 р. у </a:t>
            </a:r>
            <a:r>
              <a:rPr lang="ru-RU" dirty="0" err="1">
                <a:ln>
                  <a:solidFill>
                    <a:schemeClr val="bg2">
                      <a:lumMod val="75000"/>
                    </a:schemeClr>
                  </a:solidFill>
                </a:ln>
                <a:blipFill>
                  <a:blip r:embed="rId2"/>
                  <a:tile tx="0" ty="0" sx="100000" sy="100000" flip="none" algn="tl"/>
                </a:blipFill>
              </a:rPr>
              <a:t>Чернігові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вийшов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збірник</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Думи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кобзарські</a:t>
            </a:r>
            <a:r>
              <a:rPr lang="ru-RU" dirty="0">
                <a:ln>
                  <a:solidFill>
                    <a:schemeClr val="bg2">
                      <a:lumMod val="75000"/>
                    </a:schemeClr>
                  </a:solidFill>
                </a:ln>
                <a:blipFill>
                  <a:blip r:embed="rId2"/>
                  <a:tile tx="0" ty="0" sx="100000" sy="100000" flip="none" algn="tl"/>
                </a:blipFill>
              </a:rPr>
              <a:t>» Бориса </a:t>
            </a:r>
            <a:r>
              <a:rPr lang="ru-RU" dirty="0" err="1">
                <a:ln>
                  <a:solidFill>
                    <a:schemeClr val="bg2">
                      <a:lumMod val="75000"/>
                    </a:schemeClr>
                  </a:solidFill>
                </a:ln>
                <a:blipFill>
                  <a:blip r:embed="rId2"/>
                  <a:tile tx="0" ty="0" sx="100000" sy="100000" flip="none" algn="tl"/>
                </a:blipFill>
              </a:rPr>
              <a:t>Грінченка</a:t>
            </a:r>
            <a:r>
              <a:rPr lang="ru-RU" dirty="0">
                <a:ln>
                  <a:solidFill>
                    <a:schemeClr val="bg2">
                      <a:lumMod val="75000"/>
                    </a:schemeClr>
                  </a:solidFill>
                </a:ln>
                <a:blipFill>
                  <a:blip r:embed="rId2"/>
                  <a:tile tx="0" ty="0" sx="100000" sy="100000" flip="none" algn="tl"/>
                </a:blipFill>
              </a:rPr>
              <a:t>.</a:t>
            </a:r>
          </a:p>
        </p:txBody>
      </p:sp>
      <p:pic>
        <p:nvPicPr>
          <p:cNvPr id="5122" name="Picture 2" descr="C:\Users\Nastja\Pictures\20130529_112716.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32040" y="3769160"/>
            <a:ext cx="3779912" cy="28349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221088"/>
            <a:ext cx="3384376" cy="238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2566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4)">
                                      <p:cBhvr>
                                        <p:cTn id="7" dur="2000"/>
                                        <p:tgtEl>
                                          <p:spTgt spid="5123"/>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heel(3)">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pPr marL="0" indent="0">
              <a:buNone/>
            </a:pPr>
            <a:r>
              <a:rPr lang="ru-RU" dirty="0" err="1">
                <a:ln>
                  <a:solidFill>
                    <a:schemeClr val="bg2">
                      <a:lumMod val="75000"/>
                    </a:schemeClr>
                  </a:solidFill>
                </a:ln>
                <a:blipFill>
                  <a:blip r:embed="rId2"/>
                  <a:tile tx="0" ty="0" sx="100000" sy="100000" flip="none" algn="tl"/>
                </a:blipFill>
              </a:rPr>
              <a:t>Новий</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етап</a:t>
            </a:r>
            <a:r>
              <a:rPr lang="ru-RU" dirty="0">
                <a:ln>
                  <a:solidFill>
                    <a:schemeClr val="bg2">
                      <a:lumMod val="75000"/>
                    </a:schemeClr>
                  </a:solidFill>
                </a:ln>
                <a:blipFill>
                  <a:blip r:embed="rId2"/>
                  <a:tile tx="0" ty="0" sx="100000" sy="100000" flip="none" algn="tl"/>
                </a:blipFill>
              </a:rPr>
              <a:t> у </a:t>
            </a:r>
            <a:r>
              <a:rPr lang="ru-RU" dirty="0" err="1">
                <a:ln>
                  <a:solidFill>
                    <a:schemeClr val="bg2">
                      <a:lumMod val="75000"/>
                    </a:schemeClr>
                  </a:solidFill>
                </a:ln>
                <a:blipFill>
                  <a:blip r:embed="rId2"/>
                  <a:tile tx="0" ty="0" sx="100000" sy="100000" flip="none" algn="tl"/>
                </a:blipFill>
              </a:rPr>
              <a:t>вивченні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думового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епосу</a:t>
            </a:r>
            <a:r>
              <a:rPr lang="ru-RU" dirty="0">
                <a:ln>
                  <a:solidFill>
                    <a:schemeClr val="bg2">
                      <a:lumMod val="75000"/>
                    </a:schemeClr>
                  </a:solidFill>
                </a:ln>
                <a:blipFill>
                  <a:blip r:embed="rId2"/>
                  <a:tile tx="0" ty="0" sx="100000" sy="100000" flip="none" algn="tl"/>
                </a:blipFill>
              </a:rPr>
              <a:t> на початку 20 ст. </a:t>
            </a:r>
            <a:r>
              <a:rPr lang="ru-RU" dirty="0" err="1">
                <a:ln>
                  <a:solidFill>
                    <a:schemeClr val="bg2">
                      <a:lumMod val="75000"/>
                    </a:schemeClr>
                  </a:solidFill>
                </a:ln>
                <a:blipFill>
                  <a:blip r:embed="rId2"/>
                  <a:tile tx="0" ty="0" sx="100000" sy="100000" flip="none" algn="tl"/>
                </a:blipFill>
              </a:rPr>
              <a:t>пов'язаний</a:t>
            </a:r>
            <a:r>
              <a:rPr lang="ru-RU" dirty="0">
                <a:ln>
                  <a:solidFill>
                    <a:schemeClr val="bg2">
                      <a:lumMod val="75000"/>
                    </a:schemeClr>
                  </a:solidFill>
                </a:ln>
                <a:blipFill>
                  <a:blip r:embed="rId2"/>
                  <a:tile tx="0" ty="0" sx="100000" sy="100000" flip="none" algn="tl"/>
                </a:blipFill>
              </a:rPr>
              <a:t> з </a:t>
            </a:r>
            <a:r>
              <a:rPr lang="ru-RU" dirty="0" err="1">
                <a:ln>
                  <a:solidFill>
                    <a:schemeClr val="bg2">
                      <a:lumMod val="75000"/>
                    </a:schemeClr>
                  </a:solidFill>
                </a:ln>
                <a:blipFill>
                  <a:blip r:embed="rId2"/>
                  <a:tile tx="0" ty="0" sx="100000" sy="100000" flip="none" algn="tl"/>
                </a:blipFill>
              </a:rPr>
              <a:t>іменами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Лесі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Українки</a:t>
            </a:r>
            <a:r>
              <a:rPr lang="ru-RU" dirty="0">
                <a:ln>
                  <a:solidFill>
                    <a:schemeClr val="bg2">
                      <a:lumMod val="75000"/>
                    </a:schemeClr>
                  </a:solidFill>
                </a:ln>
                <a:blipFill>
                  <a:blip r:embed="rId2"/>
                  <a:tile tx="0" ty="0" sx="100000" sy="100000" flip="none" algn="tl"/>
                </a:blipFill>
              </a:rPr>
              <a:t>, яка у 1908 р. на </a:t>
            </a:r>
            <a:r>
              <a:rPr lang="ru-RU" dirty="0" err="1">
                <a:ln>
                  <a:solidFill>
                    <a:schemeClr val="bg2">
                      <a:lumMod val="75000"/>
                    </a:schemeClr>
                  </a:solidFill>
                </a:ln>
                <a:blipFill>
                  <a:blip r:embed="rId2"/>
                  <a:tile tx="0" ty="0" sx="100000" sy="100000" flip="none" algn="tl"/>
                </a:blipFill>
              </a:rPr>
              <a:t>власні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кошти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організувала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експедицію</a:t>
            </a:r>
            <a:r>
              <a:rPr lang="ru-RU" dirty="0">
                <a:ln>
                  <a:solidFill>
                    <a:schemeClr val="bg2">
                      <a:lumMod val="75000"/>
                    </a:schemeClr>
                  </a:solidFill>
                </a:ln>
                <a:blipFill>
                  <a:blip r:embed="rId2"/>
                  <a:tile tx="0" ty="0" sx="100000" sy="100000" flip="none" algn="tl"/>
                </a:blipFill>
              </a:rPr>
              <a:t> для </a:t>
            </a:r>
            <a:r>
              <a:rPr lang="ru-RU" dirty="0" err="1">
                <a:ln>
                  <a:solidFill>
                    <a:schemeClr val="bg2">
                      <a:lumMod val="75000"/>
                    </a:schemeClr>
                  </a:solidFill>
                </a:ln>
                <a:blipFill>
                  <a:blip r:embed="rId2"/>
                  <a:tile tx="0" ty="0" sx="100000" sy="100000" flip="none" algn="tl"/>
                </a:blipFill>
              </a:rPr>
              <a:t>записування</a:t>
            </a:r>
            <a:r>
              <a:rPr lang="ru-RU" dirty="0">
                <a:ln>
                  <a:solidFill>
                    <a:schemeClr val="bg2">
                      <a:lumMod val="75000"/>
                    </a:schemeClr>
                  </a:solidFill>
                </a:ln>
                <a:blipFill>
                  <a:blip r:embed="rId2"/>
                  <a:tile tx="0" ty="0" sx="100000" sy="100000" flip="none" algn="tl"/>
                </a:blipFill>
              </a:rPr>
              <a:t> дум на </a:t>
            </a:r>
            <a:r>
              <a:rPr lang="ru-RU" dirty="0" err="1">
                <a:ln>
                  <a:solidFill>
                    <a:schemeClr val="bg2">
                      <a:lumMod val="75000"/>
                    </a:schemeClr>
                  </a:solidFill>
                </a:ln>
                <a:blipFill>
                  <a:blip r:embed="rId2"/>
                  <a:tile tx="0" ty="0" sx="100000" sy="100000" flip="none" algn="tl"/>
                </a:blipFill>
              </a:rPr>
              <a:t>фонографі</a:t>
            </a:r>
            <a:r>
              <a:rPr lang="ru-RU" dirty="0">
                <a:ln>
                  <a:solidFill>
                    <a:schemeClr val="bg2">
                      <a:lumMod val="75000"/>
                    </a:schemeClr>
                  </a:solidFill>
                </a:ln>
                <a:blipFill>
                  <a:blip r:embed="rId2"/>
                  <a:tile tx="0" ty="0" sx="100000" sy="100000" flip="none" algn="tl"/>
                </a:blipFill>
              </a:rPr>
              <a:t>, та </a:t>
            </a:r>
            <a:r>
              <a:rPr lang="ru-RU" dirty="0" err="1">
                <a:ln>
                  <a:solidFill>
                    <a:schemeClr val="bg2">
                      <a:lumMod val="75000"/>
                    </a:schemeClr>
                  </a:solidFill>
                </a:ln>
                <a:blipFill>
                  <a:blip r:embed="rId2"/>
                  <a:tile tx="0" ty="0" sx="100000" sy="100000" flip="none" algn="tl"/>
                </a:blipFill>
              </a:rPr>
              <a:t>Філарета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Колесси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який</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здійснив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цей</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задум</a:t>
            </a:r>
            <a:r>
              <a:rPr lang="ru-RU" dirty="0">
                <a:ln>
                  <a:solidFill>
                    <a:schemeClr val="bg2">
                      <a:lumMod val="75000"/>
                    </a:schemeClr>
                  </a:solidFill>
                </a:ln>
                <a:blipFill>
                  <a:blip r:embed="rId2"/>
                  <a:tile tx="0" ty="0" sx="100000" sy="100000" flip="none" algn="tl"/>
                </a:blipFill>
              </a:rPr>
              <a:t> на </a:t>
            </a:r>
            <a:r>
              <a:rPr lang="ru-RU" dirty="0" err="1">
                <a:ln>
                  <a:solidFill>
                    <a:schemeClr val="bg2">
                      <a:lumMod val="75000"/>
                    </a:schemeClr>
                  </a:solidFill>
                </a:ln>
                <a:blipFill>
                  <a:blip r:embed="rId2"/>
                  <a:tile tx="0" ty="0" sx="100000" sy="100000" flip="none" algn="tl"/>
                </a:blipFill>
              </a:rPr>
              <a:t>Полтавщині</a:t>
            </a:r>
            <a:r>
              <a:rPr lang="ru-RU" dirty="0">
                <a:ln>
                  <a:solidFill>
                    <a:schemeClr val="bg2">
                      <a:lumMod val="75000"/>
                    </a:schemeClr>
                  </a:solidFill>
                </a:ln>
                <a:blipFill>
                  <a:blip r:embed="rId2"/>
                  <a:tile tx="0" ty="0" sx="100000" sy="100000" flip="none" algn="tl"/>
                </a:blipFill>
              </a:rPr>
              <a:t> та в </a:t>
            </a:r>
            <a:r>
              <a:rPr lang="ru-RU" dirty="0" err="1">
                <a:ln>
                  <a:solidFill>
                    <a:schemeClr val="bg2">
                      <a:lumMod val="75000"/>
                    </a:schemeClr>
                  </a:solidFill>
                </a:ln>
                <a:blipFill>
                  <a:blip r:embed="rId2"/>
                  <a:tile tx="0" ty="0" sx="100000" sy="100000" flip="none" algn="tl"/>
                </a:blipFill>
              </a:rPr>
              <a:t>Києві</a:t>
            </a:r>
            <a:r>
              <a:rPr lang="ru-RU" dirty="0">
                <a:ln>
                  <a:solidFill>
                    <a:schemeClr val="bg2">
                      <a:lumMod val="75000"/>
                    </a:schemeClr>
                  </a:solidFill>
                </a:ln>
                <a:blipFill>
                  <a:blip r:embed="rId2"/>
                  <a:tile tx="0" ty="0" sx="100000" sy="100000" flip="none" algn="tl"/>
                </a:blipFill>
              </a:rPr>
              <a:t>. Результатом </a:t>
            </a:r>
            <a:r>
              <a:rPr lang="ru-RU" dirty="0" err="1">
                <a:ln>
                  <a:solidFill>
                    <a:schemeClr val="bg2">
                      <a:lumMod val="75000"/>
                    </a:schemeClr>
                  </a:solidFill>
                </a:ln>
                <a:blipFill>
                  <a:blip r:embed="rId2"/>
                  <a:tile tx="0" ty="0" sx="100000" sy="100000" flip="none" algn="tl"/>
                </a:blipFill>
              </a:rPr>
              <a:t>їх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спільної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праці</a:t>
            </a:r>
            <a:r>
              <a:rPr lang="ru-RU" dirty="0">
                <a:ln>
                  <a:solidFill>
                    <a:schemeClr val="bg2">
                      <a:lumMod val="75000"/>
                    </a:schemeClr>
                  </a:solidFill>
                </a:ln>
                <a:blipFill>
                  <a:blip r:embed="rId2"/>
                  <a:tile tx="0" ty="0" sx="100000" sy="100000" flip="none" algn="tl"/>
                </a:blipFill>
              </a:rPr>
              <a:t> стало </a:t>
            </a:r>
            <a:r>
              <a:rPr lang="ru-RU" dirty="0" err="1">
                <a:ln>
                  <a:solidFill>
                    <a:schemeClr val="bg2">
                      <a:lumMod val="75000"/>
                    </a:schemeClr>
                  </a:solidFill>
                </a:ln>
                <a:blipFill>
                  <a:blip r:embed="rId2"/>
                  <a:tile tx="0" ty="0" sx="100000" sy="100000" flip="none" algn="tl"/>
                </a:blipFill>
              </a:rPr>
              <a:t>двотомне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видання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текстів</a:t>
            </a:r>
            <a:r>
              <a:rPr lang="ru-RU" dirty="0">
                <a:ln>
                  <a:solidFill>
                    <a:schemeClr val="bg2">
                      <a:lumMod val="75000"/>
                    </a:schemeClr>
                  </a:solidFill>
                </a:ln>
                <a:blipFill>
                  <a:blip r:embed="rId2"/>
                  <a:tile tx="0" ty="0" sx="100000" sy="100000" flip="none" algn="tl"/>
                </a:blipFill>
              </a:rPr>
              <a:t> дум з </a:t>
            </a:r>
            <a:r>
              <a:rPr lang="ru-RU" dirty="0" err="1">
                <a:ln>
                  <a:solidFill>
                    <a:schemeClr val="bg2">
                      <a:lumMod val="75000"/>
                    </a:schemeClr>
                  </a:solidFill>
                </a:ln>
                <a:blipFill>
                  <a:blip r:embed="rId2"/>
                  <a:tile tx="0" ty="0" sx="100000" sy="100000" flip="none" algn="tl"/>
                </a:blipFill>
              </a:rPr>
              <a:t>мелодіями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Мелодії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українських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народних</a:t>
            </a:r>
            <a:r>
              <a:rPr lang="ru-RU" dirty="0">
                <a:ln>
                  <a:solidFill>
                    <a:schemeClr val="bg2">
                      <a:lumMod val="75000"/>
                    </a:schemeClr>
                  </a:solidFill>
                </a:ln>
                <a:blipFill>
                  <a:blip r:embed="rId2"/>
                  <a:tile tx="0" ty="0" sx="100000" sy="100000" flip="none" algn="tl"/>
                </a:blipFill>
              </a:rPr>
              <a:t> дум</a:t>
            </a:r>
            <a:r>
              <a:rPr lang="ru-RU" dirty="0" smtClean="0">
                <a:ln>
                  <a:solidFill>
                    <a:schemeClr val="bg2">
                      <a:lumMod val="75000"/>
                    </a:schemeClr>
                  </a:solidFill>
                </a:ln>
                <a:blipFill>
                  <a:blip r:embed="rId2"/>
                  <a:tile tx="0" ty="0" sx="100000" sy="100000" flip="none" algn="tl"/>
                </a:blipFill>
              </a:rPr>
              <a:t>»).                        Ф</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Колессі</a:t>
            </a:r>
            <a:r>
              <a:rPr lang="ru-RU" dirty="0">
                <a:ln>
                  <a:solidFill>
                    <a:schemeClr val="bg2">
                      <a:lumMod val="75000"/>
                    </a:schemeClr>
                  </a:solidFill>
                </a:ln>
                <a:blipFill>
                  <a:blip r:embed="rId2"/>
                  <a:tile tx="0" ty="0" sx="100000" sy="100000" flip="none" algn="tl"/>
                </a:blipFill>
              </a:rPr>
              <a:t> належать й </a:t>
            </a:r>
            <a:r>
              <a:rPr lang="ru-RU" dirty="0" err="1">
                <a:ln>
                  <a:solidFill>
                    <a:schemeClr val="bg2">
                      <a:lumMod val="75000"/>
                    </a:schemeClr>
                  </a:solidFill>
                </a:ln>
                <a:blipFill>
                  <a:blip r:embed="rId2"/>
                  <a:tile tx="0" ty="0" sx="100000" sy="100000" flip="none" algn="tl"/>
                </a:blipFill>
              </a:rPr>
              <a:t>інші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важливі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праці</a:t>
            </a:r>
            <a:r>
              <a:rPr lang="ru-RU" dirty="0">
                <a:ln>
                  <a:solidFill>
                    <a:schemeClr val="bg2">
                      <a:lumMod val="75000"/>
                    </a:schemeClr>
                  </a:solidFill>
                </a:ln>
                <a:blipFill>
                  <a:blip r:embed="rId2"/>
                  <a:tile tx="0" ty="0" sx="100000" sy="100000" flip="none" algn="tl"/>
                </a:blipFill>
              </a:rPr>
              <a:t> про </a:t>
            </a:r>
            <a:r>
              <a:rPr lang="ru-RU" dirty="0" err="1">
                <a:ln>
                  <a:solidFill>
                    <a:schemeClr val="bg2">
                      <a:lumMod val="75000"/>
                    </a:schemeClr>
                  </a:solidFill>
                </a:ln>
                <a:blipFill>
                  <a:blip r:embed="rId2"/>
                  <a:tile tx="0" ty="0" sx="100000" sy="100000" flip="none" algn="tl"/>
                </a:blipFill>
              </a:rPr>
              <a:t>цей</a:t>
            </a:r>
            <a:r>
              <a:rPr lang="ru-RU" dirty="0">
                <a:ln>
                  <a:solidFill>
                    <a:schemeClr val="bg2">
                      <a:lumMod val="75000"/>
                    </a:schemeClr>
                  </a:solidFill>
                </a:ln>
                <a:blipFill>
                  <a:blip r:embed="rId2"/>
                  <a:tile tx="0" ty="0" sx="100000" sy="100000" flip="none" algn="tl"/>
                </a:blipFill>
              </a:rPr>
              <a:t> жанр, </a:t>
            </a:r>
            <a:r>
              <a:rPr lang="ru-RU" dirty="0" err="1">
                <a:ln>
                  <a:solidFill>
                    <a:schemeClr val="bg2">
                      <a:lumMod val="75000"/>
                    </a:schemeClr>
                  </a:solidFill>
                </a:ln>
                <a:blipFill>
                  <a:blip r:embed="rId2"/>
                  <a:tile tx="0" ty="0" sx="100000" sy="100000" flip="none" algn="tl"/>
                </a:blipFill>
              </a:rPr>
              <a:t>зокрема</a:t>
            </a:r>
            <a:r>
              <a:rPr lang="ru-RU" dirty="0">
                <a:ln>
                  <a:solidFill>
                    <a:schemeClr val="bg2">
                      <a:lumMod val="75000"/>
                    </a:schemeClr>
                  </a:solidFill>
                </a:ln>
                <a:blipFill>
                  <a:blip r:embed="rId2"/>
                  <a:tile tx="0" ty="0" sx="100000" sy="100000" flip="none" algn="tl"/>
                </a:blipFill>
              </a:rPr>
              <a:t> у 1920 </a:t>
            </a:r>
            <a:r>
              <a:rPr lang="ru-RU" dirty="0" err="1">
                <a:ln>
                  <a:solidFill>
                    <a:schemeClr val="bg2">
                      <a:lumMod val="75000"/>
                    </a:schemeClr>
                  </a:solidFill>
                </a:ln>
                <a:blipFill>
                  <a:blip r:embed="rId2"/>
                  <a:tile tx="0" ty="0" sx="100000" sy="100000" flip="none" algn="tl"/>
                </a:blipFill>
              </a:rPr>
              <a:t>році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він</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видав</a:t>
            </a:r>
            <a:r>
              <a:rPr lang="ru-RU" dirty="0">
                <a:ln>
                  <a:solidFill>
                    <a:schemeClr val="bg2">
                      <a:lumMod val="75000"/>
                    </a:schemeClr>
                  </a:solidFill>
                </a:ln>
                <a:blipFill>
                  <a:blip r:embed="rId2"/>
                  <a:tile tx="0" ty="0" sx="100000" sy="100000" flip="none" algn="tl"/>
                </a:blipFill>
              </a:rPr>
              <a:t> у </a:t>
            </a:r>
            <a:r>
              <a:rPr lang="ru-RU" dirty="0" err="1">
                <a:ln>
                  <a:solidFill>
                    <a:schemeClr val="bg2">
                      <a:lumMod val="75000"/>
                    </a:schemeClr>
                  </a:solidFill>
                </a:ln>
                <a:blipFill>
                  <a:blip r:embed="rId2"/>
                  <a:tile tx="0" ty="0" sx="100000" sy="100000" flip="none" algn="tl"/>
                </a:blipFill>
              </a:rPr>
              <a:t>Львові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збірку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Українські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народні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думи</a:t>
            </a:r>
            <a:r>
              <a:rPr lang="ru-RU" dirty="0">
                <a:ln>
                  <a:solidFill>
                    <a:schemeClr val="bg2">
                      <a:lumMod val="75000"/>
                    </a:schemeClr>
                  </a:solidFill>
                </a:ln>
                <a:blipFill>
                  <a:blip r:embed="rId2"/>
                  <a:tile tx="0" ty="0" sx="100000" sy="100000" flip="none" algn="tl"/>
                </a:blipFill>
              </a:rPr>
              <a:t>», а в 1921 — </a:t>
            </a:r>
            <a:r>
              <a:rPr lang="ru-RU" dirty="0" err="1">
                <a:ln>
                  <a:solidFill>
                    <a:schemeClr val="bg2">
                      <a:lumMod val="75000"/>
                    </a:schemeClr>
                  </a:solidFill>
                </a:ln>
                <a:blipFill>
                  <a:blip r:embed="rId2"/>
                  <a:tile tx="0" ty="0" sx="100000" sy="100000" flip="none" algn="tl"/>
                </a:blipFill>
              </a:rPr>
              <a:t>дослідження</a:t>
            </a:r>
            <a:r>
              <a:rPr lang="ru-RU" dirty="0">
                <a:ln>
                  <a:solidFill>
                    <a:schemeClr val="bg2">
                      <a:lumMod val="75000"/>
                    </a:schemeClr>
                  </a:solidFill>
                </a:ln>
                <a:blipFill>
                  <a:blip r:embed="rId2"/>
                  <a:tile tx="0" ty="0" sx="100000" sy="100000" flip="none" algn="tl"/>
                </a:blipFill>
              </a:rPr>
              <a:t> про </a:t>
            </a:r>
            <a:r>
              <a:rPr lang="ru-RU" dirty="0" err="1">
                <a:ln>
                  <a:solidFill>
                    <a:schemeClr val="bg2">
                      <a:lumMod val="75000"/>
                    </a:schemeClr>
                  </a:solidFill>
                </a:ln>
                <a:blipFill>
                  <a:blip r:embed="rId2"/>
                  <a:tile tx="0" ty="0" sx="100000" sy="100000" flip="none" algn="tl"/>
                </a:blipFill>
              </a:rPr>
              <a:t>ґенезу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народних</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Він</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вперше</a:t>
            </a:r>
            <a:r>
              <a:rPr lang="ru-RU" dirty="0">
                <a:ln>
                  <a:solidFill>
                    <a:schemeClr val="bg2">
                      <a:lumMod val="75000"/>
                    </a:schemeClr>
                  </a:solidFill>
                </a:ln>
                <a:blipFill>
                  <a:blip r:embed="rId2"/>
                  <a:tile tx="0" ty="0" sx="100000" sy="100000" flip="none" algn="tl"/>
                </a:blipFill>
              </a:rPr>
              <a:t> дав </a:t>
            </a:r>
            <a:r>
              <a:rPr lang="ru-RU" dirty="0" err="1">
                <a:ln>
                  <a:solidFill>
                    <a:schemeClr val="bg2">
                      <a:lumMod val="75000"/>
                    </a:schemeClr>
                  </a:solidFill>
                </a:ln>
                <a:blipFill>
                  <a:blip r:embed="rId2"/>
                  <a:tile tx="0" ty="0" sx="100000" sy="100000" flip="none" algn="tl"/>
                </a:blipFill>
              </a:rPr>
              <a:t>науково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обґрунтоване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визначення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словесної</a:t>
            </a:r>
            <a:r>
              <a:rPr lang="ru-RU" dirty="0">
                <a:ln>
                  <a:solidFill>
                    <a:schemeClr val="bg2">
                      <a:lumMod val="75000"/>
                    </a:schemeClr>
                  </a:solidFill>
                </a:ln>
                <a:blipFill>
                  <a:blip r:embed="rId2"/>
                  <a:tile tx="0" ty="0" sx="100000" sy="100000" flip="none" algn="tl"/>
                </a:blipFill>
              </a:rPr>
              <a:t> та </a:t>
            </a:r>
            <a:r>
              <a:rPr lang="ru-RU" dirty="0" err="1">
                <a:ln>
                  <a:solidFill>
                    <a:schemeClr val="bg2">
                      <a:lumMod val="75000"/>
                    </a:schemeClr>
                  </a:solidFill>
                </a:ln>
                <a:blipFill>
                  <a:blip r:embed="rId2"/>
                  <a:tile tx="0" ty="0" sx="100000" sy="100000" flip="none" algn="tl"/>
                </a:blipFill>
              </a:rPr>
              <a:t>музичної</a:t>
            </a:r>
            <a:r>
              <a:rPr lang="ru-RU" dirty="0">
                <a:ln>
                  <a:solidFill>
                    <a:schemeClr val="bg2">
                      <a:lumMod val="75000"/>
                    </a:schemeClr>
                  </a:solidFill>
                </a:ln>
                <a:blipFill>
                  <a:blip r:embed="rId2"/>
                  <a:tile tx="0" ty="0" sx="100000" sy="100000" flip="none" algn="tl"/>
                </a:blipFill>
              </a:rPr>
              <a:t> форм жанру. </a:t>
            </a:r>
          </a:p>
        </p:txBody>
      </p:sp>
      <p:sp>
        <p:nvSpPr>
          <p:cNvPr id="3" name="Заголовок 2"/>
          <p:cNvSpPr>
            <a:spLocks noGrp="1"/>
          </p:cNvSpPr>
          <p:nvPr>
            <p:ph type="title"/>
          </p:nvPr>
        </p:nvSpPr>
        <p:spPr/>
        <p:txBody>
          <a:bodyPr>
            <a:normAutofit fontScale="90000"/>
          </a:bodyPr>
          <a:lstStyle/>
          <a:p>
            <a:r>
              <a:rPr lang="uk-UA" sz="6000" b="1" dirty="0" smtClean="0">
                <a:ln w="3200">
                  <a:solidFill>
                    <a:schemeClr val="accent1">
                      <a:alpha val="25000"/>
                    </a:schemeClr>
                  </a:solidFill>
                  <a:prstDash val="solid"/>
                  <a:round/>
                </a:ln>
                <a:blipFill>
                  <a:blip r:embed="rId3"/>
                  <a:tile tx="0" ty="0" sx="100000" sy="100000" flip="none" algn="tl"/>
                </a:blipFill>
                <a:latin typeface="Monotype Corsiva" pitchFamily="66" charset="0"/>
              </a:rPr>
              <a:t>Д</a:t>
            </a:r>
            <a:r>
              <a:rPr lang="uk-UA" b="1" dirty="0" smtClean="0">
                <a:ln w="3200">
                  <a:solidFill>
                    <a:schemeClr val="bg2">
                      <a:lumMod val="75000"/>
                      <a:alpha val="25000"/>
                    </a:schemeClr>
                  </a:solidFill>
                  <a:prstDash val="solid"/>
                  <a:round/>
                </a:ln>
                <a:blipFill>
                  <a:blip r:embed="rId2"/>
                  <a:tile tx="0" ty="0" sx="100000" sy="100000" flip="none" algn="tl"/>
                </a:blipFill>
              </a:rPr>
              <a:t>ослідження дум на початку 20 ст.</a:t>
            </a:r>
            <a:endParaRPr lang="ru-RU" b="1" dirty="0">
              <a:ln w="3200">
                <a:solidFill>
                  <a:schemeClr val="bg2">
                    <a:lumMod val="75000"/>
                    <a:alpha val="25000"/>
                  </a:schemeClr>
                </a:solidFill>
                <a:prstDash val="solid"/>
                <a:round/>
              </a:ln>
              <a:blipFill>
                <a:blip r:embed="rId2"/>
                <a:tile tx="0" ty="0" sx="100000" sy="100000" flip="none" algn="tl"/>
              </a:blipFill>
            </a:endParaRPr>
          </a:p>
        </p:txBody>
      </p:sp>
      <p:sp>
        <p:nvSpPr>
          <p:cNvPr id="4" name="Горизонтальный свиток 3"/>
          <p:cNvSpPr/>
          <p:nvPr/>
        </p:nvSpPr>
        <p:spPr>
          <a:xfrm>
            <a:off x="395536" y="404664"/>
            <a:ext cx="8208912" cy="1008112"/>
          </a:xfrm>
          <a:prstGeom prst="horizontalScroll">
            <a:avLst/>
          </a:prstGeom>
          <a:solidFill>
            <a:srgbClr val="9966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17940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Горизонтальный свиток 5"/>
          <p:cNvSpPr/>
          <p:nvPr/>
        </p:nvSpPr>
        <p:spPr>
          <a:xfrm>
            <a:off x="810816" y="715008"/>
            <a:ext cx="3672408" cy="1296144"/>
          </a:xfrm>
          <a:prstGeom prst="horizontalScroll">
            <a:avLst/>
          </a:prstGeom>
          <a:solidFill>
            <a:srgbClr val="9966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1016496" y="717510"/>
            <a:ext cx="3466728" cy="1130018"/>
          </a:xfrm>
        </p:spPr>
        <p:txBody>
          <a:bodyPr/>
          <a:lstStyle/>
          <a:p>
            <a:r>
              <a:rPr lang="uk-UA" sz="6600" b="1" dirty="0" smtClean="0">
                <a:ln w="3200">
                  <a:solidFill>
                    <a:schemeClr val="accent1">
                      <a:alpha val="25000"/>
                    </a:schemeClr>
                  </a:solidFill>
                  <a:prstDash val="solid"/>
                  <a:round/>
                </a:ln>
                <a:blipFill>
                  <a:blip r:embed="rId2"/>
                  <a:tile tx="0" ty="0" sx="100000" sy="100000" flip="none" algn="tl"/>
                </a:blipFill>
                <a:latin typeface="Monotype Corsiva" pitchFamily="66" charset="0"/>
              </a:rPr>
              <a:t>Л</a:t>
            </a:r>
            <a:r>
              <a:rPr lang="uk-UA" b="1" dirty="0" smtClean="0">
                <a:ln w="3200">
                  <a:solidFill>
                    <a:schemeClr val="bg2">
                      <a:lumMod val="75000"/>
                      <a:alpha val="25000"/>
                    </a:schemeClr>
                  </a:solidFill>
                  <a:prstDash val="solid"/>
                  <a:round/>
                </a:ln>
                <a:blipFill>
                  <a:blip r:embed="rId3"/>
                  <a:tile tx="0" ty="0" sx="100000" sy="100000" flip="none" algn="tl"/>
                </a:blipFill>
              </a:rPr>
              <a:t>ітература:</a:t>
            </a:r>
            <a:endParaRPr lang="ru-RU" b="1" dirty="0">
              <a:ln w="3200">
                <a:solidFill>
                  <a:schemeClr val="bg2">
                    <a:lumMod val="75000"/>
                    <a:alpha val="25000"/>
                  </a:schemeClr>
                </a:solidFill>
                <a:prstDash val="solid"/>
                <a:round/>
              </a:ln>
              <a:blipFill>
                <a:blip r:embed="rId3"/>
                <a:tile tx="0" ty="0" sx="100000" sy="100000" flip="none" algn="tl"/>
              </a:blipFill>
            </a:endParaRPr>
          </a:p>
        </p:txBody>
      </p:sp>
      <p:pic>
        <p:nvPicPr>
          <p:cNvPr id="5" name="Рисунок 4" descr="http://im3-tub-ua.yandex.net/i?id=329444532-06-72&amp;n=2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5076056" y="404664"/>
            <a:ext cx="3286685" cy="1844824"/>
          </a:xfrm>
          <a:prstGeom prst="rect">
            <a:avLst/>
          </a:prstGeom>
          <a:noFill/>
          <a:ln w="9525">
            <a:noFill/>
            <a:miter lim="800000"/>
            <a:headEnd/>
            <a:tailEnd/>
          </a:ln>
        </p:spPr>
      </p:pic>
      <p:sp>
        <p:nvSpPr>
          <p:cNvPr id="4" name="TextBox 3"/>
          <p:cNvSpPr txBox="1"/>
          <p:nvPr/>
        </p:nvSpPr>
        <p:spPr>
          <a:xfrm>
            <a:off x="306760" y="1772816"/>
            <a:ext cx="8352928" cy="4339650"/>
          </a:xfrm>
          <a:prstGeom prst="rect">
            <a:avLst/>
          </a:prstGeom>
          <a:noFill/>
        </p:spPr>
        <p:txBody>
          <a:bodyPr wrap="square" rtlCol="0">
            <a:spAutoFit/>
          </a:bodyPr>
          <a:lstStyle/>
          <a:p>
            <a:endParaRPr lang="ru-RU" dirty="0" smtClean="0">
              <a:blipFill>
                <a:blip r:embed="rId3"/>
                <a:tile tx="0" ty="0" sx="100000" sy="100000" flip="none" algn="tl"/>
              </a:blipFill>
            </a:endParaRPr>
          </a:p>
          <a:p>
            <a:endParaRPr lang="ru-RU" dirty="0">
              <a:blipFill>
                <a:blip r:embed="rId3"/>
                <a:tile tx="0" ty="0" sx="100000" sy="100000" flip="none" algn="tl"/>
              </a:blipFill>
            </a:endParaRPr>
          </a:p>
          <a:p>
            <a:r>
              <a:rPr lang="ru-RU" dirty="0" smtClean="0">
                <a:blipFill>
                  <a:blip r:embed="rId3"/>
                  <a:tile tx="0" ty="0" sx="100000" sy="100000" flip="none" algn="tl"/>
                </a:blipFill>
              </a:rPr>
              <a:t>•</a:t>
            </a:r>
            <a:r>
              <a:rPr lang="ru-RU" dirty="0" smtClean="0"/>
              <a:t> </a:t>
            </a:r>
            <a:r>
              <a:rPr lang="ru-RU" sz="2000" dirty="0" err="1" smtClean="0">
                <a:ln>
                  <a:solidFill>
                    <a:schemeClr val="bg2">
                      <a:lumMod val="75000"/>
                    </a:schemeClr>
                  </a:solidFill>
                </a:ln>
                <a:blipFill>
                  <a:blip r:embed="rId3"/>
                  <a:tile tx="0" ty="0" sx="100000" sy="100000" flip="none" algn="tl"/>
                </a:blipFill>
              </a:rPr>
              <a:t>Енциклопедія</a:t>
            </a:r>
            <a:r>
              <a:rPr lang="ru-RU" sz="2000" dirty="0" smtClean="0">
                <a:ln>
                  <a:solidFill>
                    <a:schemeClr val="bg2">
                      <a:lumMod val="75000"/>
                    </a:schemeClr>
                  </a:solidFill>
                </a:ln>
                <a:blipFill>
                  <a:blip r:embed="rId3"/>
                  <a:tile tx="0" ty="0" sx="100000" sy="100000" flip="none" algn="tl"/>
                </a:blipFill>
              </a:rPr>
              <a:t> </a:t>
            </a:r>
            <a:r>
              <a:rPr lang="ru-RU" sz="2000" dirty="0">
                <a:ln>
                  <a:solidFill>
                    <a:schemeClr val="bg2">
                      <a:lumMod val="75000"/>
                    </a:schemeClr>
                  </a:solidFill>
                </a:ln>
                <a:blipFill>
                  <a:blip r:embed="rId3"/>
                  <a:tile tx="0" ty="0" sx="100000" sy="100000" flip="none" algn="tl"/>
                </a:blipFill>
              </a:rPr>
              <a:t>«</a:t>
            </a:r>
            <a:r>
              <a:rPr lang="ru-RU" sz="2000" dirty="0" err="1">
                <a:ln>
                  <a:solidFill>
                    <a:schemeClr val="bg2">
                      <a:lumMod val="75000"/>
                    </a:schemeClr>
                  </a:solidFill>
                </a:ln>
                <a:blipFill>
                  <a:blip r:embed="rId3"/>
                  <a:tile tx="0" ty="0" sx="100000" sy="100000" flip="none" algn="tl"/>
                </a:blipFill>
              </a:rPr>
              <a:t>Черкащина</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Упорядник</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Віктор</a:t>
            </a:r>
            <a:r>
              <a:rPr lang="ru-RU" sz="2000" dirty="0">
                <a:ln>
                  <a:solidFill>
                    <a:schemeClr val="bg2">
                      <a:lumMod val="75000"/>
                    </a:schemeClr>
                  </a:solidFill>
                </a:ln>
                <a:blipFill>
                  <a:blip r:embed="rId3"/>
                  <a:tile tx="0" ty="0" sx="100000" sy="100000" flip="none" algn="tl"/>
                </a:blipFill>
              </a:rPr>
              <a:t> Жадько.-К.,2010.-С.558-559.</a:t>
            </a:r>
          </a:p>
          <a:p>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Віктор</a:t>
            </a:r>
            <a:r>
              <a:rPr lang="ru-RU" sz="2000" dirty="0" smtClean="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Жадько</a:t>
            </a:r>
            <a:r>
              <a:rPr lang="ru-RU" sz="2000" dirty="0">
                <a:ln>
                  <a:solidFill>
                    <a:schemeClr val="bg2">
                      <a:lumMod val="75000"/>
                    </a:schemeClr>
                  </a:solidFill>
                </a:ln>
                <a:blipFill>
                  <a:blip r:embed="rId3"/>
                  <a:tile tx="0" ty="0" sx="100000" sy="100000" flip="none" algn="tl"/>
                </a:blipFill>
              </a:rPr>
              <a:t>. У </a:t>
            </a:r>
            <a:r>
              <a:rPr lang="ru-RU" sz="2000" dirty="0" err="1">
                <a:ln>
                  <a:solidFill>
                    <a:schemeClr val="bg2">
                      <a:lumMod val="75000"/>
                    </a:schemeClr>
                  </a:solidFill>
                </a:ln>
                <a:blipFill>
                  <a:blip r:embed="rId3"/>
                  <a:tile tx="0" ty="0" sx="100000" sy="100000" flip="none" algn="tl"/>
                </a:blipFill>
              </a:rPr>
              <a:t>пам'яті</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Києва</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столичний</a:t>
            </a:r>
            <a:r>
              <a:rPr lang="ru-RU" sz="2000" dirty="0">
                <a:ln>
                  <a:solidFill>
                    <a:schemeClr val="bg2">
                      <a:lumMod val="75000"/>
                    </a:schemeClr>
                  </a:solidFill>
                </a:ln>
                <a:blipFill>
                  <a:blip r:embed="rId3"/>
                  <a:tile tx="0" ty="0" sx="100000" sy="100000" flip="none" algn="tl"/>
                </a:blipFill>
              </a:rPr>
              <a:t> некрополь </a:t>
            </a:r>
            <a:r>
              <a:rPr lang="ru-RU" sz="2000" dirty="0" err="1">
                <a:ln>
                  <a:solidFill>
                    <a:schemeClr val="bg2">
                      <a:lumMod val="75000"/>
                    </a:schemeClr>
                  </a:solidFill>
                </a:ln>
                <a:blipFill>
                  <a:blip r:embed="rId3"/>
                  <a:tile tx="0" ty="0" sx="100000" sy="100000" flip="none" algn="tl"/>
                </a:blipFill>
              </a:rPr>
              <a:t>письменників</a:t>
            </a:r>
            <a:r>
              <a:rPr lang="ru-RU" sz="2000" dirty="0">
                <a:ln>
                  <a:solidFill>
                    <a:schemeClr val="bg2">
                      <a:lumMod val="75000"/>
                    </a:schemeClr>
                  </a:solidFill>
                </a:ln>
                <a:blipFill>
                  <a:blip r:embed="rId3"/>
                  <a:tile tx="0" ty="0" sx="100000" sy="100000" flip="none" algn="tl"/>
                </a:blipFill>
              </a:rPr>
              <a:t>. -К,2007.-С.11-18,48,113,302.</a:t>
            </a:r>
          </a:p>
          <a:p>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Віктор</a:t>
            </a:r>
            <a:r>
              <a:rPr lang="ru-RU" sz="2000" dirty="0" smtClean="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Жадько</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Український</a:t>
            </a:r>
            <a:r>
              <a:rPr lang="ru-RU" sz="2000" dirty="0">
                <a:ln>
                  <a:solidFill>
                    <a:schemeClr val="bg2">
                      <a:lumMod val="75000"/>
                    </a:schemeClr>
                  </a:solidFill>
                </a:ln>
                <a:blipFill>
                  <a:blip r:embed="rId3"/>
                  <a:tile tx="0" ty="0" sx="100000" sy="100000" flip="none" algn="tl"/>
                </a:blipFill>
              </a:rPr>
              <a:t> некрополь.-К.,2005.-С.229.</a:t>
            </a:r>
          </a:p>
          <a:p>
            <a:r>
              <a:rPr lang="ru-RU" sz="2000" dirty="0" smtClean="0">
                <a:ln>
                  <a:solidFill>
                    <a:schemeClr val="bg2">
                      <a:lumMod val="75000"/>
                    </a:schemeClr>
                  </a:solidFill>
                </a:ln>
                <a:blipFill>
                  <a:blip r:embed="rId3"/>
                  <a:tile tx="0" ty="0" sx="100000" sy="100000" flip="none" algn="tl"/>
                </a:blipFill>
              </a:rPr>
              <a:t>• Гайдай </a:t>
            </a:r>
            <a:r>
              <a:rPr lang="ru-RU" sz="2000" dirty="0">
                <a:ln>
                  <a:solidFill>
                    <a:schemeClr val="bg2">
                      <a:lumMod val="75000"/>
                    </a:schemeClr>
                  </a:solidFill>
                </a:ln>
                <a:blipFill>
                  <a:blip r:embed="rId3"/>
                  <a:tile tx="0" ty="0" sx="100000" sy="100000" flip="none" algn="tl"/>
                </a:blipFill>
              </a:rPr>
              <a:t>Л. </a:t>
            </a:r>
            <a:r>
              <a:rPr lang="ru-RU" sz="2000" dirty="0" err="1">
                <a:ln>
                  <a:solidFill>
                    <a:schemeClr val="bg2">
                      <a:lumMod val="75000"/>
                    </a:schemeClr>
                  </a:solidFill>
                </a:ln>
                <a:blipFill>
                  <a:blip r:embed="rId3"/>
                  <a:tile tx="0" ty="0" sx="100000" sy="100000" flip="none" algn="tl"/>
                </a:blipFill>
              </a:rPr>
              <a:t>Історія</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України</a:t>
            </a:r>
            <a:r>
              <a:rPr lang="ru-RU" sz="2000" dirty="0">
                <a:ln>
                  <a:solidFill>
                    <a:schemeClr val="bg2">
                      <a:lumMod val="75000"/>
                    </a:schemeClr>
                  </a:solidFill>
                </a:ln>
                <a:blipFill>
                  <a:blip r:embed="rId3"/>
                  <a:tile tx="0" ty="0" sx="100000" sy="100000" flip="none" algn="tl"/>
                </a:blipFill>
              </a:rPr>
              <a:t> в особах, </a:t>
            </a:r>
            <a:r>
              <a:rPr lang="ru-RU" sz="2000" dirty="0" err="1">
                <a:ln>
                  <a:solidFill>
                    <a:schemeClr val="bg2">
                      <a:lumMod val="75000"/>
                    </a:schemeClr>
                  </a:solidFill>
                </a:ln>
                <a:blipFill>
                  <a:blip r:embed="rId3"/>
                  <a:tile tx="0" ty="0" sx="100000" sy="100000" flip="none" algn="tl"/>
                </a:blipFill>
              </a:rPr>
              <a:t>термінах</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назвах</a:t>
            </a:r>
            <a:r>
              <a:rPr lang="ru-RU" sz="2000" dirty="0">
                <a:ln>
                  <a:solidFill>
                    <a:schemeClr val="bg2">
                      <a:lumMod val="75000"/>
                    </a:schemeClr>
                  </a:solidFill>
                </a:ln>
                <a:blipFill>
                  <a:blip r:embed="rId3"/>
                  <a:tile tx="0" ty="0" sx="100000" sy="100000" flip="none" algn="tl"/>
                </a:blipFill>
              </a:rPr>
              <a:t> і </a:t>
            </a:r>
            <a:r>
              <a:rPr lang="ru-RU" sz="2000" dirty="0" err="1">
                <a:ln>
                  <a:solidFill>
                    <a:schemeClr val="bg2">
                      <a:lumMod val="75000"/>
                    </a:schemeClr>
                  </a:solidFill>
                </a:ln>
                <a:blipFill>
                  <a:blip r:embed="rId3"/>
                  <a:tile tx="0" ty="0" sx="100000" sy="100000" flip="none" algn="tl"/>
                </a:blipFill>
              </a:rPr>
              <a:t>поняттях</a:t>
            </a:r>
            <a:r>
              <a:rPr lang="ru-RU" sz="2000" dirty="0">
                <a:ln>
                  <a:solidFill>
                    <a:schemeClr val="bg2">
                      <a:lumMod val="75000"/>
                    </a:schemeClr>
                  </a:solidFill>
                </a:ln>
                <a:blipFill>
                  <a:blip r:embed="rId3"/>
                  <a:tile tx="0" ty="0" sx="100000" sy="100000" flip="none" algn="tl"/>
                </a:blipFill>
              </a:rPr>
              <a:t>. — </a:t>
            </a:r>
            <a:r>
              <a:rPr lang="ru-RU" sz="2000" dirty="0" err="1">
                <a:ln>
                  <a:solidFill>
                    <a:schemeClr val="bg2">
                      <a:lumMod val="75000"/>
                    </a:schemeClr>
                  </a:solidFill>
                </a:ln>
                <a:blipFill>
                  <a:blip r:embed="rId3"/>
                  <a:tile tx="0" ty="0" sx="100000" sy="100000" flip="none" algn="tl"/>
                </a:blipFill>
              </a:rPr>
              <a:t>Луцьк</a:t>
            </a:r>
            <a:r>
              <a:rPr lang="ru-RU" sz="2000" dirty="0">
                <a:ln>
                  <a:solidFill>
                    <a:schemeClr val="bg2">
                      <a:lumMod val="75000"/>
                    </a:schemeClr>
                  </a:solidFill>
                </a:ln>
                <a:blipFill>
                  <a:blip r:embed="rId3"/>
                  <a:tile tx="0" ty="0" sx="100000" sy="100000" flip="none" algn="tl"/>
                </a:blipFill>
              </a:rPr>
              <a:t>: Вежа, 2000.</a:t>
            </a:r>
          </a:p>
          <a:p>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Довідник</a:t>
            </a:r>
            <a:r>
              <a:rPr lang="ru-RU" sz="2000" dirty="0" smtClean="0">
                <a:ln>
                  <a:solidFill>
                    <a:schemeClr val="bg2">
                      <a:lumMod val="75000"/>
                    </a:schemeClr>
                  </a:solidFill>
                </a:ln>
                <a:blipFill>
                  <a:blip r:embed="rId3"/>
                  <a:tile tx="0" ty="0" sx="100000" sy="100000" flip="none" algn="tl"/>
                </a:blipFill>
              </a:rPr>
              <a:t> </a:t>
            </a:r>
            <a:r>
              <a:rPr lang="ru-RU" sz="2000" dirty="0">
                <a:ln>
                  <a:solidFill>
                    <a:schemeClr val="bg2">
                      <a:lumMod val="75000"/>
                    </a:schemeClr>
                  </a:solidFill>
                </a:ln>
                <a:blipFill>
                  <a:blip r:embed="rId3"/>
                  <a:tile tx="0" ty="0" sx="100000" sy="100000" flip="none" algn="tl"/>
                </a:blipFill>
              </a:rPr>
              <a:t>з </a:t>
            </a:r>
            <a:r>
              <a:rPr lang="ru-RU" sz="2000" dirty="0" err="1">
                <a:ln>
                  <a:solidFill>
                    <a:schemeClr val="bg2">
                      <a:lumMod val="75000"/>
                    </a:schemeClr>
                  </a:solidFill>
                </a:ln>
                <a:blipFill>
                  <a:blip r:embed="rId3"/>
                  <a:tile tx="0" ty="0" sx="100000" sy="100000" flip="none" algn="tl"/>
                </a:blipFill>
              </a:rPr>
              <a:t>історії</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України</a:t>
            </a:r>
            <a:r>
              <a:rPr lang="ru-RU" sz="2000" dirty="0">
                <a:ln>
                  <a:solidFill>
                    <a:schemeClr val="bg2">
                      <a:lumMod val="75000"/>
                    </a:schemeClr>
                  </a:solidFill>
                </a:ln>
                <a:blipFill>
                  <a:blip r:embed="rId3"/>
                  <a:tile tx="0" ty="0" sx="100000" sy="100000" flip="none" algn="tl"/>
                </a:blipFill>
              </a:rPr>
              <a:t>. за ред. </a:t>
            </a:r>
            <a:r>
              <a:rPr lang="ru-RU" sz="2000" dirty="0" err="1">
                <a:ln>
                  <a:solidFill>
                    <a:schemeClr val="bg2">
                      <a:lumMod val="75000"/>
                    </a:schemeClr>
                  </a:solidFill>
                </a:ln>
                <a:blipFill>
                  <a:blip r:embed="rId3"/>
                  <a:tile tx="0" ty="0" sx="100000" sy="100000" flip="none" algn="tl"/>
                </a:blipFill>
              </a:rPr>
              <a:t>І.Підкови</a:t>
            </a:r>
            <a:r>
              <a:rPr lang="ru-RU" sz="2000" dirty="0">
                <a:ln>
                  <a:solidFill>
                    <a:schemeClr val="bg2">
                      <a:lumMod val="75000"/>
                    </a:schemeClr>
                  </a:solidFill>
                </a:ln>
                <a:blipFill>
                  <a:blip r:embed="rId3"/>
                  <a:tile tx="0" ty="0" sx="100000" sy="100000" flip="none" algn="tl"/>
                </a:blipFill>
              </a:rPr>
              <a:t> та </a:t>
            </a:r>
            <a:r>
              <a:rPr lang="ru-RU" sz="2000" dirty="0" err="1">
                <a:ln>
                  <a:solidFill>
                    <a:schemeClr val="bg2">
                      <a:lumMod val="75000"/>
                    </a:schemeClr>
                  </a:solidFill>
                </a:ln>
                <a:blipFill>
                  <a:blip r:embed="rId3"/>
                  <a:tile tx="0" ty="0" sx="100000" sy="100000" flip="none" algn="tl"/>
                </a:blipFill>
              </a:rPr>
              <a:t>Р.Шуста</a:t>
            </a:r>
            <a:r>
              <a:rPr lang="ru-RU" sz="2000" dirty="0">
                <a:ln>
                  <a:solidFill>
                    <a:schemeClr val="bg2">
                      <a:lumMod val="75000"/>
                    </a:schemeClr>
                  </a:solidFill>
                </a:ln>
                <a:blipFill>
                  <a:blip r:embed="rId3"/>
                  <a:tile tx="0" ty="0" sx="100000" sy="100000" flip="none" algn="tl"/>
                </a:blipFill>
              </a:rPr>
              <a:t>. — К.: Генеза, 1993</a:t>
            </a:r>
          </a:p>
          <a:p>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Бурій</a:t>
            </a:r>
            <a:r>
              <a:rPr lang="ru-RU" sz="2000" dirty="0" smtClean="0">
                <a:ln>
                  <a:solidFill>
                    <a:schemeClr val="bg2">
                      <a:lumMod val="75000"/>
                    </a:schemeClr>
                  </a:solidFill>
                </a:ln>
                <a:blipFill>
                  <a:blip r:embed="rId3"/>
                  <a:tile tx="0" ty="0" sx="100000" sy="100000" flip="none" algn="tl"/>
                </a:blipFill>
              </a:rPr>
              <a:t> </a:t>
            </a:r>
            <a:r>
              <a:rPr lang="ru-RU" sz="2000" dirty="0">
                <a:ln>
                  <a:solidFill>
                    <a:schemeClr val="bg2">
                      <a:lumMod val="75000"/>
                    </a:schemeClr>
                  </a:solidFill>
                </a:ln>
                <a:blipFill>
                  <a:blip r:embed="rId3"/>
                  <a:tile tx="0" ty="0" sx="100000" sy="100000" flip="none" algn="tl"/>
                </a:blipFill>
              </a:rPr>
              <a:t>В. Михайло Максимович як </a:t>
            </a:r>
            <a:r>
              <a:rPr lang="ru-RU" sz="2000" dirty="0" err="1">
                <a:ln>
                  <a:solidFill>
                    <a:schemeClr val="bg2">
                      <a:lumMod val="75000"/>
                    </a:schemeClr>
                  </a:solidFill>
                </a:ln>
                <a:blipFill>
                  <a:blip r:embed="rId3"/>
                  <a:tile tx="0" ty="0" sx="100000" sy="100000" flip="none" algn="tl"/>
                </a:blipFill>
              </a:rPr>
              <a:t>природодослідник</a:t>
            </a:r>
            <a:r>
              <a:rPr lang="ru-RU" sz="2000" dirty="0">
                <a:ln>
                  <a:solidFill>
                    <a:schemeClr val="bg2">
                      <a:lumMod val="75000"/>
                    </a:schemeClr>
                  </a:solidFill>
                </a:ln>
                <a:blipFill>
                  <a:blip r:embed="rId3"/>
                  <a:tile tx="0" ty="0" sx="100000" sy="100000" flip="none" algn="tl"/>
                </a:blipFill>
              </a:rPr>
              <a:t> / </a:t>
            </a:r>
            <a:r>
              <a:rPr lang="ru-RU" sz="2000" dirty="0" err="1">
                <a:ln>
                  <a:solidFill>
                    <a:schemeClr val="bg2">
                      <a:lumMod val="75000"/>
                    </a:schemeClr>
                  </a:solidFill>
                </a:ln>
                <a:blipFill>
                  <a:blip r:embed="rId3"/>
                  <a:tile tx="0" ty="0" sx="100000" sy="100000" flip="none" algn="tl"/>
                </a:blipFill>
              </a:rPr>
              <a:t>Валерій</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Бурій</a:t>
            </a:r>
            <a:r>
              <a:rPr lang="ru-RU" sz="2000" dirty="0">
                <a:ln>
                  <a:solidFill>
                    <a:schemeClr val="bg2">
                      <a:lumMod val="75000"/>
                    </a:schemeClr>
                  </a:solidFill>
                </a:ln>
                <a:blipFill>
                  <a:blip r:embed="rId3"/>
                  <a:tile tx="0" ty="0" sx="100000" sy="100000" flip="none" algn="tl"/>
                </a:blipFill>
              </a:rPr>
              <a:t> // </a:t>
            </a:r>
            <a:r>
              <a:rPr lang="ru-RU" sz="2000" dirty="0" err="1">
                <a:ln>
                  <a:solidFill>
                    <a:schemeClr val="bg2">
                      <a:lumMod val="75000"/>
                    </a:schemeClr>
                  </a:solidFill>
                </a:ln>
                <a:blipFill>
                  <a:blip r:embed="rId3"/>
                  <a:tile tx="0" ty="0" sx="100000" sy="100000" flip="none" algn="tl"/>
                </a:blipFill>
              </a:rPr>
              <a:t>Місто</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робітниче</a:t>
            </a:r>
            <a:r>
              <a:rPr lang="ru-RU" sz="2000" dirty="0">
                <a:ln>
                  <a:solidFill>
                    <a:schemeClr val="bg2">
                      <a:lumMod val="75000"/>
                    </a:schemeClr>
                  </a:solidFill>
                </a:ln>
                <a:blipFill>
                  <a:blip r:embed="rId3"/>
                  <a:tile tx="0" ty="0" sx="100000" sy="100000" flip="none" algn="tl"/>
                </a:blipFill>
              </a:rPr>
              <a:t> (</a:t>
            </a:r>
            <a:r>
              <a:rPr lang="ru-RU" sz="2000" dirty="0" err="1">
                <a:ln>
                  <a:solidFill>
                    <a:schemeClr val="bg2">
                      <a:lumMod val="75000"/>
                    </a:schemeClr>
                  </a:solidFill>
                </a:ln>
                <a:blipFill>
                  <a:blip r:embed="rId3"/>
                  <a:tile tx="0" ty="0" sx="100000" sy="100000" flip="none" algn="tl"/>
                </a:blipFill>
              </a:rPr>
              <a:t>Ватутіне</a:t>
            </a:r>
            <a:r>
              <a:rPr lang="ru-RU" sz="2000" dirty="0">
                <a:ln>
                  <a:solidFill>
                    <a:schemeClr val="bg2">
                      <a:lumMod val="75000"/>
                    </a:schemeClr>
                  </a:solidFill>
                </a:ln>
                <a:blipFill>
                  <a:blip r:embed="rId3"/>
                  <a:tile tx="0" ty="0" sx="100000" sy="100000" flip="none" algn="tl"/>
                </a:blipFill>
              </a:rPr>
              <a:t>). - 2004. </a:t>
            </a:r>
            <a:r>
              <a:rPr lang="ru-RU" sz="2000" dirty="0" smtClean="0">
                <a:ln>
                  <a:solidFill>
                    <a:schemeClr val="bg2">
                      <a:lumMod val="75000"/>
                    </a:schemeClr>
                  </a:solidFill>
                </a:ln>
                <a:blipFill>
                  <a:blip r:embed="rId3"/>
                  <a:tile tx="0" ty="0" sx="100000" sy="100000" flip="none" algn="tl"/>
                </a:blipFill>
              </a:rPr>
              <a:t> </a:t>
            </a:r>
            <a:r>
              <a:rPr lang="ru-RU" sz="2000" dirty="0">
                <a:ln>
                  <a:solidFill>
                    <a:schemeClr val="bg2">
                      <a:lumMod val="75000"/>
                    </a:schemeClr>
                  </a:solidFill>
                </a:ln>
                <a:blipFill>
                  <a:blip r:embed="rId3"/>
                  <a:tile tx="0" ty="0" sx="100000" sy="100000" flip="none" algn="tl"/>
                </a:blipFill>
              </a:rPr>
              <a:t>С. 4</a:t>
            </a:r>
            <a:r>
              <a:rPr lang="ru-RU" sz="2000" dirty="0" smtClean="0">
                <a:ln>
                  <a:solidFill>
                    <a:schemeClr val="bg2">
                      <a:lumMod val="75000"/>
                    </a:schemeClr>
                  </a:solidFill>
                </a:ln>
                <a:blipFill>
                  <a:blip r:embed="rId3"/>
                  <a:tile tx="0" ty="0" sx="100000" sy="100000" flip="none" algn="tl"/>
                </a:blipFill>
              </a:rPr>
              <a:t>.</a:t>
            </a:r>
          </a:p>
          <a:p>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Інтернет</a:t>
            </a:r>
            <a:r>
              <a:rPr lang="ru-RU" sz="2000" dirty="0" smtClean="0">
                <a:ln>
                  <a:solidFill>
                    <a:schemeClr val="bg2">
                      <a:lumMod val="75000"/>
                    </a:schemeClr>
                  </a:solidFill>
                </a:ln>
                <a:blipFill>
                  <a:blip r:embed="rId3"/>
                  <a:tile tx="0" ty="0" sx="100000" sy="100000" flip="none" algn="tl"/>
                </a:blipFill>
              </a:rPr>
              <a:t> </a:t>
            </a:r>
            <a:r>
              <a:rPr lang="ru-RU" sz="2000" dirty="0" err="1" smtClean="0">
                <a:ln>
                  <a:solidFill>
                    <a:schemeClr val="bg2">
                      <a:lumMod val="75000"/>
                    </a:schemeClr>
                  </a:solidFill>
                </a:ln>
                <a:blipFill>
                  <a:blip r:embed="rId3"/>
                  <a:tile tx="0" ty="0" sx="100000" sy="100000" flip="none" algn="tl"/>
                </a:blipFill>
              </a:rPr>
              <a:t>ресурси</a:t>
            </a:r>
            <a:r>
              <a:rPr lang="ru-RU" sz="2000" dirty="0" smtClean="0">
                <a:ln>
                  <a:solidFill>
                    <a:schemeClr val="bg2">
                      <a:lumMod val="75000"/>
                    </a:schemeClr>
                  </a:solidFill>
                </a:ln>
                <a:blipFill>
                  <a:blip r:embed="rId3"/>
                  <a:tile tx="0" ty="0" sx="100000" sy="100000" flip="none" algn="tl"/>
                </a:blipFill>
              </a:rPr>
              <a:t>.</a:t>
            </a:r>
            <a:endParaRPr lang="ru-RU" sz="2000" dirty="0">
              <a:ln>
                <a:solidFill>
                  <a:schemeClr val="bg2">
                    <a:lumMod val="75000"/>
                  </a:schemeClr>
                </a:solidFill>
              </a:ln>
              <a:blipFill>
                <a:blip r:embed="rId3"/>
                <a:tile tx="0" ty="0" sx="100000" sy="100000" flip="none" algn="tl"/>
              </a:blipFill>
            </a:endParaRPr>
          </a:p>
        </p:txBody>
      </p:sp>
      <p:cxnSp>
        <p:nvCxnSpPr>
          <p:cNvPr id="8" name="Прямая соединительная линия 7"/>
          <p:cNvCxnSpPr/>
          <p:nvPr/>
        </p:nvCxnSpPr>
        <p:spPr>
          <a:xfrm>
            <a:off x="467544" y="5373216"/>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9563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20" y="404664"/>
            <a:ext cx="8414451" cy="177236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975" y="3082142"/>
            <a:ext cx="2409825" cy="18954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068960"/>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797152"/>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descr="C:\Users\Nastja\Pictures\20130529_1125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4010186"/>
            <a:ext cx="3563888" cy="267291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Nastja\Pictures\20130702_11284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5952" y="3112756"/>
            <a:ext cx="2699792" cy="2024844"/>
          </a:xfrm>
          <a:prstGeom prst="rect">
            <a:avLst/>
          </a:prstGeom>
          <a:noFill/>
          <a:extLst>
            <a:ext uri="{909E8E84-426E-40DD-AFC4-6F175D3DCCD1}">
              <a14:hiddenFill xmlns:a14="http://schemas.microsoft.com/office/drawing/2010/main">
                <a:solidFill>
                  <a:srgbClr val="FFFFFF"/>
                </a:solidFill>
              </a14:hiddenFill>
            </a:ext>
          </a:extLst>
        </p:spPr>
      </p:pic>
      <p:sp>
        <p:nvSpPr>
          <p:cNvPr id="4" name="Горизонтальный свиток 3"/>
          <p:cNvSpPr/>
          <p:nvPr/>
        </p:nvSpPr>
        <p:spPr>
          <a:xfrm>
            <a:off x="700313" y="1945613"/>
            <a:ext cx="7776864" cy="1467991"/>
          </a:xfrm>
          <a:prstGeom prst="horizontalScroll">
            <a:avLst/>
          </a:prstGeom>
          <a:solidFill>
            <a:srgbClr val="9966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611560" y="2204864"/>
            <a:ext cx="8229600" cy="1219200"/>
          </a:xfrm>
        </p:spPr>
        <p:txBody>
          <a:bodyPr>
            <a:noAutofit/>
          </a:bodyPr>
          <a:lstStyle/>
          <a:p>
            <a:pPr algn="ctr"/>
            <a:r>
              <a:rPr lang="uk-UA" sz="9600" b="1" dirty="0" smtClean="0">
                <a:ln w="3200">
                  <a:solidFill>
                    <a:schemeClr val="accent1">
                      <a:alpha val="25000"/>
                    </a:schemeClr>
                  </a:solidFill>
                  <a:prstDash val="solid"/>
                  <a:round/>
                </a:ln>
                <a:blipFill>
                  <a:blip r:embed="rId8"/>
                  <a:tile tx="0" ty="0" sx="100000" sy="100000" flip="none" algn="tl"/>
                </a:blipFill>
                <a:latin typeface="Monotype Corsiva" pitchFamily="66" charset="0"/>
              </a:rPr>
              <a:t>Дякую за увагу!</a:t>
            </a:r>
            <a:endParaRPr lang="ru-RU" sz="9600" b="1" dirty="0">
              <a:ln w="3200">
                <a:solidFill>
                  <a:schemeClr val="accent1">
                    <a:alpha val="25000"/>
                  </a:schemeClr>
                </a:solidFill>
                <a:prstDash val="solid"/>
                <a:round/>
              </a:ln>
              <a:blipFill>
                <a:blip r:embed="rId8"/>
                <a:tile tx="0" ty="0" sx="100000" sy="100000" flip="none" algn="tl"/>
              </a:blipFill>
              <a:latin typeface="Monotype Corsiva" pitchFamily="66" charset="0"/>
            </a:endParaRPr>
          </a:p>
        </p:txBody>
      </p:sp>
    </p:spTree>
    <p:extLst>
      <p:ext uri="{BB962C8B-B14F-4D97-AF65-F5344CB8AC3E}">
        <p14:creationId xmlns:p14="http://schemas.microsoft.com/office/powerpoint/2010/main" val="41327312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8)">
                                      <p:cBhvr>
                                        <p:cTn id="7" dur="750"/>
                                        <p:tgtEl>
                                          <p:spTgt spid="7170"/>
                                        </p:tgtEl>
                                      </p:cBhvr>
                                    </p:animEffect>
                                  </p:childTnLst>
                                </p:cTn>
                              </p:par>
                            </p:childTnLst>
                          </p:cTn>
                        </p:par>
                        <p:par>
                          <p:cTn id="8" fill="hold">
                            <p:stCondLst>
                              <p:cond delay="750"/>
                            </p:stCondLst>
                            <p:childTnLst>
                              <p:par>
                                <p:cTn id="9" presetID="21" presetClass="entr" presetSubtype="8"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heel(8)">
                                      <p:cBhvr>
                                        <p:cTn id="11" dur="750"/>
                                        <p:tgtEl>
                                          <p:spTgt spid="7172"/>
                                        </p:tgtEl>
                                      </p:cBhvr>
                                    </p:animEffect>
                                  </p:childTnLst>
                                </p:cTn>
                              </p:par>
                            </p:childTnLst>
                          </p:cTn>
                        </p:par>
                        <p:par>
                          <p:cTn id="12" fill="hold">
                            <p:stCondLst>
                              <p:cond delay="1500"/>
                            </p:stCondLst>
                            <p:childTnLst>
                              <p:par>
                                <p:cTn id="13" presetID="21" presetClass="entr" presetSubtype="8" fill="hold" nodeType="after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wheel(8)">
                                      <p:cBhvr>
                                        <p:cTn id="15" dur="750"/>
                                        <p:tgtEl>
                                          <p:spTgt spid="7173"/>
                                        </p:tgtEl>
                                      </p:cBhvr>
                                    </p:animEffect>
                                  </p:childTnLst>
                                </p:cTn>
                              </p:par>
                            </p:childTnLst>
                          </p:cTn>
                        </p:par>
                        <p:par>
                          <p:cTn id="16" fill="hold">
                            <p:stCondLst>
                              <p:cond delay="2250"/>
                            </p:stCondLst>
                            <p:childTnLst>
                              <p:par>
                                <p:cTn id="17" presetID="21" presetClass="entr" presetSubtype="8" fill="hold"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heel(8)">
                                      <p:cBhvr>
                                        <p:cTn id="19" dur="750"/>
                                        <p:tgtEl>
                                          <p:spTgt spid="7171"/>
                                        </p:tgtEl>
                                      </p:cBhvr>
                                    </p:animEffect>
                                  </p:childTnLst>
                                </p:cTn>
                              </p:par>
                            </p:childTnLst>
                          </p:cTn>
                        </p:par>
                        <p:par>
                          <p:cTn id="20" fill="hold">
                            <p:stCondLst>
                              <p:cond delay="3000"/>
                            </p:stCondLst>
                            <p:childTnLst>
                              <p:par>
                                <p:cTn id="21" presetID="21" presetClass="entr" presetSubtype="8" fill="hold" nodeType="after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wheel(8)">
                                      <p:cBhvr>
                                        <p:cTn id="23" dur="750"/>
                                        <p:tgtEl>
                                          <p:spTgt spid="7174"/>
                                        </p:tgtEl>
                                      </p:cBhvr>
                                    </p:animEffect>
                                  </p:childTnLst>
                                </p:cTn>
                              </p:par>
                            </p:childTnLst>
                          </p:cTn>
                        </p:par>
                        <p:par>
                          <p:cTn id="24" fill="hold">
                            <p:stCondLst>
                              <p:cond delay="3750"/>
                            </p:stCondLst>
                            <p:childTnLst>
                              <p:par>
                                <p:cTn id="25" presetID="21" presetClass="entr" presetSubtype="8" fill="hold" nodeType="after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wheel(8)">
                                      <p:cBhvr>
                                        <p:cTn id="27" dur="750"/>
                                        <p:tgtEl>
                                          <p:spTgt spid="7175"/>
                                        </p:tgtEl>
                                      </p:cBhvr>
                                    </p:animEffect>
                                  </p:childTnLst>
                                </p:cTn>
                              </p:par>
                            </p:childTnLst>
                          </p:cTn>
                        </p:par>
                        <p:par>
                          <p:cTn id="28" fill="hold">
                            <p:stCondLst>
                              <p:cond delay="4500"/>
                            </p:stCondLst>
                            <p:childTnLst>
                              <p:par>
                                <p:cTn id="29" presetID="16" presetClass="entr" presetSubtype="37"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outVertical)">
                                      <p:cBhvr>
                                        <p:cTn id="31" dur="1000"/>
                                        <p:tgtEl>
                                          <p:spTgt spid="4"/>
                                        </p:tgtEl>
                                      </p:cBhvr>
                                    </p:animEffect>
                                  </p:childTnLst>
                                </p:cTn>
                              </p:par>
                            </p:childTnLst>
                          </p:cTn>
                        </p:par>
                        <p:par>
                          <p:cTn id="32" fill="hold">
                            <p:stCondLst>
                              <p:cond delay="5500"/>
                            </p:stCondLst>
                            <p:childTnLst>
                              <p:par>
                                <p:cTn id="33" presetID="16" presetClass="entr" presetSubtype="37"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outVertical)">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1115616" y="688086"/>
            <a:ext cx="2736304" cy="1296144"/>
          </a:xfrm>
          <a:prstGeom prst="horizontalScroll">
            <a:avLst/>
          </a:prstGeom>
          <a:solidFill>
            <a:srgbClr val="895D1D">
              <a:alpha val="1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бъект 1"/>
          <p:cNvSpPr>
            <a:spLocks noGrp="1"/>
          </p:cNvSpPr>
          <p:nvPr>
            <p:ph idx="1"/>
          </p:nvPr>
        </p:nvSpPr>
        <p:spPr>
          <a:xfrm>
            <a:off x="445368" y="2420888"/>
            <a:ext cx="8229600" cy="3447256"/>
          </a:xfrm>
        </p:spPr>
        <p:txBody>
          <a:bodyPr>
            <a:noAutofit/>
          </a:bodyPr>
          <a:lstStyle/>
          <a:p>
            <a:pPr marL="0" indent="0">
              <a:buNone/>
            </a:pPr>
            <a:r>
              <a:rPr lang="ru-RU" sz="2800" dirty="0" err="1">
                <a:ln>
                  <a:solidFill>
                    <a:schemeClr val="bg2">
                      <a:lumMod val="75000"/>
                    </a:schemeClr>
                  </a:solidFill>
                </a:ln>
                <a:blipFill>
                  <a:blip r:embed="rId2"/>
                  <a:tile tx="0" ty="0" sx="100000" sy="100000" flip="none" algn="tl"/>
                </a:blipFill>
                <a:latin typeface="Book Antiqua" pitchFamily="18" charset="0"/>
              </a:rPr>
              <a:t>Формування</a:t>
            </a:r>
            <a:r>
              <a:rPr lang="ru-RU" sz="2800" dirty="0">
                <a:ln>
                  <a:solidFill>
                    <a:schemeClr val="bg2">
                      <a:lumMod val="75000"/>
                    </a:schemeClr>
                  </a:solidFill>
                </a:ln>
                <a:blipFill>
                  <a:blip r:embed="rId2"/>
                  <a:tile tx="0" ty="0" sx="100000" sy="100000" flip="none" algn="tl"/>
                </a:blipFill>
                <a:latin typeface="Book Antiqua" pitchFamily="18" charset="0"/>
              </a:rPr>
              <a:t> </a:t>
            </a:r>
            <a:r>
              <a:rPr lang="ru-RU" sz="2800" dirty="0" err="1">
                <a:ln>
                  <a:solidFill>
                    <a:schemeClr val="bg2">
                      <a:lumMod val="75000"/>
                    </a:schemeClr>
                  </a:solidFill>
                </a:ln>
                <a:blipFill>
                  <a:blip r:embed="rId2"/>
                  <a:tile tx="0" ty="0" sx="100000" sy="100000" flip="none" algn="tl"/>
                </a:blipFill>
                <a:latin typeface="Book Antiqua" pitchFamily="18" charset="0"/>
              </a:rPr>
              <a:t>суспільства</a:t>
            </a:r>
            <a:r>
              <a:rPr lang="ru-RU" sz="2800" dirty="0">
                <a:ln>
                  <a:solidFill>
                    <a:schemeClr val="bg2">
                      <a:lumMod val="75000"/>
                    </a:schemeClr>
                  </a:solidFill>
                </a:ln>
                <a:blipFill>
                  <a:blip r:embed="rId2"/>
                  <a:tile tx="0" ty="0" sx="100000" sy="100000" flip="none" algn="tl"/>
                </a:blipFill>
                <a:latin typeface="Book Antiqua" pitchFamily="18" charset="0"/>
              </a:rPr>
              <a:t> </a:t>
            </a:r>
            <a:r>
              <a:rPr lang="ru-RU" sz="2800" dirty="0" err="1">
                <a:ln>
                  <a:solidFill>
                    <a:schemeClr val="bg2">
                      <a:lumMod val="75000"/>
                    </a:schemeClr>
                  </a:solidFill>
                </a:ln>
                <a:blipFill>
                  <a:blip r:embed="rId2"/>
                  <a:tile tx="0" ty="0" sx="100000" sy="100000" flip="none" algn="tl"/>
                </a:blipFill>
                <a:latin typeface="Book Antiqua" pitchFamily="18" charset="0"/>
              </a:rPr>
              <a:t>неможливе</a:t>
            </a:r>
            <a:r>
              <a:rPr lang="ru-RU" sz="2800" dirty="0">
                <a:ln>
                  <a:solidFill>
                    <a:schemeClr val="bg2">
                      <a:lumMod val="75000"/>
                    </a:schemeClr>
                  </a:solidFill>
                </a:ln>
                <a:blipFill>
                  <a:blip r:embed="rId2"/>
                  <a:tile tx="0" ty="0" sx="100000" sy="100000" flip="none" algn="tl"/>
                </a:blipFill>
                <a:latin typeface="Book Antiqua" pitchFamily="18" charset="0"/>
              </a:rPr>
              <a:t> без </a:t>
            </a:r>
            <a:r>
              <a:rPr lang="ru-RU" sz="2800" dirty="0" err="1">
                <a:ln>
                  <a:solidFill>
                    <a:schemeClr val="bg2">
                      <a:lumMod val="75000"/>
                    </a:schemeClr>
                  </a:solidFill>
                </a:ln>
                <a:blipFill>
                  <a:blip r:embed="rId2"/>
                  <a:tile tx="0" ty="0" sx="100000" sy="100000" flip="none" algn="tl"/>
                </a:blipFill>
                <a:latin typeface="Book Antiqua" pitchFamily="18" charset="0"/>
              </a:rPr>
              <a:t>культурних</a:t>
            </a:r>
            <a:r>
              <a:rPr lang="ru-RU" sz="2800" dirty="0">
                <a:ln>
                  <a:solidFill>
                    <a:schemeClr val="bg2">
                      <a:lumMod val="75000"/>
                    </a:schemeClr>
                  </a:solidFill>
                </a:ln>
                <a:blipFill>
                  <a:blip r:embed="rId2"/>
                  <a:tile tx="0" ty="0" sx="100000" sy="100000" flip="none" algn="tl"/>
                </a:blipFill>
                <a:latin typeface="Book Antiqua" pitchFamily="18" charset="0"/>
              </a:rPr>
              <a:t> </a:t>
            </a:r>
            <a:r>
              <a:rPr lang="ru-RU" sz="2800" dirty="0" err="1">
                <a:ln>
                  <a:solidFill>
                    <a:schemeClr val="bg2">
                      <a:lumMod val="75000"/>
                    </a:schemeClr>
                  </a:solidFill>
                </a:ln>
                <a:blipFill>
                  <a:blip r:embed="rId2"/>
                  <a:tile tx="0" ty="0" sx="100000" sy="100000" flip="none" algn="tl"/>
                </a:blipFill>
                <a:latin typeface="Book Antiqua" pitchFamily="18" charset="0"/>
              </a:rPr>
              <a:t>явищ</a:t>
            </a:r>
            <a:r>
              <a:rPr lang="ru-RU" sz="2800" dirty="0">
                <a:ln>
                  <a:solidFill>
                    <a:schemeClr val="bg2">
                      <a:lumMod val="75000"/>
                    </a:schemeClr>
                  </a:solidFill>
                </a:ln>
                <a:blipFill>
                  <a:blip r:embed="rId2"/>
                  <a:tile tx="0" ty="0" sx="100000" sy="100000" flip="none" algn="tl"/>
                </a:blipFill>
                <a:latin typeface="Book Antiqua" pitchFamily="18" charset="0"/>
              </a:rPr>
              <a:t> і </a:t>
            </a:r>
            <a:r>
              <a:rPr lang="ru-RU" sz="2800" dirty="0" err="1">
                <a:ln>
                  <a:solidFill>
                    <a:schemeClr val="bg2">
                      <a:lumMod val="75000"/>
                    </a:schemeClr>
                  </a:solidFill>
                </a:ln>
                <a:blipFill>
                  <a:blip r:embed="rId2"/>
                  <a:tile tx="0" ty="0" sx="100000" sy="100000" flip="none" algn="tl"/>
                </a:blipFill>
                <a:latin typeface="Book Antiqua" pitchFamily="18" charset="0"/>
              </a:rPr>
              <a:t>традицій</a:t>
            </a:r>
            <a:r>
              <a:rPr lang="ru-RU" sz="2800" dirty="0">
                <a:ln>
                  <a:solidFill>
                    <a:schemeClr val="bg2">
                      <a:lumMod val="75000"/>
                    </a:schemeClr>
                  </a:solidFill>
                </a:ln>
                <a:blipFill>
                  <a:blip r:embed="rId2"/>
                  <a:tile tx="0" ty="0" sx="100000" sy="100000" flip="none" algn="tl"/>
                </a:blipFill>
                <a:latin typeface="Book Antiqua" pitchFamily="18" charset="0"/>
              </a:rPr>
              <a:t> </a:t>
            </a:r>
            <a:r>
              <a:rPr lang="ru-RU" sz="2800" dirty="0" err="1">
                <a:ln>
                  <a:solidFill>
                    <a:schemeClr val="bg2">
                      <a:lumMod val="75000"/>
                    </a:schemeClr>
                  </a:solidFill>
                </a:ln>
                <a:blipFill>
                  <a:blip r:embed="rId2"/>
                  <a:tile tx="0" ty="0" sx="100000" sy="100000" flip="none" algn="tl"/>
                </a:blipFill>
                <a:latin typeface="Book Antiqua" pitchFamily="18" charset="0"/>
              </a:rPr>
              <a:t>минулого</a:t>
            </a:r>
            <a:r>
              <a:rPr lang="ru-RU" sz="2800" dirty="0" smtClean="0">
                <a:ln>
                  <a:solidFill>
                    <a:schemeClr val="bg2">
                      <a:lumMod val="75000"/>
                    </a:schemeClr>
                  </a:solidFill>
                </a:ln>
                <a:blipFill>
                  <a:blip r:embed="rId2"/>
                  <a:tile tx="0" ty="0" sx="100000" sy="100000" flip="none" algn="tl"/>
                </a:blipFill>
                <a:latin typeface="Book Antiqua" pitchFamily="18" charset="0"/>
              </a:rPr>
              <a:t>.</a:t>
            </a:r>
          </a:p>
          <a:p>
            <a:pPr marL="0" indent="0">
              <a:buNone/>
            </a:pPr>
            <a:r>
              <a:rPr lang="uk-UA" sz="2800" dirty="0" smtClean="0">
                <a:ln>
                  <a:solidFill>
                    <a:schemeClr val="bg2">
                      <a:lumMod val="75000"/>
                    </a:schemeClr>
                  </a:solidFill>
                </a:ln>
                <a:blipFill>
                  <a:blip r:embed="rId2"/>
                  <a:tile tx="0" ty="0" sx="100000" sy="100000" flip="none" algn="tl"/>
                </a:blipFill>
                <a:latin typeface="Book Antiqua" pitchFamily="18" charset="0"/>
              </a:rPr>
              <a:t>І що, як не народний фольклор найточніше передає його суть, звичаї та традиції народу, який там проживає. Саме тому, вивчаючи історію України, ми не можемо оминути увагою історію дослідження та збирання народних дум та пісень.</a:t>
            </a:r>
            <a:endParaRPr lang="ru-RU" sz="2800" dirty="0">
              <a:ln>
                <a:solidFill>
                  <a:schemeClr val="bg2">
                    <a:lumMod val="75000"/>
                  </a:schemeClr>
                </a:solidFill>
              </a:ln>
              <a:blipFill>
                <a:blip r:embed="rId2"/>
                <a:tile tx="0" ty="0" sx="100000" sy="100000" flip="none" algn="tl"/>
              </a:blipFill>
              <a:latin typeface="Book Antiqua" pitchFamily="18" charset="0"/>
            </a:endParaRPr>
          </a:p>
        </p:txBody>
      </p:sp>
      <p:sp>
        <p:nvSpPr>
          <p:cNvPr id="3" name="Заголовок 2"/>
          <p:cNvSpPr>
            <a:spLocks noGrp="1"/>
          </p:cNvSpPr>
          <p:nvPr>
            <p:ph type="title"/>
          </p:nvPr>
        </p:nvSpPr>
        <p:spPr>
          <a:xfrm>
            <a:off x="107504" y="692696"/>
            <a:ext cx="4752528" cy="1219200"/>
          </a:xfrm>
        </p:spPr>
        <p:txBody>
          <a:bodyPr/>
          <a:lstStyle/>
          <a:p>
            <a:pPr algn="ctr"/>
            <a:r>
              <a:rPr lang="uk-UA" sz="6000" b="1" dirty="0" smtClean="0">
                <a:ln w="57150">
                  <a:solidFill>
                    <a:schemeClr val="accent1">
                      <a:alpha val="25000"/>
                    </a:schemeClr>
                  </a:solidFill>
                  <a:prstDash val="solid"/>
                  <a:round/>
                </a:ln>
                <a:blipFill>
                  <a:blip r:embed="rId3"/>
                  <a:tile tx="0" ty="0" sx="100000" sy="100000" flip="none" algn="tl"/>
                </a:blipFill>
                <a:latin typeface="Monotype Corsiva" pitchFamily="66" charset="0"/>
                <a:cs typeface="Courier New" pitchFamily="49" charset="0"/>
              </a:rPr>
              <a:t>В</a:t>
            </a:r>
            <a:r>
              <a:rPr lang="uk-UA" b="1" dirty="0" smtClean="0">
                <a:ln w="57150">
                  <a:solidFill>
                    <a:schemeClr val="bg2">
                      <a:lumMod val="75000"/>
                      <a:alpha val="25000"/>
                    </a:schemeClr>
                  </a:solidFill>
                  <a:prstDash val="solid"/>
                  <a:round/>
                </a:ln>
                <a:blipFill>
                  <a:blip r:embed="rId2"/>
                  <a:tile tx="0" ty="0" sx="100000" sy="100000" flip="none" algn="tl"/>
                </a:blipFill>
                <a:latin typeface="Book Antiqua" pitchFamily="18" charset="0"/>
              </a:rPr>
              <a:t>ступ.</a:t>
            </a:r>
            <a:endParaRPr lang="ru-RU" b="1" dirty="0">
              <a:ln w="57150">
                <a:solidFill>
                  <a:schemeClr val="bg2">
                    <a:lumMod val="75000"/>
                    <a:alpha val="25000"/>
                  </a:schemeClr>
                </a:solidFill>
                <a:prstDash val="solid"/>
                <a:round/>
              </a:ln>
              <a:blipFill>
                <a:blip r:embed="rId2"/>
                <a:tile tx="0" ty="0" sx="100000" sy="100000" flip="none" algn="tl"/>
              </a:blipFill>
              <a:latin typeface="Book Antiqua" pitchFamily="18" charset="0"/>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Effect>
                      <a14:sharpenSoften amount="25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220072" y="332656"/>
            <a:ext cx="3166864" cy="200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4787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Effect transition="in" filter="fade">
                                      <p:cBhvr>
                                        <p:cTn id="1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556792"/>
            <a:ext cx="8496944" cy="4968552"/>
          </a:xfrm>
        </p:spPr>
        <p:txBody>
          <a:bodyPr>
            <a:normAutofit lnSpcReduction="10000"/>
          </a:bodyPr>
          <a:lstStyle/>
          <a:p>
            <a:pPr marL="0" indent="0">
              <a:buNone/>
            </a:pPr>
            <a:r>
              <a:rPr lang="ru-RU" sz="2800" dirty="0" err="1">
                <a:ln w="19050">
                  <a:solidFill>
                    <a:schemeClr val="bg2">
                      <a:lumMod val="75000"/>
                    </a:schemeClr>
                  </a:solidFill>
                </a:ln>
                <a:blipFill>
                  <a:blip r:embed="rId2"/>
                  <a:tile tx="0" ty="0" sx="100000" sy="100000" flip="none" algn="tl"/>
                </a:blipFill>
              </a:rPr>
              <a:t>Найдавніша</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згадка</a:t>
            </a:r>
            <a:r>
              <a:rPr lang="ru-RU" sz="2800" dirty="0">
                <a:ln w="19050">
                  <a:solidFill>
                    <a:schemeClr val="bg2">
                      <a:lumMod val="75000"/>
                    </a:schemeClr>
                  </a:solidFill>
                </a:ln>
                <a:blipFill>
                  <a:blip r:embed="rId2"/>
                  <a:tile tx="0" ty="0" sx="100000" sy="100000" flip="none" algn="tl"/>
                </a:blipFill>
              </a:rPr>
              <a:t> про </a:t>
            </a:r>
            <a:r>
              <a:rPr lang="ru-RU" sz="2800" dirty="0" err="1">
                <a:ln w="19050">
                  <a:solidFill>
                    <a:schemeClr val="bg2">
                      <a:lumMod val="75000"/>
                    </a:schemeClr>
                  </a:solidFill>
                </a:ln>
                <a:blipFill>
                  <a:blip r:embed="rId2"/>
                  <a:tile tx="0" ty="0" sx="100000" sy="100000" flip="none" algn="tl"/>
                </a:blipFill>
              </a:rPr>
              <a:t>думи</a:t>
            </a:r>
            <a:r>
              <a:rPr lang="ru-RU" sz="2800" dirty="0">
                <a:ln w="19050">
                  <a:solidFill>
                    <a:schemeClr val="bg2">
                      <a:lumMod val="75000"/>
                    </a:schemeClr>
                  </a:solidFill>
                </a:ln>
                <a:blipFill>
                  <a:blip r:embed="rId2"/>
                  <a:tile tx="0" ty="0" sx="100000" sy="100000" flip="none" algn="tl"/>
                </a:blipFill>
              </a:rPr>
              <a:t> є в </a:t>
            </a:r>
            <a:r>
              <a:rPr lang="ru-RU" sz="2800" dirty="0" err="1" smtClean="0">
                <a:ln w="19050">
                  <a:solidFill>
                    <a:schemeClr val="bg2">
                      <a:lumMod val="75000"/>
                    </a:schemeClr>
                  </a:solidFill>
                </a:ln>
                <a:blipFill>
                  <a:blip r:embed="rId2"/>
                  <a:tile tx="0" ty="0" sx="100000" sy="100000" flip="none" algn="tl"/>
                </a:blipFill>
              </a:rPr>
              <a:t>хро</a:t>
            </a:r>
            <a:r>
              <a:rPr lang="ru-RU" sz="2800" dirty="0">
                <a:ln w="19050">
                  <a:solidFill>
                    <a:schemeClr val="bg2">
                      <a:lumMod val="75000"/>
                    </a:schemeClr>
                  </a:solidFill>
                </a:ln>
                <a:blipFill>
                  <a:blip r:embed="rId2"/>
                  <a:tile tx="0" ty="0" sx="100000" sy="100000" flip="none" algn="tl"/>
                </a:blipFill>
              </a:rPr>
              <a:t>-</a:t>
            </a:r>
            <a:endParaRPr lang="ru-RU" sz="2800" dirty="0" smtClean="0">
              <a:ln w="19050">
                <a:solidFill>
                  <a:schemeClr val="bg2">
                    <a:lumMod val="75000"/>
                  </a:schemeClr>
                </a:solidFill>
              </a:ln>
              <a:blipFill>
                <a:blip r:embed="rId2"/>
                <a:tile tx="0" ty="0" sx="100000" sy="100000" flip="none" algn="tl"/>
              </a:blipFill>
            </a:endParaRPr>
          </a:p>
          <a:p>
            <a:pPr marL="0" indent="0">
              <a:buNone/>
            </a:pPr>
            <a:r>
              <a:rPr lang="ru-RU" sz="2800" dirty="0" err="1" smtClean="0">
                <a:ln w="19050">
                  <a:solidFill>
                    <a:schemeClr val="bg2">
                      <a:lumMod val="75000"/>
                    </a:schemeClr>
                  </a:solidFill>
                </a:ln>
                <a:blipFill>
                  <a:blip r:embed="rId2"/>
                  <a:tile tx="0" ty="0" sx="100000" sy="100000" flip="none" algn="tl"/>
                </a:blipFill>
              </a:rPr>
              <a:t>ніці</a:t>
            </a:r>
            <a:r>
              <a:rPr lang="ru-RU" sz="2800" dirty="0" smtClean="0">
                <a:ln w="19050">
                  <a:solidFill>
                    <a:schemeClr val="bg2">
                      <a:lumMod val="75000"/>
                    </a:schemeClr>
                  </a:solidFill>
                </a:ln>
                <a:blipFill>
                  <a:blip r:embed="rId2"/>
                  <a:tile tx="0" ty="0" sx="100000" sy="100000" flip="none" algn="tl"/>
                </a:blipFill>
              </a:rPr>
              <a:t>(«</a:t>
            </a:r>
            <a:r>
              <a:rPr lang="ru-RU" sz="2800" dirty="0" err="1">
                <a:ln w="19050">
                  <a:solidFill>
                    <a:schemeClr val="bg2">
                      <a:lumMod val="75000"/>
                    </a:schemeClr>
                  </a:solidFill>
                </a:ln>
                <a:blipFill>
                  <a:blip r:embed="rId2"/>
                  <a:tile tx="0" ty="0" sx="100000" sy="100000" flip="none" algn="tl"/>
                </a:blipFill>
              </a:rPr>
              <a:t>Аннали</a:t>
            </a:r>
            <a:r>
              <a:rPr lang="ru-RU" sz="2800" dirty="0">
                <a:ln w="19050">
                  <a:solidFill>
                    <a:schemeClr val="bg2">
                      <a:lumMod val="75000"/>
                    </a:schemeClr>
                  </a:solidFill>
                </a:ln>
                <a:blipFill>
                  <a:blip r:embed="rId2"/>
                  <a:tile tx="0" ty="0" sx="100000" sy="100000" flip="none" algn="tl"/>
                </a:blipFill>
              </a:rPr>
              <a:t>», 1587) </a:t>
            </a:r>
            <a:r>
              <a:rPr lang="ru-RU" sz="2800" dirty="0" err="1">
                <a:ln w="19050">
                  <a:solidFill>
                    <a:schemeClr val="bg2">
                      <a:lumMod val="75000"/>
                    </a:schemeClr>
                  </a:solidFill>
                </a:ln>
                <a:blipFill>
                  <a:blip r:embed="rId2"/>
                  <a:tile tx="0" ty="0" sx="100000" sy="100000" flip="none" algn="tl"/>
                </a:blipFill>
              </a:rPr>
              <a:t>польського</a:t>
            </a:r>
            <a:r>
              <a:rPr lang="ru-RU" sz="2800" dirty="0">
                <a:ln w="19050">
                  <a:solidFill>
                    <a:schemeClr val="bg2">
                      <a:lumMod val="75000"/>
                    </a:schemeClr>
                  </a:solidFill>
                </a:ln>
                <a:blipFill>
                  <a:blip r:embed="rId2"/>
                  <a:tile tx="0" ty="0" sx="100000" sy="100000" flip="none" algn="tl"/>
                </a:blipFill>
              </a:rPr>
              <a:t> </a:t>
            </a:r>
            <a:r>
              <a:rPr lang="ru-RU" sz="2800" dirty="0" err="1" smtClean="0">
                <a:ln w="19050">
                  <a:solidFill>
                    <a:schemeClr val="bg2">
                      <a:lumMod val="75000"/>
                    </a:schemeClr>
                  </a:solidFill>
                </a:ln>
                <a:blipFill>
                  <a:blip r:embed="rId2"/>
                  <a:tile tx="0" ty="0" sx="100000" sy="100000" flip="none" algn="tl"/>
                </a:blipFill>
              </a:rPr>
              <a:t>істо</a:t>
            </a:r>
            <a:r>
              <a:rPr lang="ru-RU" sz="2800" dirty="0" smtClean="0">
                <a:ln w="19050">
                  <a:solidFill>
                    <a:schemeClr val="bg2">
                      <a:lumMod val="75000"/>
                    </a:schemeClr>
                  </a:solidFill>
                </a:ln>
                <a:blipFill>
                  <a:blip r:embed="rId2"/>
                  <a:tile tx="0" ty="0" sx="100000" sy="100000" flip="none" algn="tl"/>
                </a:blipFill>
              </a:rPr>
              <a:t>-</a:t>
            </a:r>
          </a:p>
          <a:p>
            <a:pPr marL="0" indent="0">
              <a:buNone/>
            </a:pPr>
            <a:r>
              <a:rPr lang="ru-RU" sz="2800" dirty="0" err="1" smtClean="0">
                <a:ln w="19050">
                  <a:solidFill>
                    <a:schemeClr val="bg2">
                      <a:lumMod val="75000"/>
                    </a:schemeClr>
                  </a:solidFill>
                </a:ln>
                <a:blipFill>
                  <a:blip r:embed="rId2"/>
                  <a:tile tx="0" ty="0" sx="100000" sy="100000" flip="none" algn="tl"/>
                </a:blipFill>
              </a:rPr>
              <a:t>рика</a:t>
            </a:r>
            <a:r>
              <a:rPr lang="ru-RU" sz="2800" dirty="0" smtClean="0">
                <a:ln w="19050">
                  <a:solidFill>
                    <a:schemeClr val="bg2">
                      <a:lumMod val="75000"/>
                    </a:schemeClr>
                  </a:solidFill>
                </a:ln>
                <a:blipFill>
                  <a:blip r:embed="rId2"/>
                  <a:tile tx="0" ty="0" sx="100000" sy="100000" flip="none" algn="tl"/>
                </a:blipFill>
              </a:rPr>
              <a:t> </a:t>
            </a:r>
            <a:r>
              <a:rPr lang="ru-RU" sz="2800" dirty="0">
                <a:ln w="19050">
                  <a:solidFill>
                    <a:schemeClr val="bg2">
                      <a:lumMod val="75000"/>
                    </a:schemeClr>
                  </a:solidFill>
                </a:ln>
                <a:blipFill>
                  <a:blip r:embed="rId2"/>
                  <a:tile tx="0" ty="0" sx="100000" sy="100000" flip="none" algn="tl"/>
                </a:blipFill>
              </a:rPr>
              <a:t>С. </a:t>
            </a:r>
            <a:r>
              <a:rPr lang="ru-RU" sz="2800" dirty="0" err="1" smtClean="0">
                <a:ln w="19050">
                  <a:solidFill>
                    <a:schemeClr val="bg2">
                      <a:lumMod val="75000"/>
                    </a:schemeClr>
                  </a:solidFill>
                </a:ln>
                <a:blipFill>
                  <a:blip r:embed="rId2"/>
                  <a:tile tx="0" ty="0" sx="100000" sy="100000" flip="none" algn="tl"/>
                </a:blipFill>
              </a:rPr>
              <a:t>Сарницького.Перший</a:t>
            </a:r>
            <a:r>
              <a:rPr lang="ru-RU" sz="2800" dirty="0" smtClean="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відомий</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запис</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думи</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датується</a:t>
            </a:r>
            <a:r>
              <a:rPr lang="ru-RU" sz="2800" dirty="0">
                <a:ln w="19050">
                  <a:solidFill>
                    <a:schemeClr val="bg2">
                      <a:lumMod val="75000"/>
                    </a:schemeClr>
                  </a:solidFill>
                </a:ln>
                <a:blipFill>
                  <a:blip r:embed="rId2"/>
                  <a:tile tx="0" ty="0" sx="100000" sy="100000" flip="none" algn="tl"/>
                </a:blipFill>
              </a:rPr>
              <a:t> 10 </a:t>
            </a:r>
            <a:r>
              <a:rPr lang="ru-RU" sz="2800" dirty="0" err="1">
                <a:ln w="19050">
                  <a:solidFill>
                    <a:schemeClr val="bg2">
                      <a:lumMod val="75000"/>
                    </a:schemeClr>
                  </a:solidFill>
                </a:ln>
                <a:blipFill>
                  <a:blip r:embed="rId2"/>
                  <a:tile tx="0" ty="0" sx="100000" sy="100000" flip="none" algn="tl"/>
                </a:blipFill>
              </a:rPr>
              <a:t>січня</a:t>
            </a:r>
            <a:r>
              <a:rPr lang="ru-RU" sz="2800" dirty="0">
                <a:ln w="19050">
                  <a:solidFill>
                    <a:schemeClr val="bg2">
                      <a:lumMod val="75000"/>
                    </a:schemeClr>
                  </a:solidFill>
                </a:ln>
                <a:blipFill>
                  <a:blip r:embed="rId2"/>
                  <a:tile tx="0" ty="0" sx="100000" sy="100000" flip="none" algn="tl"/>
                </a:blipFill>
              </a:rPr>
              <a:t> 1684 р. </a:t>
            </a:r>
            <a:r>
              <a:rPr lang="ru-RU" sz="2800" dirty="0" err="1">
                <a:ln w="19050">
                  <a:solidFill>
                    <a:schemeClr val="bg2">
                      <a:lumMod val="75000"/>
                    </a:schemeClr>
                  </a:solidFill>
                </a:ln>
                <a:blipFill>
                  <a:blip r:embed="rId2"/>
                  <a:tile tx="0" ty="0" sx="100000" sy="100000" flip="none" algn="tl"/>
                </a:blipFill>
              </a:rPr>
              <a:t>Це</a:t>
            </a:r>
            <a:r>
              <a:rPr lang="ru-RU" sz="2800" dirty="0">
                <a:ln w="19050">
                  <a:solidFill>
                    <a:schemeClr val="bg2">
                      <a:lumMod val="75000"/>
                    </a:schemeClr>
                  </a:solidFill>
                </a:ln>
                <a:blipFill>
                  <a:blip r:embed="rId2"/>
                  <a:tile tx="0" ty="0" sx="100000" sy="100000" flip="none" algn="tl"/>
                </a:blipFill>
              </a:rPr>
              <a:t> — </a:t>
            </a:r>
            <a:r>
              <a:rPr lang="ru-RU" sz="2800" dirty="0" err="1">
                <a:ln w="19050">
                  <a:solidFill>
                    <a:schemeClr val="bg2">
                      <a:lumMod val="75000"/>
                    </a:schemeClr>
                  </a:solidFill>
                </a:ln>
                <a:blipFill>
                  <a:blip r:embed="rId2"/>
                  <a:tile tx="0" ty="0" sx="100000" sy="100000" flip="none" algn="tl"/>
                </a:blipFill>
              </a:rPr>
              <a:t>твір</a:t>
            </a:r>
            <a:r>
              <a:rPr lang="ru-RU" sz="2800" dirty="0">
                <a:ln w="19050">
                  <a:solidFill>
                    <a:schemeClr val="bg2">
                      <a:lumMod val="75000"/>
                    </a:schemeClr>
                  </a:solidFill>
                </a:ln>
                <a:blipFill>
                  <a:blip r:embed="rId2"/>
                  <a:tile tx="0" ty="0" sx="100000" sy="100000" flip="none" algn="tl"/>
                </a:blipFill>
              </a:rPr>
              <a:t> «Козак </a:t>
            </a:r>
            <a:r>
              <a:rPr lang="ru-RU" sz="2800" dirty="0" err="1">
                <a:ln w="19050">
                  <a:solidFill>
                    <a:schemeClr val="bg2">
                      <a:lumMod val="75000"/>
                    </a:schemeClr>
                  </a:solidFill>
                </a:ln>
                <a:blipFill>
                  <a:blip r:embed="rId2"/>
                  <a:tile tx="0" ty="0" sx="100000" sy="100000" flip="none" algn="tl"/>
                </a:blipFill>
              </a:rPr>
              <a:t>Голота</a:t>
            </a:r>
            <a:r>
              <a:rPr lang="ru-RU" sz="2800" dirty="0">
                <a:ln w="19050">
                  <a:solidFill>
                    <a:schemeClr val="bg2">
                      <a:lumMod val="75000"/>
                    </a:schemeClr>
                  </a:solidFill>
                </a:ln>
                <a:blipFill>
                  <a:blip r:embed="rId2"/>
                  <a:tile tx="0" ty="0" sx="100000" sy="100000" flip="none" algn="tl"/>
                </a:blipFill>
              </a:rPr>
              <a:t>». В рукописному </a:t>
            </a:r>
            <a:r>
              <a:rPr lang="ru-RU" sz="2800" dirty="0" err="1">
                <a:ln w="19050">
                  <a:solidFill>
                    <a:schemeClr val="bg2">
                      <a:lumMod val="75000"/>
                    </a:schemeClr>
                  </a:solidFill>
                </a:ln>
                <a:blipFill>
                  <a:blip r:embed="rId2"/>
                  <a:tile tx="0" ty="0" sx="100000" sy="100000" flip="none" algn="tl"/>
                </a:blipFill>
              </a:rPr>
              <a:t>збірнику</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Кондрацького</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віднайденому</a:t>
            </a:r>
            <a:r>
              <a:rPr lang="ru-RU" sz="2800" dirty="0">
                <a:ln w="19050">
                  <a:solidFill>
                    <a:schemeClr val="bg2">
                      <a:lumMod val="75000"/>
                    </a:schemeClr>
                  </a:solidFill>
                </a:ln>
                <a:blipFill>
                  <a:blip r:embed="rId2"/>
                  <a:tile tx="0" ty="0" sx="100000" sy="100000" flip="none" algn="tl"/>
                </a:blipFill>
              </a:rPr>
              <a:t> в </a:t>
            </a:r>
            <a:r>
              <a:rPr lang="ru-RU" sz="2800" dirty="0" err="1">
                <a:ln w="19050">
                  <a:solidFill>
                    <a:schemeClr val="bg2">
                      <a:lumMod val="75000"/>
                    </a:schemeClr>
                  </a:solidFill>
                </a:ln>
                <a:blipFill>
                  <a:blip r:embed="rId2"/>
                  <a:tile tx="0" ty="0" sx="100000" sy="100000" flip="none" algn="tl"/>
                </a:blipFill>
              </a:rPr>
              <a:t>архіві</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Ягеллонського</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університету</a:t>
            </a:r>
            <a:r>
              <a:rPr lang="ru-RU" sz="2800" dirty="0">
                <a:ln w="19050">
                  <a:solidFill>
                    <a:schemeClr val="bg2">
                      <a:lumMod val="75000"/>
                    </a:schemeClr>
                  </a:solidFill>
                </a:ln>
                <a:blipFill>
                  <a:blip r:embed="rId2"/>
                  <a:tile tx="0" ty="0" sx="100000" sy="100000" flip="none" algn="tl"/>
                </a:blipFill>
              </a:rPr>
              <a:t> в </a:t>
            </a:r>
            <a:r>
              <a:rPr lang="ru-RU" sz="2800" dirty="0" err="1">
                <a:ln w="19050">
                  <a:solidFill>
                    <a:schemeClr val="bg2">
                      <a:lumMod val="75000"/>
                    </a:schemeClr>
                  </a:solidFill>
                </a:ln>
                <a:blipFill>
                  <a:blip r:embed="rId2"/>
                  <a:tile tx="0" ty="0" sx="100000" sy="100000" flip="none" algn="tl"/>
                </a:blipFill>
              </a:rPr>
              <a:t>Кракові</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зафіксовано</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чотири</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зразки</a:t>
            </a:r>
            <a:r>
              <a:rPr lang="ru-RU" sz="2800" dirty="0">
                <a:ln w="19050">
                  <a:solidFill>
                    <a:schemeClr val="bg2">
                      <a:lumMod val="75000"/>
                    </a:schemeClr>
                  </a:solidFill>
                </a:ln>
                <a:blipFill>
                  <a:blip r:embed="rId2"/>
                  <a:tile tx="0" ty="0" sx="100000" sy="100000" flip="none" algn="tl"/>
                </a:blipFill>
              </a:rPr>
              <a:t> дум з </a:t>
            </a:r>
            <a:r>
              <a:rPr lang="ru-RU" sz="2800" dirty="0" err="1">
                <a:ln w="19050">
                  <a:solidFill>
                    <a:schemeClr val="bg2">
                      <a:lumMod val="75000"/>
                    </a:schemeClr>
                  </a:solidFill>
                </a:ln>
                <a:blipFill>
                  <a:blip r:embed="rId2"/>
                  <a:tile tx="0" ty="0" sx="100000" sy="100000" flip="none" algn="tl"/>
                </a:blipFill>
              </a:rPr>
              <a:t>Волині</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Цей</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збірник</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був</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виявлений</a:t>
            </a:r>
            <a:r>
              <a:rPr lang="ru-RU" sz="2800" dirty="0">
                <a:ln w="19050">
                  <a:solidFill>
                    <a:schemeClr val="bg2">
                      <a:lumMod val="75000"/>
                    </a:schemeClr>
                  </a:solidFill>
                </a:ln>
                <a:blipFill>
                  <a:blip r:embed="rId2"/>
                  <a:tile tx="0" ty="0" sx="100000" sy="100000" flip="none" algn="tl"/>
                </a:blipFill>
              </a:rPr>
              <a:t> і </a:t>
            </a:r>
            <a:r>
              <a:rPr lang="ru-RU" sz="2800" dirty="0" err="1">
                <a:ln w="19050">
                  <a:solidFill>
                    <a:schemeClr val="bg2">
                      <a:lumMod val="75000"/>
                    </a:schemeClr>
                  </a:solidFill>
                </a:ln>
                <a:blipFill>
                  <a:blip r:embed="rId2"/>
                  <a:tile tx="0" ty="0" sx="100000" sy="100000" flip="none" algn="tl"/>
                </a:blipFill>
              </a:rPr>
              <a:t>опублікований</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академіком</a:t>
            </a:r>
            <a:r>
              <a:rPr lang="ru-RU" sz="2800" dirty="0">
                <a:ln w="19050">
                  <a:solidFill>
                    <a:schemeClr val="bg2">
                      <a:lumMod val="75000"/>
                    </a:schemeClr>
                  </a:solidFill>
                </a:ln>
                <a:blipFill>
                  <a:blip r:embed="rId2"/>
                  <a:tile tx="0" ty="0" sx="100000" sy="100000" flip="none" algn="tl"/>
                </a:blipFill>
              </a:rPr>
              <a:t> Возняком у 1928 </a:t>
            </a:r>
            <a:r>
              <a:rPr lang="ru-RU" sz="2800" dirty="0" err="1" smtClean="0">
                <a:ln w="19050">
                  <a:solidFill>
                    <a:schemeClr val="bg2">
                      <a:lumMod val="75000"/>
                    </a:schemeClr>
                  </a:solidFill>
                </a:ln>
                <a:blipFill>
                  <a:blip r:embed="rId2"/>
                  <a:tile tx="0" ty="0" sx="100000" sy="100000" flip="none" algn="tl"/>
                </a:blipFill>
              </a:rPr>
              <a:t>році.У</a:t>
            </a:r>
            <a:r>
              <a:rPr lang="ru-RU" sz="2800" dirty="0" smtClean="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теперішній</a:t>
            </a:r>
            <a:r>
              <a:rPr lang="ru-RU" sz="2800" dirty="0">
                <a:ln w="19050">
                  <a:solidFill>
                    <a:schemeClr val="bg2">
                      <a:lumMod val="75000"/>
                    </a:schemeClr>
                  </a:solidFill>
                </a:ln>
                <a:blipFill>
                  <a:blip r:embed="rId2"/>
                  <a:tile tx="0" ty="0" sx="100000" sy="100000" flip="none" algn="tl"/>
                </a:blipFill>
              </a:rPr>
              <a:t> час </a:t>
            </a:r>
            <a:r>
              <a:rPr lang="ru-RU" sz="2800" dirty="0" err="1">
                <a:ln w="19050">
                  <a:solidFill>
                    <a:schemeClr val="bg2">
                      <a:lumMod val="75000"/>
                    </a:schemeClr>
                  </a:solidFill>
                </a:ln>
                <a:blipFill>
                  <a:blip r:embed="rId2"/>
                  <a:tile tx="0" ty="0" sx="100000" sy="100000" flip="none" algn="tl"/>
                </a:blipFill>
              </a:rPr>
              <a:t>збереглися</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лише</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згадки</a:t>
            </a:r>
            <a:r>
              <a:rPr lang="ru-RU" sz="2800" dirty="0">
                <a:ln w="19050">
                  <a:solidFill>
                    <a:schemeClr val="bg2">
                      <a:lumMod val="75000"/>
                    </a:schemeClr>
                  </a:solidFill>
                </a:ln>
                <a:blipFill>
                  <a:blip r:embed="rId2"/>
                  <a:tile tx="0" ty="0" sx="100000" sy="100000" flip="none" algn="tl"/>
                </a:blipFill>
              </a:rPr>
              <a:t> про </a:t>
            </a:r>
            <a:r>
              <a:rPr lang="ru-RU" sz="2800" dirty="0" err="1">
                <a:ln w="19050">
                  <a:solidFill>
                    <a:schemeClr val="bg2">
                      <a:lumMod val="75000"/>
                    </a:schemeClr>
                  </a:solidFill>
                </a:ln>
                <a:blipFill>
                  <a:blip r:embed="rId2"/>
                  <a:tile tx="0" ty="0" sx="100000" sy="100000" flip="none" algn="tl"/>
                </a:blipFill>
              </a:rPr>
              <a:t>думи</a:t>
            </a:r>
            <a:r>
              <a:rPr lang="ru-RU" sz="2800" dirty="0">
                <a:ln w="19050">
                  <a:solidFill>
                    <a:schemeClr val="bg2">
                      <a:lumMod val="75000"/>
                    </a:schemeClr>
                  </a:solidFill>
                </a:ln>
                <a:blipFill>
                  <a:blip r:embed="rId2"/>
                  <a:tile tx="0" ty="0" sx="100000" sy="100000" flip="none" algn="tl"/>
                </a:blipFill>
              </a:rPr>
              <a:t> </a:t>
            </a:r>
            <a:r>
              <a:rPr lang="en-US" sz="2800" dirty="0">
                <a:ln w="19050">
                  <a:solidFill>
                    <a:schemeClr val="bg2">
                      <a:lumMod val="75000"/>
                    </a:schemeClr>
                  </a:solidFill>
                </a:ln>
                <a:blipFill>
                  <a:blip r:embed="rId2"/>
                  <a:tile tx="0" ty="0" sx="100000" sy="100000" flip="none" algn="tl"/>
                </a:blipFill>
              </a:rPr>
              <a:t>XVI </a:t>
            </a:r>
            <a:r>
              <a:rPr lang="ru-RU" sz="2800" dirty="0" err="1">
                <a:ln w="19050">
                  <a:solidFill>
                    <a:schemeClr val="bg2">
                      <a:lumMod val="75000"/>
                    </a:schemeClr>
                  </a:solidFill>
                </a:ln>
                <a:blipFill>
                  <a:blip r:embed="rId2"/>
                  <a:tile tx="0" ty="0" sx="100000" sy="100000" flip="none" algn="tl"/>
                </a:blipFill>
              </a:rPr>
              <a:t>століття</a:t>
            </a:r>
            <a:r>
              <a:rPr lang="ru-RU" sz="2800" dirty="0">
                <a:ln w="19050">
                  <a:solidFill>
                    <a:schemeClr val="bg2">
                      <a:lumMod val="75000"/>
                    </a:schemeClr>
                  </a:solidFill>
                </a:ln>
                <a:blipFill>
                  <a:blip r:embed="rId2"/>
                  <a:tile tx="0" ty="0" sx="100000" sy="100000" flip="none" algn="tl"/>
                </a:blipFill>
              </a:rPr>
              <a:t> в </a:t>
            </a:r>
            <a:r>
              <a:rPr lang="ru-RU" sz="2800" dirty="0" err="1">
                <a:ln w="19050">
                  <a:solidFill>
                    <a:schemeClr val="bg2">
                      <a:lumMod val="75000"/>
                    </a:schemeClr>
                  </a:solidFill>
                </a:ln>
                <a:blipFill>
                  <a:blip r:embed="rId2"/>
                  <a:tile tx="0" ty="0" sx="100000" sy="100000" flip="none" algn="tl"/>
                </a:blipFill>
              </a:rPr>
              <a:t>різних</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письмових</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джерелах</a:t>
            </a:r>
            <a:r>
              <a:rPr lang="ru-RU" sz="2800" dirty="0">
                <a:ln w="19050">
                  <a:solidFill>
                    <a:schemeClr val="bg2">
                      <a:lumMod val="75000"/>
                    </a:schemeClr>
                  </a:solidFill>
                </a:ln>
                <a:blipFill>
                  <a:blip r:embed="rId2"/>
                  <a:tile tx="0" ty="0" sx="100000" sy="100000" flip="none" algn="tl"/>
                </a:blipFill>
              </a:rPr>
              <a:t>, але </a:t>
            </a:r>
            <a:r>
              <a:rPr lang="ru-RU" sz="2800" dirty="0" err="1">
                <a:ln w="19050">
                  <a:solidFill>
                    <a:schemeClr val="bg2">
                      <a:lumMod val="75000"/>
                    </a:schemeClr>
                  </a:solidFill>
                </a:ln>
                <a:blipFill>
                  <a:blip r:embed="rId2"/>
                  <a:tile tx="0" ty="0" sx="100000" sy="100000" flip="none" algn="tl"/>
                </a:blipFill>
              </a:rPr>
              <a:t>жодного</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повного</a:t>
            </a:r>
            <a:r>
              <a:rPr lang="ru-RU" sz="2800" dirty="0">
                <a:ln w="19050">
                  <a:solidFill>
                    <a:schemeClr val="bg2">
                      <a:lumMod val="75000"/>
                    </a:schemeClr>
                  </a:solidFill>
                </a:ln>
                <a:blipFill>
                  <a:blip r:embed="rId2"/>
                  <a:tile tx="0" ty="0" sx="100000" sy="100000" flip="none" algn="tl"/>
                </a:blipFill>
              </a:rPr>
              <a:t> тексту на </a:t>
            </a:r>
            <a:r>
              <a:rPr lang="ru-RU" sz="2800" dirty="0" err="1">
                <a:ln w="19050">
                  <a:solidFill>
                    <a:schemeClr val="bg2">
                      <a:lumMod val="75000"/>
                    </a:schemeClr>
                  </a:solidFill>
                </a:ln>
                <a:blipFill>
                  <a:blip r:embed="rId2"/>
                  <a:tile tx="0" ty="0" sx="100000" sy="100000" flip="none" algn="tl"/>
                </a:blipFill>
              </a:rPr>
              <a:t>сьогодні</a:t>
            </a:r>
            <a:r>
              <a:rPr lang="ru-RU" sz="2800" dirty="0">
                <a:ln w="19050">
                  <a:solidFill>
                    <a:schemeClr val="bg2">
                      <a:lumMod val="75000"/>
                    </a:schemeClr>
                  </a:solidFill>
                </a:ln>
                <a:blipFill>
                  <a:blip r:embed="rId2"/>
                  <a:tile tx="0" ty="0" sx="100000" sy="100000" flip="none" algn="tl"/>
                </a:blipFill>
              </a:rPr>
              <a:t> </a:t>
            </a:r>
            <a:r>
              <a:rPr lang="ru-RU" sz="2800" dirty="0" err="1">
                <a:ln w="19050">
                  <a:solidFill>
                    <a:schemeClr val="bg2">
                      <a:lumMod val="75000"/>
                    </a:schemeClr>
                  </a:solidFill>
                </a:ln>
                <a:blipFill>
                  <a:blip r:embed="rId2"/>
                  <a:tile tx="0" ty="0" sx="100000" sy="100000" flip="none" algn="tl"/>
                </a:blipFill>
              </a:rPr>
              <a:t>немає</a:t>
            </a:r>
            <a:r>
              <a:rPr lang="ru-RU" sz="2800" dirty="0">
                <a:ln w="19050">
                  <a:solidFill>
                    <a:schemeClr val="bg2">
                      <a:lumMod val="75000"/>
                    </a:schemeClr>
                  </a:solidFill>
                </a:ln>
                <a:blipFill>
                  <a:blip r:embed="rId2"/>
                  <a:tile tx="0" ty="0" sx="100000" sy="100000" flip="none" algn="tl"/>
                </a:blipFill>
              </a:rPr>
              <a:t>. </a:t>
            </a:r>
            <a:endParaRPr lang="ru-RU" dirty="0"/>
          </a:p>
        </p:txBody>
      </p:sp>
      <p:sp>
        <p:nvSpPr>
          <p:cNvPr id="3" name="Заголовок 2"/>
          <p:cNvSpPr>
            <a:spLocks noGrp="1"/>
          </p:cNvSpPr>
          <p:nvPr>
            <p:ph type="title"/>
          </p:nvPr>
        </p:nvSpPr>
        <p:spPr/>
        <p:txBody>
          <a:bodyPr/>
          <a:lstStyle/>
          <a:p>
            <a:r>
              <a:rPr lang="uk-UA" sz="6000" b="1" dirty="0" smtClean="0">
                <a:ln w="38100">
                  <a:solidFill>
                    <a:schemeClr val="accent1">
                      <a:alpha val="25000"/>
                    </a:schemeClr>
                  </a:solidFill>
                  <a:prstDash val="solid"/>
                  <a:round/>
                </a:ln>
                <a:blipFill>
                  <a:blip r:embed="rId3"/>
                  <a:tile tx="0" ty="0" sx="100000" sy="100000" flip="none" algn="tl"/>
                </a:blipFill>
                <a:latin typeface="Monotype Corsiva" pitchFamily="66" charset="0"/>
                <a:cs typeface="Courier New" pitchFamily="49" charset="0"/>
              </a:rPr>
              <a:t>П</a:t>
            </a:r>
            <a:r>
              <a:rPr lang="uk-UA" b="1" dirty="0" smtClean="0">
                <a:ln w="38100">
                  <a:solidFill>
                    <a:schemeClr val="bg2">
                      <a:lumMod val="75000"/>
                      <a:alpha val="25000"/>
                    </a:schemeClr>
                  </a:solidFill>
                  <a:prstDash val="solid"/>
                  <a:round/>
                </a:ln>
                <a:blipFill>
                  <a:blip r:embed="rId2"/>
                  <a:tile tx="0" ty="0" sx="100000" sy="100000" flip="none" algn="tl"/>
                </a:blipFill>
              </a:rPr>
              <a:t>ерші згадки про думи.</a:t>
            </a:r>
            <a:endParaRPr lang="ru-RU" b="1" dirty="0">
              <a:ln w="38100">
                <a:solidFill>
                  <a:schemeClr val="bg2">
                    <a:lumMod val="75000"/>
                    <a:alpha val="25000"/>
                  </a:schemeClr>
                </a:solidFill>
                <a:prstDash val="solid"/>
                <a:round/>
              </a:ln>
              <a:blipFill>
                <a:blip r:embed="rId2"/>
                <a:tile tx="0" ty="0" sx="100000" sy="100000" flip="none" algn="tl"/>
              </a:blip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195" y="476672"/>
            <a:ext cx="2215455" cy="199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Горизонтальный свиток 3"/>
          <p:cNvSpPr/>
          <p:nvPr/>
        </p:nvSpPr>
        <p:spPr>
          <a:xfrm>
            <a:off x="323528" y="314229"/>
            <a:ext cx="6329667" cy="1152128"/>
          </a:xfrm>
          <a:prstGeom prst="horizontalScroll">
            <a:avLst/>
          </a:prstGeom>
          <a:solidFill>
            <a:srgbClr val="9966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72821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46449" y="620688"/>
            <a:ext cx="8219256" cy="1368152"/>
          </a:xfrm>
        </p:spPr>
        <p:txBody>
          <a:bodyPr>
            <a:noAutofit/>
          </a:bodyPr>
          <a:lstStyle/>
          <a:p>
            <a:pPr marL="0" indent="0">
              <a:buNone/>
            </a:pPr>
            <a:r>
              <a:rPr lang="ru-RU" sz="2400" dirty="0" smtClean="0">
                <a:ln w="19050">
                  <a:solidFill>
                    <a:schemeClr val="bg2">
                      <a:lumMod val="75000"/>
                    </a:schemeClr>
                  </a:solidFill>
                </a:ln>
                <a:blipFill>
                  <a:blip r:embed="rId2"/>
                  <a:tile tx="0" ty="0" sx="100000" sy="100000" flip="none" algn="tl"/>
                </a:blipFill>
              </a:rPr>
              <a:t>З </a:t>
            </a:r>
            <a:r>
              <a:rPr lang="ru-RU" sz="2400" dirty="0" err="1">
                <a:ln w="19050">
                  <a:solidFill>
                    <a:schemeClr val="bg2">
                      <a:lumMod val="75000"/>
                    </a:schemeClr>
                  </a:solidFill>
                </a:ln>
                <a:blipFill>
                  <a:blip r:embed="rId2"/>
                  <a:tile tx="0" ty="0" sx="100000" sy="100000" flip="none" algn="tl"/>
                </a:blipFill>
              </a:rPr>
              <a:t>анналів</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Сарницького</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довідуємося</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що</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українці</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співали</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думи</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вже</a:t>
            </a:r>
            <a:r>
              <a:rPr lang="ru-RU" sz="2400" dirty="0">
                <a:ln w="19050">
                  <a:solidFill>
                    <a:schemeClr val="bg2">
                      <a:lumMod val="75000"/>
                    </a:schemeClr>
                  </a:solidFill>
                </a:ln>
                <a:blipFill>
                  <a:blip r:embed="rId2"/>
                  <a:tile tx="0" ty="0" sx="100000" sy="100000" flip="none" algn="tl"/>
                </a:blipFill>
              </a:rPr>
              <a:t> на початку XVI ст. </a:t>
            </a:r>
            <a:r>
              <a:rPr lang="ru-RU" sz="2400" dirty="0" err="1">
                <a:ln w="19050">
                  <a:solidFill>
                    <a:schemeClr val="bg2">
                      <a:lumMod val="75000"/>
                    </a:schemeClr>
                  </a:solidFill>
                </a:ln>
                <a:blipFill>
                  <a:blip r:embed="rId2"/>
                  <a:tile tx="0" ty="0" sx="100000" sy="100000" flip="none" algn="tl"/>
                </a:blipFill>
              </a:rPr>
              <a:t>думи</a:t>
            </a:r>
            <a:r>
              <a:rPr lang="ru-RU" sz="2400" dirty="0">
                <a:ln w="19050">
                  <a:solidFill>
                    <a:schemeClr val="bg2">
                      <a:lumMod val="75000"/>
                    </a:schemeClr>
                  </a:solidFill>
                </a:ln>
                <a:blipFill>
                  <a:blip r:embed="rId2"/>
                  <a:tile tx="0" ty="0" sx="100000" sy="100000" flip="none" algn="tl"/>
                </a:blipFill>
              </a:rPr>
              <a:t> про </a:t>
            </a:r>
            <a:r>
              <a:rPr lang="ru-RU" sz="2400" dirty="0" err="1">
                <a:ln w="19050">
                  <a:solidFill>
                    <a:schemeClr val="bg2">
                      <a:lumMod val="75000"/>
                    </a:schemeClr>
                  </a:solidFill>
                </a:ln>
                <a:blipFill>
                  <a:blip r:embed="rId2"/>
                  <a:tile tx="0" ty="0" sx="100000" sy="100000" flip="none" algn="tl"/>
                </a:blipFill>
              </a:rPr>
              <a:t>героїчну</a:t>
            </a:r>
            <a:r>
              <a:rPr lang="ru-RU" sz="2400" dirty="0">
                <a:ln w="19050">
                  <a:solidFill>
                    <a:schemeClr val="bg2">
                      <a:lumMod val="75000"/>
                    </a:schemeClr>
                  </a:solidFill>
                </a:ln>
                <a:blipFill>
                  <a:blip r:embed="rId2"/>
                  <a:tile tx="0" ty="0" sx="100000" sy="100000" flip="none" algn="tl"/>
                </a:blipFill>
              </a:rPr>
              <a:t> смерть </a:t>
            </a:r>
            <a:r>
              <a:rPr lang="ru-RU" sz="2400" dirty="0" err="1">
                <a:ln w="19050">
                  <a:solidFill>
                    <a:schemeClr val="bg2">
                      <a:lumMod val="75000"/>
                    </a:schemeClr>
                  </a:solidFill>
                </a:ln>
                <a:blipFill>
                  <a:blip r:embed="rId2"/>
                  <a:tile tx="0" ty="0" sx="100000" sy="100000" flip="none" algn="tl"/>
                </a:blipFill>
              </a:rPr>
              <a:t>братів</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Струсів</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однак</a:t>
            </a:r>
            <a:r>
              <a:rPr lang="ru-RU" sz="2400" dirty="0">
                <a:ln w="19050">
                  <a:solidFill>
                    <a:schemeClr val="bg2">
                      <a:lumMod val="75000"/>
                    </a:schemeClr>
                  </a:solidFill>
                </a:ln>
                <a:blipFill>
                  <a:blip r:embed="rId2"/>
                  <a:tile tx="0" ty="0" sx="100000" sy="100000" flip="none" algn="tl"/>
                </a:blipFill>
              </a:rPr>
              <a:t>, на превеликий жаль, </a:t>
            </a:r>
            <a:r>
              <a:rPr lang="ru-RU" sz="2400" dirty="0" err="1">
                <a:ln w="19050">
                  <a:solidFill>
                    <a:schemeClr val="bg2">
                      <a:lumMod val="75000"/>
                    </a:schemeClr>
                  </a:solidFill>
                </a:ln>
                <a:blipFill>
                  <a:blip r:embed="rId2"/>
                  <a:tile tx="0" ty="0" sx="100000" sy="100000" flip="none" algn="tl"/>
                </a:blipFill>
              </a:rPr>
              <a:t>цей</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літописець</a:t>
            </a:r>
            <a:r>
              <a:rPr lang="ru-RU" sz="2400" dirty="0">
                <a:ln w="19050">
                  <a:solidFill>
                    <a:schemeClr val="bg2">
                      <a:lumMod val="75000"/>
                    </a:schemeClr>
                  </a:solidFill>
                </a:ln>
                <a:blipFill>
                  <a:blip r:embed="rId2"/>
                  <a:tile tx="0" ty="0" sx="100000" sy="100000" flip="none" algn="tl"/>
                </a:blipFill>
              </a:rPr>
              <a:t> не </a:t>
            </a:r>
            <a:r>
              <a:rPr lang="ru-RU" sz="2400" dirty="0" err="1">
                <a:ln w="19050">
                  <a:solidFill>
                    <a:schemeClr val="bg2">
                      <a:lumMod val="75000"/>
                    </a:schemeClr>
                  </a:solidFill>
                </a:ln>
                <a:blipFill>
                  <a:blip r:embed="rId2"/>
                  <a:tile tx="0" ty="0" sx="100000" sy="100000" flip="none" algn="tl"/>
                </a:blipFill>
              </a:rPr>
              <a:t>вніс</a:t>
            </a:r>
            <a:r>
              <a:rPr lang="ru-RU" sz="2400" dirty="0">
                <a:ln w="19050">
                  <a:solidFill>
                    <a:schemeClr val="bg2">
                      <a:lumMod val="75000"/>
                    </a:schemeClr>
                  </a:solidFill>
                </a:ln>
                <a:blipFill>
                  <a:blip r:embed="rId2"/>
                  <a:tile tx="0" ty="0" sx="100000" sy="100000" flip="none" algn="tl"/>
                </a:blipFill>
              </a:rPr>
              <a:t> до </a:t>
            </a:r>
            <a:r>
              <a:rPr lang="ru-RU" sz="2400" dirty="0" err="1">
                <a:ln w="19050">
                  <a:solidFill>
                    <a:schemeClr val="bg2">
                      <a:lumMod val="75000"/>
                    </a:schemeClr>
                  </a:solidFill>
                </a:ln>
                <a:blipFill>
                  <a:blip r:embed="rId2"/>
                  <a:tile tx="0" ty="0" sx="100000" sy="100000" flip="none" algn="tl"/>
                </a:blipFill>
              </a:rPr>
              <a:t>анналів</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жодного</a:t>
            </a:r>
            <a:r>
              <a:rPr lang="ru-RU" sz="2400" dirty="0">
                <a:ln w="19050">
                  <a:solidFill>
                    <a:schemeClr val="bg2">
                      <a:lumMod val="75000"/>
                    </a:schemeClr>
                  </a:solidFill>
                </a:ln>
                <a:blipFill>
                  <a:blip r:embed="rId2"/>
                  <a:tile tx="0" ty="0" sx="100000" sy="100000" flip="none" algn="tl"/>
                </a:blipFill>
              </a:rPr>
              <a:t> рядка </a:t>
            </a:r>
            <a:r>
              <a:rPr lang="ru-RU" sz="2400" dirty="0" err="1">
                <a:ln w="19050">
                  <a:solidFill>
                    <a:schemeClr val="bg2">
                      <a:lumMod val="75000"/>
                    </a:schemeClr>
                  </a:solidFill>
                </a:ln>
                <a:blipFill>
                  <a:blip r:embed="rId2"/>
                  <a:tile tx="0" ty="0" sx="100000" sy="100000" flip="none" algn="tl"/>
                </a:blipFill>
              </a:rPr>
              <a:t>цієї</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думи</a:t>
            </a:r>
            <a:r>
              <a:rPr lang="ru-RU" sz="2400" dirty="0" smtClean="0">
                <a:ln w="19050">
                  <a:solidFill>
                    <a:schemeClr val="bg2">
                      <a:lumMod val="75000"/>
                    </a:schemeClr>
                  </a:solidFill>
                </a:ln>
                <a:blipFill>
                  <a:blip r:embed="rId2"/>
                  <a:tile tx="0" ty="0" sx="100000" sy="100000" flip="none" algn="tl"/>
                </a:blipFill>
              </a:rPr>
              <a:t>.</a:t>
            </a:r>
            <a:endParaRPr lang="ru-RU" sz="2400" dirty="0">
              <a:ln w="19050">
                <a:solidFill>
                  <a:schemeClr val="bg2">
                    <a:lumMod val="75000"/>
                  </a:schemeClr>
                </a:solidFill>
              </a:ln>
              <a:blipFill>
                <a:blip r:embed="rId2"/>
                <a:tile tx="0" ty="0" sx="100000" sy="100000" flip="none" algn="tl"/>
              </a:blip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158" y="3140968"/>
            <a:ext cx="4708657" cy="333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6449" y="2132856"/>
            <a:ext cx="8305262" cy="3844881"/>
          </a:xfrm>
          <a:prstGeom prst="rect">
            <a:avLst/>
          </a:prstGeom>
          <a:noFill/>
        </p:spPr>
        <p:txBody>
          <a:bodyPr wrap="square" rtlCol="0">
            <a:noAutofit/>
          </a:bodyPr>
          <a:lstStyle/>
          <a:p>
            <a:r>
              <a:rPr lang="ru-RU" sz="2400" dirty="0" err="1" smtClean="0">
                <a:ln w="19050">
                  <a:solidFill>
                    <a:schemeClr val="bg2">
                      <a:lumMod val="75000"/>
                    </a:schemeClr>
                  </a:solidFill>
                </a:ln>
                <a:blipFill>
                  <a:blip r:embed="rId2"/>
                  <a:tile tx="0" ty="0" sx="100000" sy="100000" flip="none" algn="tl"/>
                </a:blipFill>
              </a:rPr>
              <a:t>Успішнішим</a:t>
            </a:r>
            <a:r>
              <a:rPr lang="ru-RU" sz="2400" dirty="0" smtClean="0">
                <a:ln w="19050">
                  <a:solidFill>
                    <a:schemeClr val="bg2">
                      <a:lumMod val="75000"/>
                    </a:schemeClr>
                  </a:solidFill>
                </a:ln>
                <a:blipFill>
                  <a:blip r:embed="rId2"/>
                  <a:tile tx="0" ty="0" sx="100000" sy="100000" flip="none" algn="tl"/>
                </a:blipFill>
              </a:rPr>
              <a:t> </a:t>
            </a:r>
            <a:r>
              <a:rPr lang="ru-RU" sz="2400" dirty="0" err="1" smtClean="0">
                <a:ln w="19050">
                  <a:solidFill>
                    <a:schemeClr val="bg2">
                      <a:lumMod val="75000"/>
                    </a:schemeClr>
                  </a:solidFill>
                </a:ln>
                <a:blipFill>
                  <a:blip r:embed="rId2"/>
                  <a:tile tx="0" ty="0" sx="100000" sy="100000" flip="none" algn="tl"/>
                </a:blipFill>
              </a:rPr>
              <a:t>щододаних</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які</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збереглися</a:t>
            </a:r>
            <a:r>
              <a:rPr lang="ru-RU" sz="2400" dirty="0">
                <a:ln w="19050">
                  <a:solidFill>
                    <a:schemeClr val="bg2">
                      <a:lumMod val="75000"/>
                    </a:schemeClr>
                  </a:solidFill>
                </a:ln>
                <a:blipFill>
                  <a:blip r:embed="rId2"/>
                  <a:tile tx="0" ty="0" sx="100000" sy="100000" flip="none" algn="tl"/>
                </a:blipFill>
              </a:rPr>
              <a:t> про </a:t>
            </a:r>
            <a:r>
              <a:rPr lang="ru-RU" sz="2400" dirty="0" err="1">
                <a:ln w="19050">
                  <a:solidFill>
                    <a:schemeClr val="bg2">
                      <a:lumMod val="75000"/>
                    </a:schemeClr>
                  </a:solidFill>
                </a:ln>
                <a:blipFill>
                  <a:blip r:embed="rId2"/>
                  <a:tile tx="0" ty="0" sx="100000" sy="100000" flip="none" algn="tl"/>
                </a:blipFill>
              </a:rPr>
              <a:t>думи</a:t>
            </a:r>
            <a:r>
              <a:rPr lang="ru-RU" sz="2400" dirty="0">
                <a:ln w="19050">
                  <a:solidFill>
                    <a:schemeClr val="bg2">
                      <a:lumMod val="75000"/>
                    </a:schemeClr>
                  </a:solidFill>
                </a:ln>
                <a:blipFill>
                  <a:blip r:embed="rId2"/>
                  <a:tile tx="0" ty="0" sx="100000" sy="100000" flip="none" algn="tl"/>
                </a:blipFill>
              </a:rPr>
              <a:t>, є </a:t>
            </a:r>
            <a:r>
              <a:rPr lang="en-US" sz="2400" dirty="0">
                <a:ln w="19050">
                  <a:solidFill>
                    <a:schemeClr val="bg2">
                      <a:lumMod val="75000"/>
                    </a:schemeClr>
                  </a:solidFill>
                </a:ln>
                <a:blipFill>
                  <a:blip r:embed="rId2"/>
                  <a:tile tx="0" ty="0" sx="100000" sy="100000" flip="none" algn="tl"/>
                </a:blipFill>
              </a:rPr>
              <a:t>XVII </a:t>
            </a:r>
            <a:r>
              <a:rPr lang="ru-RU" sz="2400" dirty="0" err="1">
                <a:ln w="19050">
                  <a:solidFill>
                    <a:schemeClr val="bg2">
                      <a:lumMod val="75000"/>
                    </a:schemeClr>
                  </a:solidFill>
                </a:ln>
                <a:blipFill>
                  <a:blip r:embed="rId2"/>
                  <a:tile tx="0" ty="0" sx="100000" sy="100000" flip="none" algn="tl"/>
                </a:blipFill>
              </a:rPr>
              <a:t>століття</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Зокрема</a:t>
            </a:r>
            <a:r>
              <a:rPr lang="ru-RU" sz="2400" dirty="0">
                <a:ln w="19050">
                  <a:solidFill>
                    <a:schemeClr val="bg2">
                      <a:lumMod val="75000"/>
                    </a:schemeClr>
                  </a:solidFill>
                </a:ln>
                <a:blipFill>
                  <a:blip r:embed="rId2"/>
                  <a:tile tx="0" ty="0" sx="100000" sy="100000" flip="none" algn="tl"/>
                </a:blipFill>
              </a:rPr>
              <a:t>, у рукописному </a:t>
            </a:r>
            <a:r>
              <a:rPr lang="ru-RU" sz="2400" dirty="0" err="1">
                <a:ln w="19050">
                  <a:solidFill>
                    <a:schemeClr val="bg2">
                      <a:lumMod val="75000"/>
                    </a:schemeClr>
                  </a:solidFill>
                </a:ln>
                <a:blipFill>
                  <a:blip r:embed="rId2"/>
                  <a:tile tx="0" ty="0" sx="100000" sy="100000" flip="none" algn="tl"/>
                </a:blipFill>
              </a:rPr>
              <a:t>збірнику</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Кондрацького</a:t>
            </a:r>
            <a:r>
              <a:rPr lang="ru-RU" sz="2400" dirty="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збереглося</a:t>
            </a:r>
            <a:r>
              <a:rPr lang="ru-RU" sz="2400" dirty="0">
                <a:ln w="19050">
                  <a:solidFill>
                    <a:schemeClr val="bg2">
                      <a:lumMod val="75000"/>
                    </a:schemeClr>
                  </a:solidFill>
                </a:ln>
                <a:blipFill>
                  <a:blip r:embed="rId2"/>
                  <a:tile tx="0" ty="0" sx="100000" sy="100000" flip="none" algn="tl"/>
                </a:blipFill>
              </a:rPr>
              <a:t> аж </a:t>
            </a:r>
            <a:r>
              <a:rPr lang="ru-RU" sz="2400" dirty="0" err="1">
                <a:ln w="19050">
                  <a:solidFill>
                    <a:schemeClr val="bg2">
                      <a:lumMod val="75000"/>
                    </a:schemeClr>
                  </a:solidFill>
                </a:ln>
                <a:blipFill>
                  <a:blip r:embed="rId2"/>
                  <a:tile tx="0" ty="0" sx="100000" sy="100000" flip="none" algn="tl"/>
                </a:blipFill>
              </a:rPr>
              <a:t>чотири</a:t>
            </a:r>
            <a:r>
              <a:rPr lang="ru-RU" sz="2400" dirty="0">
                <a:ln w="19050">
                  <a:solidFill>
                    <a:schemeClr val="bg2">
                      <a:lumMod val="75000"/>
                    </a:schemeClr>
                  </a:solidFill>
                </a:ln>
                <a:blipFill>
                  <a:blip r:embed="rId2"/>
                  <a:tile tx="0" ty="0" sx="100000" sy="100000" flip="none" algn="tl"/>
                </a:blipFill>
              </a:rPr>
              <a:t> </a:t>
            </a:r>
            <a:endParaRPr lang="ru-RU" sz="2400" dirty="0" smtClean="0">
              <a:ln w="19050">
                <a:solidFill>
                  <a:schemeClr val="bg2">
                    <a:lumMod val="75000"/>
                  </a:schemeClr>
                </a:solidFill>
              </a:ln>
              <a:blipFill>
                <a:blip r:embed="rId2"/>
                <a:tile tx="0" ty="0" sx="100000" sy="100000" flip="none" algn="tl"/>
              </a:blipFill>
            </a:endParaRPr>
          </a:p>
          <a:p>
            <a:r>
              <a:rPr lang="ru-RU" sz="2400" dirty="0" err="1" smtClean="0">
                <a:ln w="19050">
                  <a:solidFill>
                    <a:schemeClr val="bg2">
                      <a:lumMod val="75000"/>
                    </a:schemeClr>
                  </a:solidFill>
                </a:ln>
                <a:blipFill>
                  <a:blip r:embed="rId2"/>
                  <a:tile tx="0" ty="0" sx="100000" sy="100000" flip="none" algn="tl"/>
                </a:blipFill>
              </a:rPr>
              <a:t>зразки</a:t>
            </a:r>
            <a:r>
              <a:rPr lang="ru-RU" sz="2400" dirty="0" smtClean="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української</a:t>
            </a:r>
            <a:r>
              <a:rPr lang="ru-RU" sz="2400" dirty="0">
                <a:ln w="19050">
                  <a:solidFill>
                    <a:schemeClr val="bg2">
                      <a:lumMod val="75000"/>
                    </a:schemeClr>
                  </a:solidFill>
                </a:ln>
                <a:blipFill>
                  <a:blip r:embed="rId2"/>
                  <a:tile tx="0" ty="0" sx="100000" sy="100000" flip="none" algn="tl"/>
                </a:blipFill>
              </a:rPr>
              <a:t> </a:t>
            </a:r>
            <a:endParaRPr lang="ru-RU" sz="2400" dirty="0" smtClean="0">
              <a:ln w="19050">
                <a:solidFill>
                  <a:schemeClr val="bg2">
                    <a:lumMod val="75000"/>
                  </a:schemeClr>
                </a:solidFill>
              </a:ln>
              <a:blipFill>
                <a:blip r:embed="rId2"/>
                <a:tile tx="0" ty="0" sx="100000" sy="100000" flip="none" algn="tl"/>
              </a:blipFill>
            </a:endParaRPr>
          </a:p>
          <a:p>
            <a:r>
              <a:rPr lang="ru-RU" sz="2400" dirty="0" err="1" smtClean="0">
                <a:ln w="19050">
                  <a:solidFill>
                    <a:schemeClr val="bg2">
                      <a:lumMod val="75000"/>
                    </a:schemeClr>
                  </a:solidFill>
                </a:ln>
                <a:blipFill>
                  <a:blip r:embed="rId2"/>
                  <a:tile tx="0" ty="0" sx="100000" sy="100000" flip="none" algn="tl"/>
                </a:blipFill>
              </a:rPr>
              <a:t>думової</a:t>
            </a:r>
            <a:r>
              <a:rPr lang="ru-RU" sz="2400" dirty="0" smtClean="0">
                <a:ln w="19050">
                  <a:solidFill>
                    <a:schemeClr val="bg2">
                      <a:lumMod val="75000"/>
                    </a:schemeClr>
                  </a:solidFill>
                </a:ln>
                <a:blipFill>
                  <a:blip r:embed="rId2"/>
                  <a:tile tx="0" ty="0" sx="100000" sy="100000" flip="none" algn="tl"/>
                </a:blipFill>
              </a:rPr>
              <a:t> </a:t>
            </a:r>
            <a:r>
              <a:rPr lang="ru-RU" sz="2400" dirty="0" err="1" smtClean="0">
                <a:ln w="19050">
                  <a:solidFill>
                    <a:schemeClr val="bg2">
                      <a:lumMod val="75000"/>
                    </a:schemeClr>
                  </a:solidFill>
                </a:ln>
                <a:blipFill>
                  <a:blip r:embed="rId2"/>
                  <a:tile tx="0" ty="0" sx="100000" sy="100000" flip="none" algn="tl"/>
                </a:blipFill>
              </a:rPr>
              <a:t>творчості</a:t>
            </a:r>
            <a:r>
              <a:rPr lang="ru-RU" sz="2400" dirty="0">
                <a:ln w="19050">
                  <a:solidFill>
                    <a:schemeClr val="bg2">
                      <a:lumMod val="75000"/>
                    </a:schemeClr>
                  </a:solidFill>
                </a:ln>
                <a:blipFill>
                  <a:blip r:embed="rId2"/>
                  <a:tile tx="0" ty="0" sx="100000" sy="100000" flip="none" algn="tl"/>
                </a:blipFill>
              </a:rPr>
              <a:t>: </a:t>
            </a:r>
            <a:endParaRPr lang="ru-RU" sz="2400" dirty="0" smtClean="0">
              <a:ln w="19050">
                <a:solidFill>
                  <a:schemeClr val="bg2">
                    <a:lumMod val="75000"/>
                  </a:schemeClr>
                </a:solidFill>
              </a:ln>
              <a:blipFill>
                <a:blip r:embed="rId2"/>
                <a:tile tx="0" ty="0" sx="100000" sy="100000" flip="none" algn="tl"/>
              </a:blipFill>
            </a:endParaRPr>
          </a:p>
          <a:p>
            <a:r>
              <a:rPr lang="ru-RU" sz="2400" dirty="0" smtClean="0">
                <a:ln w="19050">
                  <a:solidFill>
                    <a:schemeClr val="bg2">
                      <a:lumMod val="75000"/>
                    </a:schemeClr>
                  </a:solidFill>
                </a:ln>
                <a:blipFill>
                  <a:blip r:embed="rId2"/>
                  <a:tile tx="0" ty="0" sx="100000" sy="100000" flip="none" algn="tl"/>
                </a:blipFill>
              </a:rPr>
              <a:t>«</a:t>
            </a:r>
            <a:r>
              <a:rPr lang="ru-RU" sz="2400" dirty="0">
                <a:ln w="19050">
                  <a:solidFill>
                    <a:schemeClr val="bg2">
                      <a:lumMod val="75000"/>
                    </a:schemeClr>
                  </a:solidFill>
                </a:ln>
                <a:blipFill>
                  <a:blip r:embed="rId2"/>
                  <a:tile tx="0" ty="0" sx="100000" sy="100000" flip="none" algn="tl"/>
                </a:blipFill>
              </a:rPr>
              <a:t>Козак </a:t>
            </a:r>
            <a:r>
              <a:rPr lang="ru-RU" sz="2400" dirty="0" err="1">
                <a:ln w="19050">
                  <a:solidFill>
                    <a:schemeClr val="bg2">
                      <a:lumMod val="75000"/>
                    </a:schemeClr>
                  </a:solidFill>
                </a:ln>
                <a:blipFill>
                  <a:blip r:embed="rId2"/>
                  <a:tile tx="0" ty="0" sx="100000" sy="100000" flip="none" algn="tl"/>
                </a:blipFill>
              </a:rPr>
              <a:t>Нетяга</a:t>
            </a:r>
            <a:r>
              <a:rPr lang="ru-RU" sz="2400" dirty="0" smtClean="0">
                <a:ln w="19050">
                  <a:solidFill>
                    <a:schemeClr val="bg2">
                      <a:lumMod val="75000"/>
                    </a:schemeClr>
                  </a:solidFill>
                </a:ln>
                <a:blipFill>
                  <a:blip r:embed="rId2"/>
                  <a:tile tx="0" ty="0" sx="100000" sy="100000" flip="none" algn="tl"/>
                </a:blipFill>
              </a:rPr>
              <a:t>»,</a:t>
            </a:r>
          </a:p>
          <a:p>
            <a:r>
              <a:rPr lang="ru-RU" sz="2400" dirty="0" smtClean="0">
                <a:ln w="19050">
                  <a:solidFill>
                    <a:schemeClr val="bg2">
                      <a:lumMod val="75000"/>
                    </a:schemeClr>
                  </a:solidFill>
                </a:ln>
                <a:blipFill>
                  <a:blip r:embed="rId2"/>
                  <a:tile tx="0" ty="0" sx="100000" sy="100000" flip="none" algn="tl"/>
                </a:blipFill>
              </a:rPr>
              <a:t> </a:t>
            </a:r>
            <a:r>
              <a:rPr lang="ru-RU" sz="2400" dirty="0">
                <a:ln w="19050">
                  <a:solidFill>
                    <a:schemeClr val="bg2">
                      <a:lumMod val="75000"/>
                    </a:schemeClr>
                  </a:solidFill>
                </a:ln>
                <a:blipFill>
                  <a:blip r:embed="rId2"/>
                  <a:tile tx="0" ty="0" sx="100000" sy="100000" flip="none" algn="tl"/>
                </a:blipFill>
              </a:rPr>
              <a:t>«Смерть </a:t>
            </a:r>
            <a:r>
              <a:rPr lang="ru-RU" sz="2400" dirty="0" err="1">
                <a:ln w="19050">
                  <a:solidFill>
                    <a:schemeClr val="bg2">
                      <a:lumMod val="75000"/>
                    </a:schemeClr>
                  </a:solidFill>
                </a:ln>
                <a:blipFill>
                  <a:blip r:embed="rId2"/>
                  <a:tile tx="0" ty="0" sx="100000" sy="100000" flip="none" algn="tl"/>
                </a:blipFill>
              </a:rPr>
              <a:t>Корецького</a:t>
            </a:r>
            <a:r>
              <a:rPr lang="ru-RU" sz="2400" dirty="0">
                <a:ln w="19050">
                  <a:solidFill>
                    <a:schemeClr val="bg2">
                      <a:lumMod val="75000"/>
                    </a:schemeClr>
                  </a:solidFill>
                </a:ln>
                <a:blipFill>
                  <a:blip r:embed="rId2"/>
                  <a:tile tx="0" ty="0" sx="100000" sy="100000" flip="none" algn="tl"/>
                </a:blipFill>
              </a:rPr>
              <a:t>» </a:t>
            </a:r>
            <a:r>
              <a:rPr lang="ru-RU" sz="2400" dirty="0" smtClean="0">
                <a:ln w="19050">
                  <a:solidFill>
                    <a:schemeClr val="bg2">
                      <a:lumMod val="75000"/>
                    </a:schemeClr>
                  </a:solidFill>
                </a:ln>
                <a:blipFill>
                  <a:blip r:embed="rId2"/>
                  <a:tile tx="0" ty="0" sx="100000" sy="100000" flip="none" algn="tl"/>
                </a:blipFill>
              </a:rPr>
              <a:t>і </a:t>
            </a:r>
          </a:p>
          <a:p>
            <a:r>
              <a:rPr lang="ru-RU" sz="2400" dirty="0" smtClean="0">
                <a:ln w="19050">
                  <a:solidFill>
                    <a:schemeClr val="bg2">
                      <a:lumMod val="75000"/>
                    </a:schemeClr>
                  </a:solidFill>
                </a:ln>
                <a:blipFill>
                  <a:blip r:embed="rId2"/>
                  <a:tile tx="0" ty="0" sx="100000" sy="100000" flip="none" algn="tl"/>
                </a:blipFill>
              </a:rPr>
              <a:t>два </a:t>
            </a:r>
            <a:r>
              <a:rPr lang="ru-RU" sz="2400" dirty="0" err="1">
                <a:ln w="19050">
                  <a:solidFill>
                    <a:schemeClr val="bg2">
                      <a:lumMod val="75000"/>
                    </a:schemeClr>
                  </a:solidFill>
                </a:ln>
                <a:blipFill>
                  <a:blip r:embed="rId2"/>
                  <a:tile tx="0" ty="0" sx="100000" sy="100000" flip="none" algn="tl"/>
                </a:blipFill>
              </a:rPr>
              <a:t>зразки</a:t>
            </a:r>
            <a:r>
              <a:rPr lang="ru-RU" sz="2400" dirty="0">
                <a:ln w="19050">
                  <a:solidFill>
                    <a:schemeClr val="bg2">
                      <a:lumMod val="75000"/>
                    </a:schemeClr>
                  </a:solidFill>
                </a:ln>
                <a:blipFill>
                  <a:blip r:embed="rId2"/>
                  <a:tile tx="0" ty="0" sx="100000" sy="100000" flip="none" algn="tl"/>
                </a:blipFill>
              </a:rPr>
              <a:t> </a:t>
            </a:r>
            <a:r>
              <a:rPr lang="ru-RU" sz="2400" dirty="0" err="1" smtClean="0">
                <a:ln w="19050">
                  <a:solidFill>
                    <a:schemeClr val="bg2">
                      <a:lumMod val="75000"/>
                    </a:schemeClr>
                  </a:solidFill>
                </a:ln>
                <a:blipFill>
                  <a:blip r:embed="rId2"/>
                  <a:tile tx="0" ty="0" sx="100000" sy="100000" flip="none" algn="tl"/>
                </a:blipFill>
              </a:rPr>
              <a:t>жартівливих</a:t>
            </a:r>
            <a:endParaRPr lang="ru-RU" sz="2400" dirty="0" smtClean="0">
              <a:ln w="19050">
                <a:solidFill>
                  <a:schemeClr val="bg2">
                    <a:lumMod val="75000"/>
                  </a:schemeClr>
                </a:solidFill>
              </a:ln>
              <a:blipFill>
                <a:blip r:embed="rId2"/>
                <a:tile tx="0" ty="0" sx="100000" sy="100000" flip="none" algn="tl"/>
              </a:blipFill>
            </a:endParaRPr>
          </a:p>
          <a:p>
            <a:r>
              <a:rPr lang="ru-RU" sz="2400" dirty="0" smtClean="0">
                <a:ln w="19050">
                  <a:solidFill>
                    <a:schemeClr val="bg2">
                      <a:lumMod val="75000"/>
                    </a:schemeClr>
                  </a:solidFill>
                </a:ln>
                <a:blipFill>
                  <a:blip r:embed="rId2"/>
                  <a:tile tx="0" ty="0" sx="100000" sy="100000" flip="none" algn="tl"/>
                </a:blipFill>
              </a:rPr>
              <a:t> </a:t>
            </a:r>
            <a:r>
              <a:rPr lang="ru-RU" sz="2400" dirty="0" err="1">
                <a:ln w="19050">
                  <a:solidFill>
                    <a:schemeClr val="bg2">
                      <a:lumMod val="75000"/>
                    </a:schemeClr>
                  </a:solidFill>
                </a:ln>
                <a:blipFill>
                  <a:blip r:embed="rId2"/>
                  <a:tile tx="0" ty="0" sx="100000" sy="100000" flip="none" algn="tl"/>
                </a:blipFill>
              </a:rPr>
              <a:t>пародій</a:t>
            </a:r>
            <a:r>
              <a:rPr lang="ru-RU" sz="2400" dirty="0">
                <a:ln w="19050">
                  <a:solidFill>
                    <a:schemeClr val="bg2">
                      <a:lumMod val="75000"/>
                    </a:schemeClr>
                  </a:solidFill>
                </a:ln>
                <a:blipFill>
                  <a:blip r:embed="rId2"/>
                  <a:tile tx="0" ty="0" sx="100000" sy="100000" flip="none" algn="tl"/>
                </a:blipFill>
              </a:rPr>
              <a:t> на </a:t>
            </a:r>
            <a:r>
              <a:rPr lang="ru-RU" sz="2400" dirty="0" err="1">
                <a:ln w="19050">
                  <a:solidFill>
                    <a:schemeClr val="bg2">
                      <a:lumMod val="75000"/>
                    </a:schemeClr>
                  </a:solidFill>
                </a:ln>
                <a:blipFill>
                  <a:blip r:embed="rId2"/>
                  <a:tile tx="0" ty="0" sx="100000" sy="100000" flip="none" algn="tl"/>
                </a:blipFill>
              </a:rPr>
              <a:t>думи</a:t>
            </a:r>
            <a:r>
              <a:rPr lang="ru-RU" sz="2400" dirty="0" smtClean="0">
                <a:ln w="19050">
                  <a:solidFill>
                    <a:schemeClr val="bg2">
                      <a:lumMod val="75000"/>
                    </a:schemeClr>
                  </a:solidFill>
                </a:ln>
                <a:blipFill>
                  <a:blip r:embed="rId2"/>
                  <a:tile tx="0" ty="0" sx="100000" sy="100000" flip="none" algn="tl"/>
                </a:blipFill>
              </a:rPr>
              <a:t>.</a:t>
            </a:r>
          </a:p>
        </p:txBody>
      </p:sp>
    </p:spTree>
    <p:extLst>
      <p:ext uri="{BB962C8B-B14F-4D97-AF65-F5344CB8AC3E}">
        <p14:creationId xmlns:p14="http://schemas.microsoft.com/office/powerpoint/2010/main" val="34497158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marL="0" indent="0">
              <a:buNone/>
            </a:pPr>
            <a:r>
              <a:rPr lang="ru-RU" sz="2000" dirty="0">
                <a:ln w="19050">
                  <a:solidFill>
                    <a:schemeClr val="bg2">
                      <a:lumMod val="75000"/>
                    </a:schemeClr>
                  </a:solidFill>
                </a:ln>
                <a:blipFill>
                  <a:blip r:embed="rId2"/>
                  <a:tile tx="0" ty="0" sx="100000" sy="100000" flip="none" algn="tl"/>
                </a:blipFill>
              </a:rPr>
              <a:t>У 1805 р. В. </a:t>
            </a:r>
            <a:r>
              <a:rPr lang="ru-RU" sz="2000" dirty="0" err="1">
                <a:ln w="19050">
                  <a:solidFill>
                    <a:schemeClr val="bg2">
                      <a:lumMod val="75000"/>
                    </a:schemeClr>
                  </a:solidFill>
                </a:ln>
                <a:blipFill>
                  <a:blip r:embed="rId2"/>
                  <a:tile tx="0" ty="0" sx="100000" sy="100000" flip="none" algn="tl"/>
                </a:blipFill>
              </a:rPr>
              <a:t>Ломиківський</a:t>
            </a:r>
            <a:r>
              <a:rPr lang="ru-RU" sz="2000" dirty="0">
                <a:ln w="19050">
                  <a:solidFill>
                    <a:schemeClr val="bg2">
                      <a:lumMod val="75000"/>
                    </a:schemeClr>
                  </a:solidFill>
                </a:ln>
                <a:blipFill>
                  <a:blip r:embed="rId2"/>
                  <a:tile tx="0" ty="0" sx="100000" sy="100000" flip="none" algn="tl"/>
                </a:blipFill>
              </a:rPr>
              <a:t> записав 13 дум </a:t>
            </a:r>
            <a:r>
              <a:rPr lang="ru-RU" sz="2000" dirty="0" err="1">
                <a:ln w="19050">
                  <a:solidFill>
                    <a:schemeClr val="bg2">
                      <a:lumMod val="75000"/>
                    </a:schemeClr>
                  </a:solidFill>
                </a:ln>
                <a:blipFill>
                  <a:blip r:embed="rId2"/>
                  <a:tile tx="0" ty="0" sx="100000" sy="100000" flip="none" algn="tl"/>
                </a:blipFill>
              </a:rPr>
              <a:t>від</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невідомого</a:t>
            </a:r>
            <a:r>
              <a:rPr lang="ru-RU" sz="2000" dirty="0">
                <a:ln w="19050">
                  <a:solidFill>
                    <a:schemeClr val="bg2">
                      <a:lumMod val="75000"/>
                    </a:schemeClr>
                  </a:solidFill>
                </a:ln>
                <a:blipFill>
                  <a:blip r:embed="rId2"/>
                  <a:tile tx="0" ty="0" sx="100000" sy="100000" flip="none" algn="tl"/>
                </a:blipFill>
              </a:rPr>
              <a:t> кобзаря, але вони не </a:t>
            </a:r>
            <a:r>
              <a:rPr lang="ru-RU" sz="2000" dirty="0" err="1">
                <a:ln w="19050">
                  <a:solidFill>
                    <a:schemeClr val="bg2">
                      <a:lumMod val="75000"/>
                    </a:schemeClr>
                  </a:solidFill>
                </a:ln>
                <a:blipFill>
                  <a:blip r:embed="rId2"/>
                  <a:tile tx="0" ty="0" sx="100000" sy="100000" flip="none" algn="tl"/>
                </a:blipFill>
              </a:rPr>
              <a:t>були</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опубліковані</a:t>
            </a:r>
            <a:r>
              <a:rPr lang="ru-RU" sz="2000" dirty="0">
                <a:ln w="19050">
                  <a:solidFill>
                    <a:schemeClr val="bg2">
                      <a:lumMod val="75000"/>
                    </a:schemeClr>
                  </a:solidFill>
                </a:ln>
                <a:blipFill>
                  <a:blip r:embed="rId2"/>
                  <a:tile tx="0" ty="0" sx="100000" sy="100000" flip="none" algn="tl"/>
                </a:blipFill>
              </a:rPr>
              <a:t>.</a:t>
            </a:r>
          </a:p>
          <a:p>
            <a:pPr marL="0" indent="0">
              <a:buNone/>
            </a:pPr>
            <a:r>
              <a:rPr lang="ru-RU" sz="2000" dirty="0" err="1">
                <a:ln w="19050">
                  <a:solidFill>
                    <a:schemeClr val="bg2">
                      <a:lumMod val="75000"/>
                    </a:schemeClr>
                  </a:solidFill>
                </a:ln>
                <a:blipFill>
                  <a:blip r:embed="rId2"/>
                  <a:tile tx="0" ty="0" sx="100000" sy="100000" flip="none" algn="tl"/>
                </a:blipFill>
              </a:rPr>
              <a:t>Ще</a:t>
            </a:r>
            <a:r>
              <a:rPr lang="ru-RU" sz="2000" dirty="0">
                <a:ln w="19050">
                  <a:solidFill>
                    <a:schemeClr val="bg2">
                      <a:lumMod val="75000"/>
                    </a:schemeClr>
                  </a:solidFill>
                </a:ln>
                <a:blipFill>
                  <a:blip r:embed="rId2"/>
                  <a:tile tx="0" ty="0" sx="100000" sy="100000" flip="none" algn="tl"/>
                </a:blipFill>
              </a:rPr>
              <a:t> до того </a:t>
            </a:r>
            <a:r>
              <a:rPr lang="ru-RU" sz="2000" dirty="0" err="1">
                <a:ln w="19050">
                  <a:solidFill>
                    <a:schemeClr val="bg2">
                      <a:lumMod val="75000"/>
                    </a:schemeClr>
                  </a:solidFill>
                </a:ln>
                <a:blipFill>
                  <a:blip r:embed="rId2"/>
                  <a:tile tx="0" ty="0" sx="100000" sy="100000" flip="none" algn="tl"/>
                </a:blipFill>
              </a:rPr>
              <a:t>була</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відома</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рукописна</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збірка</a:t>
            </a:r>
            <a:r>
              <a:rPr lang="ru-RU" sz="2000" dirty="0">
                <a:ln w="19050">
                  <a:solidFill>
                    <a:schemeClr val="bg2">
                      <a:lumMod val="75000"/>
                    </a:schemeClr>
                  </a:solidFill>
                </a:ln>
                <a:blipFill>
                  <a:blip r:embed="rId2"/>
                  <a:tile tx="0" ty="0" sx="100000" sy="100000" flip="none" algn="tl"/>
                </a:blipFill>
              </a:rPr>
              <a:t> дум «Повести малороссийские числом 16. Списаны из уст </a:t>
            </a:r>
            <a:r>
              <a:rPr lang="ru-RU" sz="2000" dirty="0" err="1">
                <a:ln w="19050">
                  <a:solidFill>
                    <a:schemeClr val="bg2">
                      <a:lumMod val="75000"/>
                    </a:schemeClr>
                  </a:solidFill>
                </a:ln>
                <a:blipFill>
                  <a:blip r:embed="rId2"/>
                  <a:tile tx="0" ty="0" sx="100000" sy="100000" flip="none" algn="tl"/>
                </a:blipFill>
              </a:rPr>
              <a:t>сліпця</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Івана</a:t>
            </a:r>
            <a:r>
              <a:rPr lang="ru-RU" sz="2000" dirty="0">
                <a:ln w="19050">
                  <a:solidFill>
                    <a:schemeClr val="bg2">
                      <a:lumMod val="75000"/>
                    </a:schemeClr>
                  </a:solidFill>
                </a:ln>
                <a:blipFill>
                  <a:blip r:embed="rId2"/>
                  <a:tile tx="0" ty="0" sx="100000" sy="100000" flip="none" algn="tl"/>
                </a:blipFill>
              </a:rPr>
              <a:t>, лучшего рапсодия, которого застал я в Малороссии в начале 19 века», </a:t>
            </a:r>
            <a:r>
              <a:rPr lang="ru-RU" sz="2000" dirty="0" err="1">
                <a:ln w="19050">
                  <a:solidFill>
                    <a:schemeClr val="bg2">
                      <a:lumMod val="75000"/>
                    </a:schemeClr>
                  </a:solidFill>
                </a:ln>
                <a:blipFill>
                  <a:blip r:embed="rId2"/>
                  <a:tile tx="0" ty="0" sx="100000" sy="100000" flip="none" algn="tl"/>
                </a:blipFill>
              </a:rPr>
              <a:t>складена</a:t>
            </a:r>
            <a:r>
              <a:rPr lang="ru-RU" sz="2000" dirty="0">
                <a:ln w="19050">
                  <a:solidFill>
                    <a:schemeClr val="bg2">
                      <a:lumMod val="75000"/>
                    </a:schemeClr>
                  </a:solidFill>
                </a:ln>
                <a:blipFill>
                  <a:blip r:embed="rId2"/>
                  <a:tile tx="0" ty="0" sx="100000" sy="100000" flip="none" algn="tl"/>
                </a:blipFill>
              </a:rPr>
              <a:t> на </a:t>
            </a:r>
            <a:r>
              <a:rPr lang="ru-RU" sz="2000" dirty="0" err="1">
                <a:ln w="19050">
                  <a:solidFill>
                    <a:schemeClr val="bg2">
                      <a:lumMod val="75000"/>
                    </a:schemeClr>
                  </a:solidFill>
                </a:ln>
                <a:blipFill>
                  <a:blip r:embed="rId2"/>
                  <a:tile tx="0" ty="0" sx="100000" sy="100000" flip="none" algn="tl"/>
                </a:blipFill>
              </a:rPr>
              <a:t>Миргородщині</a:t>
            </a:r>
            <a:r>
              <a:rPr lang="ru-RU" sz="2000" dirty="0">
                <a:ln w="19050">
                  <a:solidFill>
                    <a:schemeClr val="bg2">
                      <a:lumMod val="75000"/>
                    </a:schemeClr>
                  </a:solidFill>
                </a:ln>
                <a:blipFill>
                  <a:blip r:embed="rId2"/>
                  <a:tile tx="0" ty="0" sx="100000" sy="100000" flip="none" algn="tl"/>
                </a:blipFill>
              </a:rPr>
              <a:t>, яка </a:t>
            </a:r>
            <a:r>
              <a:rPr lang="ru-RU" sz="2000" dirty="0" err="1">
                <a:ln w="19050">
                  <a:solidFill>
                    <a:schemeClr val="bg2">
                      <a:lumMod val="75000"/>
                    </a:schemeClr>
                  </a:solidFill>
                </a:ln>
                <a:blipFill>
                  <a:blip r:embed="rId2"/>
                  <a:tile tx="0" ty="0" sx="100000" sy="100000" flip="none" algn="tl"/>
                </a:blipFill>
              </a:rPr>
              <a:t>відноситься</a:t>
            </a:r>
            <a:r>
              <a:rPr lang="ru-RU" sz="2000" dirty="0">
                <a:ln w="19050">
                  <a:solidFill>
                    <a:schemeClr val="bg2">
                      <a:lumMod val="75000"/>
                    </a:schemeClr>
                  </a:solidFill>
                </a:ln>
                <a:blipFill>
                  <a:blip r:embed="rId2"/>
                  <a:tile tx="0" ty="0" sx="100000" sy="100000" flip="none" algn="tl"/>
                </a:blipFill>
              </a:rPr>
              <a:t> до </a:t>
            </a:r>
            <a:r>
              <a:rPr lang="ru-RU" sz="2000" dirty="0" err="1">
                <a:ln w="19050">
                  <a:solidFill>
                    <a:schemeClr val="bg2">
                      <a:lumMod val="75000"/>
                    </a:schemeClr>
                  </a:solidFill>
                </a:ln>
                <a:blipFill>
                  <a:blip r:embed="rId2"/>
                  <a:tile tx="0" ty="0" sx="100000" sy="100000" flip="none" algn="tl"/>
                </a:blipFill>
              </a:rPr>
              <a:t>кінця</a:t>
            </a:r>
            <a:r>
              <a:rPr lang="ru-RU" sz="2000" dirty="0">
                <a:ln w="19050">
                  <a:solidFill>
                    <a:schemeClr val="bg2">
                      <a:lumMod val="75000"/>
                    </a:schemeClr>
                  </a:solidFill>
                </a:ln>
                <a:blipFill>
                  <a:blip r:embed="rId2"/>
                  <a:tile tx="0" ty="0" sx="100000" sy="100000" flip="none" algn="tl"/>
                </a:blipFill>
              </a:rPr>
              <a:t> 18 — </a:t>
            </a:r>
            <a:r>
              <a:rPr lang="ru-RU" sz="2000" dirty="0" err="1">
                <a:ln w="19050">
                  <a:solidFill>
                    <a:schemeClr val="bg2">
                      <a:lumMod val="75000"/>
                    </a:schemeClr>
                  </a:solidFill>
                </a:ln>
                <a:blipFill>
                  <a:blip r:embed="rId2"/>
                  <a:tile tx="0" ty="0" sx="100000" sy="100000" flip="none" algn="tl"/>
                </a:blipFill>
              </a:rPr>
              <a:t>поч</a:t>
            </a:r>
            <a:r>
              <a:rPr lang="ru-RU" sz="2000" dirty="0">
                <a:ln w="19050">
                  <a:solidFill>
                    <a:schemeClr val="bg2">
                      <a:lumMod val="75000"/>
                    </a:schemeClr>
                  </a:solidFill>
                </a:ln>
                <a:blipFill>
                  <a:blip r:embed="rId2"/>
                  <a:tile tx="0" ty="0" sx="100000" sy="100000" flip="none" algn="tl"/>
                </a:blipFill>
              </a:rPr>
              <a:t>. 19 ст., і </a:t>
            </a:r>
            <a:r>
              <a:rPr lang="ru-RU" sz="2000" dirty="0" err="1">
                <a:ln w="19050">
                  <a:solidFill>
                    <a:schemeClr val="bg2">
                      <a:lumMod val="75000"/>
                    </a:schemeClr>
                  </a:solidFill>
                </a:ln>
                <a:blipFill>
                  <a:blip r:embed="rId2"/>
                  <a:tile tx="0" ty="0" sx="100000" sy="100000" flip="none" algn="tl"/>
                </a:blipFill>
              </a:rPr>
              <a:t>містить</a:t>
            </a:r>
            <a:r>
              <a:rPr lang="ru-RU" sz="2000" dirty="0">
                <a:ln w="19050">
                  <a:solidFill>
                    <a:schemeClr val="bg2">
                      <a:lumMod val="75000"/>
                    </a:schemeClr>
                  </a:solidFill>
                </a:ln>
                <a:blipFill>
                  <a:blip r:embed="rId2"/>
                  <a:tile tx="0" ty="0" sx="100000" sy="100000" flip="none" algn="tl"/>
                </a:blipFill>
              </a:rPr>
              <a:t> 13 </a:t>
            </a:r>
            <a:r>
              <a:rPr lang="ru-RU" sz="2000" dirty="0" err="1">
                <a:ln w="19050">
                  <a:solidFill>
                    <a:schemeClr val="bg2">
                      <a:lumMod val="75000"/>
                    </a:schemeClr>
                  </a:solidFill>
                </a:ln>
                <a:blipFill>
                  <a:blip r:embed="rId2"/>
                  <a:tile tx="0" ty="0" sx="100000" sy="100000" flip="none" algn="tl"/>
                </a:blipFill>
              </a:rPr>
              <a:t>текстів</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Ще</a:t>
            </a:r>
            <a:r>
              <a:rPr lang="ru-RU" sz="2000" dirty="0">
                <a:ln w="19050">
                  <a:solidFill>
                    <a:schemeClr val="bg2">
                      <a:lumMod val="75000"/>
                    </a:schemeClr>
                  </a:solidFill>
                </a:ln>
                <a:blipFill>
                  <a:blip r:embed="rId2"/>
                  <a:tile tx="0" ty="0" sx="100000" sy="100000" flip="none" algn="tl"/>
                </a:blipFill>
              </a:rPr>
              <a:t> остаточно не </a:t>
            </a:r>
            <a:r>
              <a:rPr lang="ru-RU" sz="2000" dirty="0" err="1">
                <a:ln w="19050">
                  <a:solidFill>
                    <a:schemeClr val="bg2">
                      <a:lumMod val="75000"/>
                    </a:schemeClr>
                  </a:solidFill>
                </a:ln>
                <a:blipFill>
                  <a:blip r:embed="rId2"/>
                  <a:tile tx="0" ty="0" sx="100000" sy="100000" flip="none" algn="tl"/>
                </a:blipFill>
              </a:rPr>
              <a:t>встановлено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хто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зібрав</a:t>
            </a:r>
            <a:r>
              <a:rPr lang="ru-RU" sz="2000" dirty="0">
                <a:ln w="19050">
                  <a:solidFill>
                    <a:schemeClr val="bg2">
                      <a:lumMod val="75000"/>
                    </a:schemeClr>
                  </a:solidFill>
                </a:ln>
                <a:blipFill>
                  <a:blip r:embed="rId2"/>
                  <a:tile tx="0" ty="0" sx="100000" sy="100000" flip="none" algn="tl"/>
                </a:blipFill>
              </a:rPr>
              <a:t> і </a:t>
            </a:r>
            <a:r>
              <a:rPr lang="ru-RU" sz="2000" dirty="0" err="1">
                <a:ln w="19050">
                  <a:solidFill>
                    <a:schemeClr val="bg2">
                      <a:lumMod val="75000"/>
                    </a:schemeClr>
                  </a:solidFill>
                </a:ln>
                <a:blipFill>
                  <a:blip r:embed="rId2"/>
                  <a:tile tx="0" ty="0" sx="100000" sy="100000" flip="none" algn="tl"/>
                </a:blipFill>
              </a:rPr>
              <a:t>склав</a:t>
            </a:r>
            <a:r>
              <a:rPr lang="ru-RU" sz="2000" dirty="0">
                <a:ln w="19050">
                  <a:solidFill>
                    <a:schemeClr val="bg2">
                      <a:lumMod val="75000"/>
                    </a:schemeClr>
                  </a:solidFill>
                </a:ln>
                <a:blipFill>
                  <a:blip r:embed="rId2"/>
                  <a:tile tx="0" ty="0" sx="100000" sy="100000" flip="none" algn="tl"/>
                </a:blipFill>
              </a:rPr>
              <a:t> першу </a:t>
            </a:r>
            <a:r>
              <a:rPr lang="ru-RU" sz="2000" dirty="0" err="1">
                <a:ln w="19050">
                  <a:solidFill>
                    <a:schemeClr val="bg2">
                      <a:lumMod val="75000"/>
                    </a:schemeClr>
                  </a:solidFill>
                </a:ln>
                <a:blipFill>
                  <a:blip r:embed="rId2"/>
                  <a:tile tx="0" ty="0" sx="100000" sy="100000" flip="none" algn="tl"/>
                </a:blipFill>
              </a:rPr>
              <a:t>рукописну</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збірку</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українських</a:t>
            </a:r>
            <a:r>
              <a:rPr lang="ru-RU" sz="2000" dirty="0">
                <a:ln w="19050">
                  <a:solidFill>
                    <a:schemeClr val="bg2">
                      <a:lumMod val="75000"/>
                    </a:schemeClr>
                  </a:solidFill>
                </a:ln>
                <a:blipFill>
                  <a:blip r:embed="rId2"/>
                  <a:tile tx="0" ty="0" sx="100000" sy="100000" flip="none" algn="tl"/>
                </a:blipFill>
              </a:rPr>
              <a:t> дум, є </a:t>
            </a:r>
            <a:r>
              <a:rPr lang="ru-RU" sz="2000" dirty="0" err="1">
                <a:ln w="19050">
                  <a:solidFill>
                    <a:schemeClr val="bg2">
                      <a:lumMod val="75000"/>
                    </a:schemeClr>
                  </a:solidFill>
                </a:ln>
                <a:blipFill>
                  <a:blip r:embed="rId2"/>
                  <a:tile tx="0" ty="0" sx="100000" sy="100000" flip="none" algn="tl"/>
                </a:blipFill>
              </a:rPr>
              <a:t>припущення</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що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це</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був</a:t>
            </a:r>
            <a:r>
              <a:rPr lang="ru-RU" sz="2000" dirty="0">
                <a:ln w="19050">
                  <a:solidFill>
                    <a:schemeClr val="bg2">
                      <a:lumMod val="75000"/>
                    </a:schemeClr>
                  </a:solidFill>
                </a:ln>
                <a:blipFill>
                  <a:blip r:embed="rId2"/>
                  <a:tile tx="0" ty="0" sx="100000" sy="100000" flip="none" algn="tl"/>
                </a:blipFill>
              </a:rPr>
              <a:t> Василь </a:t>
            </a:r>
            <a:r>
              <a:rPr lang="ru-RU" sz="2000" dirty="0" err="1">
                <a:ln w="19050">
                  <a:solidFill>
                    <a:schemeClr val="bg2">
                      <a:lumMod val="75000"/>
                    </a:schemeClr>
                  </a:solidFill>
                </a:ln>
                <a:blipFill>
                  <a:blip r:embed="rId2"/>
                  <a:tile tx="0" ty="0" sx="100000" sy="100000" flip="none" algn="tl"/>
                </a:blipFill>
              </a:rPr>
              <a:t>Ломиковський</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поміщик</a:t>
            </a:r>
            <a:r>
              <a:rPr lang="ru-RU" sz="2000" dirty="0">
                <a:ln w="19050">
                  <a:solidFill>
                    <a:schemeClr val="bg2">
                      <a:lumMod val="75000"/>
                    </a:schemeClr>
                  </a:solidFill>
                </a:ln>
                <a:blipFill>
                  <a:blip r:embed="rId2"/>
                  <a:tile tx="0" ty="0" sx="100000" sy="100000" flip="none" algn="tl"/>
                </a:blipFill>
              </a:rPr>
              <a:t> с. </a:t>
            </a:r>
            <a:r>
              <a:rPr lang="ru-RU" sz="2000" dirty="0" err="1">
                <a:ln w="19050">
                  <a:solidFill>
                    <a:schemeClr val="bg2">
                      <a:lumMod val="75000"/>
                    </a:schemeClr>
                  </a:solidFill>
                </a:ln>
                <a:blipFill>
                  <a:blip r:embed="rId2"/>
                  <a:tile tx="0" ty="0" sx="100000" sy="100000" flip="none" algn="tl"/>
                </a:blipFill>
              </a:rPr>
              <a:t>Панасівки</a:t>
            </a:r>
            <a:r>
              <a:rPr lang="ru-RU" sz="2000" dirty="0">
                <a:ln w="19050">
                  <a:solidFill>
                    <a:schemeClr val="bg2">
                      <a:lumMod val="75000"/>
                    </a:schemeClr>
                  </a:solidFill>
                </a:ln>
                <a:blipFill>
                  <a:blip r:embed="rId2"/>
                  <a:tile tx="0" ty="0" sx="100000" sy="100000" flip="none" algn="tl"/>
                </a:blipFill>
              </a:rPr>
              <a:t> на </a:t>
            </a:r>
            <a:r>
              <a:rPr lang="ru-RU" sz="2000" dirty="0" err="1">
                <a:ln w="19050">
                  <a:solidFill>
                    <a:schemeClr val="bg2">
                      <a:lumMod val="75000"/>
                    </a:schemeClr>
                  </a:solidFill>
                </a:ln>
                <a:blipFill>
                  <a:blip r:embed="rId2"/>
                  <a:tile tx="0" ty="0" sx="100000" sy="100000" flip="none" algn="tl"/>
                </a:blipFill>
              </a:rPr>
              <a:t>Миргородщині</a:t>
            </a:r>
            <a:r>
              <a:rPr lang="ru-RU" sz="2000" dirty="0">
                <a:ln w="19050">
                  <a:solidFill>
                    <a:schemeClr val="bg2">
                      <a:lumMod val="75000"/>
                    </a:schemeClr>
                  </a:solidFill>
                </a:ln>
                <a:blipFill>
                  <a:blip r:embed="rId2"/>
                  <a:tile tx="0" ty="0" sx="100000" sy="100000" flip="none" algn="tl"/>
                </a:blipFill>
              </a:rPr>
              <a:t> — великий книголюб і </a:t>
            </a:r>
            <a:r>
              <a:rPr lang="ru-RU" sz="2000" dirty="0" err="1">
                <a:ln w="19050">
                  <a:solidFill>
                    <a:schemeClr val="bg2">
                      <a:lumMod val="75000"/>
                    </a:schemeClr>
                  </a:solidFill>
                </a:ln>
                <a:blipFill>
                  <a:blip r:embed="rId2"/>
                  <a:tile tx="0" ty="0" sx="100000" sy="100000" flip="none" algn="tl"/>
                </a:blipFill>
              </a:rPr>
              <a:t>знавець</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народної</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творчості</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Хоч</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цей</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збірник</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був</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відомий</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записувачам</a:t>
            </a:r>
            <a:r>
              <a:rPr lang="ru-RU" sz="2000" dirty="0">
                <a:ln w="19050">
                  <a:solidFill>
                    <a:schemeClr val="bg2">
                      <a:lumMod val="75000"/>
                    </a:schemeClr>
                  </a:solidFill>
                </a:ln>
                <a:blipFill>
                  <a:blip r:embed="rId2"/>
                  <a:tile tx="0" ty="0" sx="100000" sy="100000" flip="none" algn="tl"/>
                </a:blipFill>
              </a:rPr>
              <a:t> і </a:t>
            </a:r>
            <a:r>
              <a:rPr lang="ru-RU" sz="2000" dirty="0" err="1">
                <a:ln w="19050">
                  <a:solidFill>
                    <a:schemeClr val="bg2">
                      <a:lumMod val="75000"/>
                    </a:schemeClr>
                  </a:solidFill>
                </a:ln>
                <a:blipFill>
                  <a:blip r:embed="rId2"/>
                  <a:tile tx="0" ty="0" sx="100000" sy="100000" flip="none" algn="tl"/>
                </a:blipFill>
              </a:rPr>
              <a:t>дослідникам</a:t>
            </a:r>
            <a:r>
              <a:rPr lang="ru-RU" sz="2000" dirty="0">
                <a:ln w="19050">
                  <a:solidFill>
                    <a:schemeClr val="bg2">
                      <a:lumMod val="75000"/>
                    </a:schemeClr>
                  </a:solidFill>
                </a:ln>
                <a:blipFill>
                  <a:blip r:embed="rId2"/>
                  <a:tile tx="0" ty="0" sx="100000" sy="100000" flip="none" algn="tl"/>
                </a:blipFill>
              </a:rPr>
              <a:t> фольклору, </a:t>
            </a:r>
            <a:r>
              <a:rPr lang="ru-RU" sz="2000" dirty="0" err="1">
                <a:ln w="19050">
                  <a:solidFill>
                    <a:schemeClr val="bg2">
                      <a:lumMod val="75000"/>
                    </a:schemeClr>
                  </a:solidFill>
                </a:ln>
                <a:blipFill>
                  <a:blip r:embed="rId2"/>
                  <a:tile tx="0" ty="0" sx="100000" sy="100000" flip="none" algn="tl"/>
                </a:blipFill>
              </a:rPr>
              <a:t>бо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поширювався</a:t>
            </a:r>
            <a:r>
              <a:rPr lang="ru-RU" sz="2000" dirty="0">
                <a:ln w="19050">
                  <a:solidFill>
                    <a:schemeClr val="bg2">
                      <a:lumMod val="75000"/>
                    </a:schemeClr>
                  </a:solidFill>
                </a:ln>
                <a:blipFill>
                  <a:blip r:embed="rId2"/>
                  <a:tile tx="0" ty="0" sx="100000" sy="100000" flip="none" algn="tl"/>
                </a:blipFill>
              </a:rPr>
              <a:t> у </a:t>
            </a:r>
            <a:r>
              <a:rPr lang="ru-RU" sz="2000" dirty="0" err="1">
                <a:ln w="19050">
                  <a:solidFill>
                    <a:schemeClr val="bg2">
                      <a:lumMod val="75000"/>
                    </a:schemeClr>
                  </a:solidFill>
                </a:ln>
                <a:blipFill>
                  <a:blip r:embed="rId2"/>
                  <a:tile tx="0" ty="0" sx="100000" sy="100000" flip="none" algn="tl"/>
                </a:blipFill>
              </a:rPr>
              <a:t>багатьох</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рукописних</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варіантах</a:t>
            </a:r>
            <a:r>
              <a:rPr lang="ru-RU" sz="2000" dirty="0">
                <a:ln w="19050">
                  <a:solidFill>
                    <a:schemeClr val="bg2">
                      <a:lumMod val="75000"/>
                    </a:schemeClr>
                  </a:solidFill>
                </a:ln>
                <a:blipFill>
                  <a:blip r:embed="rId2"/>
                  <a:tile tx="0" ty="0" sx="100000" sy="100000" flip="none" algn="tl"/>
                </a:blipFill>
              </a:rPr>
              <a:t>, але </a:t>
            </a:r>
            <a:r>
              <a:rPr lang="ru-RU" sz="2000" dirty="0" err="1">
                <a:ln w="19050">
                  <a:solidFill>
                    <a:schemeClr val="bg2">
                      <a:lumMod val="75000"/>
                    </a:schemeClr>
                  </a:solidFill>
                </a:ln>
                <a:blipFill>
                  <a:blip r:embed="rId2"/>
                  <a:tile tx="0" ty="0" sx="100000" sy="100000" flip="none" algn="tl"/>
                </a:blipFill>
              </a:rPr>
              <a:t>вперше</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його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опублікував</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Павло</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Житецький</a:t>
            </a:r>
            <a:r>
              <a:rPr lang="ru-RU" sz="2000" dirty="0">
                <a:ln w="19050">
                  <a:solidFill>
                    <a:schemeClr val="bg2">
                      <a:lumMod val="75000"/>
                    </a:schemeClr>
                  </a:solidFill>
                </a:ln>
                <a:blipFill>
                  <a:blip r:embed="rId2"/>
                  <a:tile tx="0" ty="0" sx="100000" sy="100000" flip="none" algn="tl"/>
                </a:blipFill>
              </a:rPr>
              <a:t> 1892 року в </a:t>
            </a:r>
            <a:r>
              <a:rPr lang="ru-RU" sz="2000" dirty="0" err="1">
                <a:ln w="19050">
                  <a:solidFill>
                    <a:schemeClr val="bg2">
                      <a:lumMod val="75000"/>
                    </a:schemeClr>
                  </a:solidFill>
                </a:ln>
                <a:blipFill>
                  <a:blip r:embed="rId2"/>
                  <a:tile tx="0" ty="0" sx="100000" sy="100000" flip="none" algn="tl"/>
                </a:blipFill>
              </a:rPr>
              <a:t>журналі</a:t>
            </a:r>
            <a:r>
              <a:rPr lang="ru-RU" sz="2000" dirty="0">
                <a:ln w="19050">
                  <a:solidFill>
                    <a:schemeClr val="bg2">
                      <a:lumMod val="75000"/>
                    </a:schemeClr>
                  </a:solidFill>
                </a:ln>
                <a:blipFill>
                  <a:blip r:embed="rId2"/>
                  <a:tile tx="0" ty="0" sx="100000" sy="100000" flip="none" algn="tl"/>
                </a:blipFill>
              </a:rPr>
              <a:t> «Киевская старина», а у 1893 </a:t>
            </a:r>
            <a:r>
              <a:rPr lang="ru-RU" sz="2000" dirty="0" err="1">
                <a:ln w="19050">
                  <a:solidFill>
                    <a:schemeClr val="bg2">
                      <a:lumMod val="75000"/>
                    </a:schemeClr>
                  </a:solidFill>
                </a:ln>
                <a:blipFill>
                  <a:blip r:embed="rId2"/>
                  <a:tile tx="0" ty="0" sx="100000" sy="100000" flip="none" algn="tl"/>
                </a:blipFill>
              </a:rPr>
              <a:t>році</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видав</a:t>
            </a:r>
            <a:r>
              <a:rPr lang="ru-RU" sz="2000" dirty="0">
                <a:ln w="19050">
                  <a:solidFill>
                    <a:schemeClr val="bg2">
                      <a:lumMod val="75000"/>
                    </a:schemeClr>
                  </a:solidFill>
                </a:ln>
                <a:blipFill>
                  <a:blip r:embed="rId2"/>
                  <a:tile tx="0" ty="0" sx="100000" sy="100000" flip="none" algn="tl"/>
                </a:blipFill>
              </a:rPr>
              <a:t> </a:t>
            </a:r>
            <a:r>
              <a:rPr lang="ru-RU" sz="2000" dirty="0" err="1">
                <a:ln w="19050">
                  <a:solidFill>
                    <a:schemeClr val="bg2">
                      <a:lumMod val="75000"/>
                    </a:schemeClr>
                  </a:solidFill>
                </a:ln>
                <a:blipFill>
                  <a:blip r:embed="rId2"/>
                  <a:tile tx="0" ty="0" sx="100000" sy="100000" flip="none" algn="tl"/>
                </a:blipFill>
              </a:rPr>
              <a:t>окремою</a:t>
            </a:r>
            <a:r>
              <a:rPr lang="ru-RU" sz="2000" dirty="0">
                <a:ln w="19050">
                  <a:solidFill>
                    <a:schemeClr val="bg2">
                      <a:lumMod val="75000"/>
                    </a:schemeClr>
                  </a:solidFill>
                </a:ln>
                <a:blipFill>
                  <a:blip r:embed="rId2"/>
                  <a:tile tx="0" ty="0" sx="100000" sy="100000" flip="none" algn="tl"/>
                </a:blipFill>
              </a:rPr>
              <a:t> книжкою.</a:t>
            </a:r>
          </a:p>
          <a:p>
            <a:pPr marL="0" indent="0">
              <a:buNone/>
            </a:pPr>
            <a:endParaRPr lang="ru-RU" sz="2000" dirty="0">
              <a:ln w="19050">
                <a:solidFill>
                  <a:schemeClr val="bg2">
                    <a:lumMod val="75000"/>
                  </a:schemeClr>
                </a:solidFill>
              </a:ln>
              <a:blipFill>
                <a:blip r:embed="rId2"/>
                <a:tile tx="0" ty="0" sx="100000" sy="100000" flip="none" algn="tl"/>
              </a:blipFill>
            </a:endParaRPr>
          </a:p>
        </p:txBody>
      </p:sp>
      <p:sp>
        <p:nvSpPr>
          <p:cNvPr id="3" name="Заголовок 2"/>
          <p:cNvSpPr>
            <a:spLocks noGrp="1"/>
          </p:cNvSpPr>
          <p:nvPr>
            <p:ph type="title"/>
          </p:nvPr>
        </p:nvSpPr>
        <p:spPr/>
        <p:txBody>
          <a:bodyPr/>
          <a:lstStyle/>
          <a:p>
            <a:pPr algn="ctr"/>
            <a:r>
              <a:rPr lang="uk-UA" sz="5400" b="1" dirty="0" smtClean="0">
                <a:ln w="3200">
                  <a:solidFill>
                    <a:schemeClr val="accent1">
                      <a:alpha val="25000"/>
                    </a:schemeClr>
                  </a:solidFill>
                  <a:prstDash val="solid"/>
                  <a:round/>
                </a:ln>
                <a:blipFill>
                  <a:blip r:embed="rId3"/>
                  <a:tile tx="0" ty="0" sx="100000" sy="100000" flip="none" algn="tl"/>
                </a:blipFill>
                <a:latin typeface="Monotype Corsiva" pitchFamily="66" charset="0"/>
                <a:cs typeface="Courier New" pitchFamily="49" charset="0"/>
              </a:rPr>
              <a:t>Д</a:t>
            </a:r>
            <a:r>
              <a:rPr lang="uk-UA" b="1" dirty="0" smtClean="0">
                <a:ln w="3200">
                  <a:solidFill>
                    <a:schemeClr val="bg2">
                      <a:lumMod val="75000"/>
                      <a:alpha val="25000"/>
                    </a:schemeClr>
                  </a:solidFill>
                  <a:prstDash val="solid"/>
                  <a:round/>
                </a:ln>
                <a:blipFill>
                  <a:blip r:embed="rId2"/>
                  <a:tile tx="0" ty="0" sx="100000" sy="100000" flip="none" algn="tl"/>
                </a:blipFill>
              </a:rPr>
              <a:t>ослідження дум у 19 ст.</a:t>
            </a:r>
            <a:endParaRPr lang="ru-RU" b="1" dirty="0">
              <a:ln w="3200">
                <a:solidFill>
                  <a:schemeClr val="bg2">
                    <a:lumMod val="75000"/>
                    <a:alpha val="25000"/>
                  </a:schemeClr>
                </a:solidFill>
                <a:prstDash val="solid"/>
                <a:round/>
              </a:ln>
              <a:blipFill>
                <a:blip r:embed="rId2"/>
                <a:tile tx="0" ty="0" sx="100000" sy="100000" flip="none" algn="tl"/>
              </a:blipFill>
            </a:endParaRPr>
          </a:p>
        </p:txBody>
      </p:sp>
      <p:sp>
        <p:nvSpPr>
          <p:cNvPr id="4" name="Горизонтальный свиток 3"/>
          <p:cNvSpPr/>
          <p:nvPr/>
        </p:nvSpPr>
        <p:spPr>
          <a:xfrm>
            <a:off x="755576" y="439969"/>
            <a:ext cx="7488832" cy="1008112"/>
          </a:xfrm>
          <a:prstGeom prst="horizontalScroll">
            <a:avLst/>
          </a:prstGeom>
          <a:solidFill>
            <a:srgbClr val="996600">
              <a:alpha val="20000"/>
            </a:srgbClr>
          </a:solidFill>
          <a:ln>
            <a:solidFill>
              <a:schemeClr val="bg2">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23382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764704"/>
            <a:ext cx="8363272" cy="5328592"/>
          </a:xfrm>
        </p:spPr>
        <p:txBody>
          <a:bodyPr>
            <a:normAutofit/>
          </a:bodyPr>
          <a:lstStyle/>
          <a:p>
            <a:pPr marL="0" indent="0">
              <a:buNone/>
            </a:pPr>
            <a:r>
              <a:rPr lang="ru-RU" dirty="0">
                <a:ln w="19050">
                  <a:solidFill>
                    <a:schemeClr val="bg2">
                      <a:lumMod val="75000"/>
                    </a:schemeClr>
                  </a:solidFill>
                </a:ln>
                <a:blipFill>
                  <a:blip r:embed="rId2"/>
                  <a:tile tx="0" ty="0" sx="100000" sy="100000" flip="none" algn="tl"/>
                </a:blipFill>
              </a:rPr>
              <a:t>У 1814 </a:t>
            </a:r>
            <a:r>
              <a:rPr lang="ru-RU" dirty="0" err="1">
                <a:ln w="19050">
                  <a:solidFill>
                    <a:schemeClr val="bg2">
                      <a:lumMod val="75000"/>
                    </a:schemeClr>
                  </a:solidFill>
                </a:ln>
                <a:blipFill>
                  <a:blip r:embed="rId2"/>
                  <a:tile tx="0" ty="0" sx="100000" sy="100000" flip="none" algn="tl"/>
                </a:blipFill>
              </a:rPr>
              <a:t>році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збиранням</a:t>
            </a:r>
            <a:r>
              <a:rPr lang="ru-RU" dirty="0">
                <a:ln w="19050">
                  <a:solidFill>
                    <a:schemeClr val="bg2">
                      <a:lumMod val="75000"/>
                    </a:schemeClr>
                  </a:solidFill>
                </a:ln>
                <a:blipFill>
                  <a:blip r:embed="rId2"/>
                  <a:tile tx="0" ty="0" sx="100000" sy="100000" flip="none" algn="tl"/>
                </a:blipFill>
              </a:rPr>
              <a:t> дум на </a:t>
            </a:r>
            <a:r>
              <a:rPr lang="ru-RU" dirty="0" err="1">
                <a:ln w="19050">
                  <a:solidFill>
                    <a:schemeClr val="bg2">
                      <a:lumMod val="75000"/>
                    </a:schemeClr>
                  </a:solidFill>
                </a:ln>
                <a:blipFill>
                  <a:blip r:embed="rId2"/>
                  <a:tile tx="0" ty="0" sx="100000" sy="100000" flip="none" algn="tl"/>
                </a:blipFill>
              </a:rPr>
              <a:t>Полтавщині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займався</a:t>
            </a:r>
            <a:r>
              <a:rPr lang="ru-RU" dirty="0">
                <a:ln w="19050">
                  <a:solidFill>
                    <a:schemeClr val="bg2">
                      <a:lumMod val="75000"/>
                    </a:schemeClr>
                  </a:solidFill>
                </a:ln>
                <a:blipFill>
                  <a:blip r:embed="rId2"/>
                  <a:tile tx="0" ty="0" sx="100000" sy="100000" flip="none" algn="tl"/>
                </a:blipFill>
              </a:rPr>
              <a:t> князь </a:t>
            </a:r>
            <a:r>
              <a:rPr lang="ru-RU" dirty="0" err="1">
                <a:ln w="19050">
                  <a:solidFill>
                    <a:schemeClr val="bg2">
                      <a:lumMod val="75000"/>
                    </a:schemeClr>
                  </a:solidFill>
                </a:ln>
                <a:blipFill>
                  <a:blip r:embed="rId2"/>
                  <a:tile tx="0" ty="0" sx="100000" sy="100000" flip="none" algn="tl"/>
                </a:blipFill>
              </a:rPr>
              <a:t>Микола</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Цертелєв</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Він</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видав</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свої</a:t>
            </a:r>
            <a:r>
              <a:rPr lang="ru-RU" dirty="0">
                <a:ln w="19050">
                  <a:solidFill>
                    <a:schemeClr val="bg2">
                      <a:lumMod val="75000"/>
                    </a:schemeClr>
                  </a:solidFill>
                </a:ln>
                <a:blipFill>
                  <a:blip r:embed="rId2"/>
                  <a:tile tx="0" ty="0" sx="100000" sy="100000" flip="none" algn="tl"/>
                </a:blipFill>
              </a:rPr>
              <a:t> записи в </a:t>
            </a:r>
            <a:r>
              <a:rPr lang="ru-RU" dirty="0" err="1">
                <a:ln w="19050">
                  <a:solidFill>
                    <a:schemeClr val="bg2">
                      <a:lumMod val="75000"/>
                    </a:schemeClr>
                  </a:solidFill>
                </a:ln>
                <a:blipFill>
                  <a:blip r:embed="rId2"/>
                  <a:tile tx="0" ty="0" sx="100000" sy="100000" flip="none" algn="tl"/>
                </a:blipFill>
              </a:rPr>
              <a:t>Петербурзі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окремою</a:t>
            </a:r>
            <a:r>
              <a:rPr lang="ru-RU" dirty="0">
                <a:ln w="19050">
                  <a:solidFill>
                    <a:schemeClr val="bg2">
                      <a:lumMod val="75000"/>
                    </a:schemeClr>
                  </a:solidFill>
                </a:ln>
                <a:blipFill>
                  <a:blip r:embed="rId2"/>
                  <a:tile tx="0" ty="0" sx="100000" sy="100000" flip="none" algn="tl"/>
                </a:blipFill>
              </a:rPr>
              <a:t> книжечкою </a:t>
            </a:r>
            <a:r>
              <a:rPr lang="ru-RU" dirty="0" err="1">
                <a:ln w="19050">
                  <a:solidFill>
                    <a:schemeClr val="bg2">
                      <a:lumMod val="75000"/>
                    </a:schemeClr>
                  </a:solidFill>
                </a:ln>
                <a:blipFill>
                  <a:blip r:embed="rId2"/>
                  <a:tile tx="0" ty="0" sx="100000" sy="100000" flip="none" algn="tl"/>
                </a:blipFill>
              </a:rPr>
              <a:t>під</a:t>
            </a:r>
            <a:r>
              <a:rPr lang="ru-RU" dirty="0">
                <a:ln w="19050">
                  <a:solidFill>
                    <a:schemeClr val="bg2">
                      <a:lumMod val="75000"/>
                    </a:schemeClr>
                  </a:solidFill>
                </a:ln>
                <a:blipFill>
                  <a:blip r:embed="rId2"/>
                  <a:tile tx="0" ty="0" sx="100000" sy="100000" flip="none" algn="tl"/>
                </a:blipFill>
              </a:rPr>
              <a:t> заголовком «Опыт собрания старинных малороссийских песен» у 1819 р., </a:t>
            </a:r>
            <a:r>
              <a:rPr lang="ru-RU" dirty="0" err="1">
                <a:ln w="19050">
                  <a:solidFill>
                    <a:schemeClr val="bg2">
                      <a:lumMod val="75000"/>
                    </a:schemeClr>
                  </a:solidFill>
                </a:ln>
                <a:blipFill>
                  <a:blip r:embed="rId2"/>
                  <a:tile tx="0" ty="0" sx="100000" sy="100000" flip="none" algn="tl"/>
                </a:blipFill>
              </a:rPr>
              <a:t>куди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увійшло</a:t>
            </a:r>
            <a:r>
              <a:rPr lang="ru-RU" dirty="0">
                <a:ln w="19050">
                  <a:solidFill>
                    <a:schemeClr val="bg2">
                      <a:lumMod val="75000"/>
                    </a:schemeClr>
                  </a:solidFill>
                </a:ln>
                <a:blipFill>
                  <a:blip r:embed="rId2"/>
                  <a:tile tx="0" ty="0" sx="100000" sy="100000" flip="none" algn="tl"/>
                </a:blipFill>
              </a:rPr>
              <a:t> 9 дум і 1 </a:t>
            </a:r>
            <a:r>
              <a:rPr lang="ru-RU" dirty="0" err="1">
                <a:ln w="19050">
                  <a:solidFill>
                    <a:schemeClr val="bg2">
                      <a:lumMod val="75000"/>
                    </a:schemeClr>
                  </a:solidFill>
                </a:ln>
                <a:blipFill>
                  <a:blip r:embed="rId2"/>
                  <a:tile tx="0" ty="0" sx="100000" sy="100000" flip="none" algn="tl"/>
                </a:blipFill>
              </a:rPr>
              <a:t>пісня</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Саме</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цій</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книжечці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судилося</a:t>
            </a:r>
            <a:r>
              <a:rPr lang="ru-RU" dirty="0">
                <a:ln w="19050">
                  <a:solidFill>
                    <a:schemeClr val="bg2">
                      <a:lumMod val="75000"/>
                    </a:schemeClr>
                  </a:solidFill>
                </a:ln>
                <a:blipFill>
                  <a:blip r:embed="rId2"/>
                  <a:tile tx="0" ty="0" sx="100000" sy="100000" flip="none" algn="tl"/>
                </a:blipFill>
              </a:rPr>
              <a:t> стати </a:t>
            </a:r>
            <a:r>
              <a:rPr lang="ru-RU" dirty="0" err="1">
                <a:ln w="19050">
                  <a:solidFill>
                    <a:schemeClr val="bg2">
                      <a:lumMod val="75000"/>
                    </a:schemeClr>
                  </a:solidFill>
                </a:ln>
                <a:blipFill>
                  <a:blip r:embed="rId2"/>
                  <a:tile tx="0" ty="0" sx="100000" sy="100000" flip="none" algn="tl"/>
                </a:blipFill>
              </a:rPr>
              <a:t>першою</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ластівкою</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українських</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фольклорних</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видань</a:t>
            </a:r>
            <a:r>
              <a:rPr lang="ru-RU" dirty="0">
                <a:ln w="19050">
                  <a:solidFill>
                    <a:schemeClr val="bg2">
                      <a:lumMod val="75000"/>
                    </a:schemeClr>
                  </a:solidFill>
                </a:ln>
                <a:blipFill>
                  <a:blip r:embed="rId2"/>
                  <a:tile tx="0" ty="0" sx="100000" sy="100000" flip="none" algn="tl"/>
                </a:blipFill>
              </a:rPr>
              <a:t> та </a:t>
            </a:r>
            <a:r>
              <a:rPr lang="ru-RU" dirty="0" err="1">
                <a:ln w="19050">
                  <a:solidFill>
                    <a:schemeClr val="bg2">
                      <a:lumMod val="75000"/>
                    </a:schemeClr>
                  </a:solidFill>
                </a:ln>
                <a:blipFill>
                  <a:blip r:embed="rId2"/>
                  <a:tile tx="0" ty="0" sx="100000" sy="100000" flip="none" algn="tl"/>
                </a:blipFill>
              </a:rPr>
              <a:t>публікацій</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цього</a:t>
            </a:r>
            <a:r>
              <a:rPr lang="ru-RU" dirty="0">
                <a:ln w="19050">
                  <a:solidFill>
                    <a:schemeClr val="bg2">
                      <a:lumMod val="75000"/>
                    </a:schemeClr>
                  </a:solidFill>
                </a:ln>
                <a:blipFill>
                  <a:blip r:embed="rId2"/>
                  <a:tile tx="0" ty="0" sx="100000" sy="100000" flip="none" algn="tl"/>
                </a:blipFill>
              </a:rPr>
              <a:t> жанру. У </a:t>
            </a:r>
            <a:r>
              <a:rPr lang="ru-RU" dirty="0" err="1">
                <a:ln w="19050">
                  <a:solidFill>
                    <a:schemeClr val="bg2">
                      <a:lumMod val="75000"/>
                    </a:schemeClr>
                  </a:solidFill>
                </a:ln>
                <a:blipFill>
                  <a:blip r:embed="rId2"/>
                  <a:tile tx="0" ty="0" sx="100000" sy="100000" flip="none" algn="tl"/>
                </a:blipFill>
              </a:rPr>
              <a:t>передмові</a:t>
            </a:r>
            <a:r>
              <a:rPr lang="ru-RU" dirty="0">
                <a:ln w="19050">
                  <a:solidFill>
                    <a:schemeClr val="bg2">
                      <a:lumMod val="75000"/>
                    </a:schemeClr>
                  </a:solidFill>
                </a:ln>
                <a:blipFill>
                  <a:blip r:embed="rId2"/>
                  <a:tile tx="0" ty="0" sx="100000" sy="100000" flip="none" algn="tl"/>
                </a:blipFill>
              </a:rPr>
              <a:t> до </a:t>
            </a:r>
            <a:r>
              <a:rPr lang="ru-RU" dirty="0" err="1">
                <a:ln w="19050">
                  <a:solidFill>
                    <a:schemeClr val="bg2">
                      <a:lumMod val="75000"/>
                    </a:schemeClr>
                  </a:solidFill>
                </a:ln>
                <a:blipFill>
                  <a:blip r:embed="rId2"/>
                  <a:tile tx="0" ty="0" sx="100000" sy="100000" flip="none" algn="tl"/>
                </a:blipFill>
              </a:rPr>
              <a:t>неї</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Цертелєв</a:t>
            </a:r>
            <a:r>
              <a:rPr lang="ru-RU" dirty="0">
                <a:ln w="19050">
                  <a:solidFill>
                    <a:schemeClr val="bg2">
                      <a:lumMod val="75000"/>
                    </a:schemeClr>
                  </a:solidFill>
                </a:ln>
                <a:blipFill>
                  <a:blip r:embed="rId2"/>
                  <a:tile tx="0" ty="0" sx="100000" sy="100000" flip="none" algn="tl"/>
                </a:blipFill>
              </a:rPr>
              <a:t> написав, </a:t>
            </a:r>
            <a:r>
              <a:rPr lang="ru-RU" dirty="0" err="1">
                <a:ln w="19050">
                  <a:solidFill>
                    <a:schemeClr val="bg2">
                      <a:lumMod val="75000"/>
                    </a:schemeClr>
                  </a:solidFill>
                </a:ln>
                <a:blipFill>
                  <a:blip r:embed="rId2"/>
                  <a:tile tx="0" ty="0" sx="100000" sy="100000" flip="none" algn="tl"/>
                </a:blipFill>
              </a:rPr>
              <a:t>що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збирати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українські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пісні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його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спонукало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бажання</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знайти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українську</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Іліаду</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або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щось</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подібне</a:t>
            </a:r>
            <a:r>
              <a:rPr lang="ru-RU" dirty="0">
                <a:ln w="19050">
                  <a:solidFill>
                    <a:schemeClr val="bg2">
                      <a:lumMod val="75000"/>
                    </a:schemeClr>
                  </a:solidFill>
                </a:ln>
                <a:blipFill>
                  <a:blip r:embed="rId2"/>
                  <a:tile tx="0" ty="0" sx="100000" sy="100000" flip="none" algn="tl"/>
                </a:blipFill>
              </a:rPr>
              <a:t>. І </a:t>
            </a:r>
            <a:r>
              <a:rPr lang="ru-RU" dirty="0" err="1">
                <a:ln w="19050">
                  <a:solidFill>
                    <a:schemeClr val="bg2">
                      <a:lumMod val="75000"/>
                    </a:schemeClr>
                  </a:solidFill>
                </a:ln>
                <a:blipFill>
                  <a:blip r:embed="rId2"/>
                  <a:tile tx="0" ty="0" sx="100000" sy="100000" flip="none" algn="tl"/>
                </a:blipFill>
              </a:rPr>
              <a:t>він</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побачив</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що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український</a:t>
            </a:r>
            <a:r>
              <a:rPr lang="ru-RU" dirty="0">
                <a:ln w="19050">
                  <a:solidFill>
                    <a:schemeClr val="bg2">
                      <a:lumMod val="75000"/>
                    </a:schemeClr>
                  </a:solidFill>
                </a:ln>
                <a:blipFill>
                  <a:blip r:embed="rId2"/>
                  <a:tile tx="0" ty="0" sx="100000" sy="100000" flip="none" algn="tl"/>
                </a:blipFill>
              </a:rPr>
              <a:t> народ </a:t>
            </a:r>
            <a:r>
              <a:rPr lang="ru-RU" dirty="0" err="1">
                <a:ln w="19050">
                  <a:solidFill>
                    <a:schemeClr val="bg2">
                      <a:lumMod val="75000"/>
                    </a:schemeClr>
                  </a:solidFill>
                </a:ln>
                <a:blipFill>
                  <a:blip r:embed="rId2"/>
                  <a:tile tx="0" ty="0" sx="100000" sy="100000" flip="none" algn="tl"/>
                </a:blipFill>
              </a:rPr>
              <a:t>також</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здатний</a:t>
            </a:r>
            <a:r>
              <a:rPr lang="ru-RU" dirty="0">
                <a:ln w="19050">
                  <a:solidFill>
                    <a:schemeClr val="bg2">
                      <a:lumMod val="75000"/>
                    </a:schemeClr>
                  </a:solidFill>
                </a:ln>
                <a:blipFill>
                  <a:blip r:embed="rId2"/>
                  <a:tile tx="0" ty="0" sx="100000" sy="100000" flip="none" algn="tl"/>
                </a:blipFill>
              </a:rPr>
              <a:t> до великого </a:t>
            </a:r>
            <a:r>
              <a:rPr lang="ru-RU" dirty="0" err="1">
                <a:ln w="19050">
                  <a:solidFill>
                    <a:schemeClr val="bg2">
                      <a:lumMod val="75000"/>
                    </a:schemeClr>
                  </a:solidFill>
                </a:ln>
                <a:blipFill>
                  <a:blip r:embed="rId2"/>
                  <a:tile tx="0" ty="0" sx="100000" sy="100000" flip="none" algn="tl"/>
                </a:blipFill>
              </a:rPr>
              <a:t>творчого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злету</a:t>
            </a:r>
            <a:r>
              <a:rPr lang="ru-RU" dirty="0">
                <a:ln w="19050">
                  <a:solidFill>
                    <a:schemeClr val="bg2">
                      <a:lumMod val="75000"/>
                    </a:schemeClr>
                  </a:solidFill>
                </a:ln>
                <a:blipFill>
                  <a:blip r:embed="rId2"/>
                  <a:tile tx="0" ty="0" sx="100000" sy="100000" flip="none" algn="tl"/>
                </a:blipFill>
              </a:rPr>
              <a:t>, про </a:t>
            </a:r>
            <a:r>
              <a:rPr lang="ru-RU" dirty="0" err="1">
                <a:ln w="19050">
                  <a:solidFill>
                    <a:schemeClr val="bg2">
                      <a:lumMod val="75000"/>
                    </a:schemeClr>
                  </a:solidFill>
                </a:ln>
                <a:blipFill>
                  <a:blip r:embed="rId2"/>
                  <a:tile tx="0" ty="0" sx="100000" sy="100000" flip="none" algn="tl"/>
                </a:blipFill>
              </a:rPr>
              <a:t>що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свідчать</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його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пісні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які</a:t>
            </a:r>
            <a:r>
              <a:rPr lang="ru-RU" dirty="0">
                <a:ln w="19050">
                  <a:solidFill>
                    <a:schemeClr val="bg2">
                      <a:lumMod val="75000"/>
                    </a:schemeClr>
                  </a:solidFill>
                </a:ln>
                <a:blipFill>
                  <a:blip r:embed="rId2"/>
                  <a:tile tx="0" ty="0" sx="100000" sy="100000" flip="none" algn="tl"/>
                </a:blipFill>
              </a:rPr>
              <a:t> є </a:t>
            </a:r>
            <a:r>
              <a:rPr lang="ru-RU" dirty="0" err="1">
                <a:ln w="19050">
                  <a:solidFill>
                    <a:schemeClr val="bg2">
                      <a:lumMod val="75000"/>
                    </a:schemeClr>
                  </a:solidFill>
                </a:ln>
                <a:blipFill>
                  <a:blip r:embed="rId2"/>
                  <a:tile tx="0" ty="0" sx="100000" sy="100000" flip="none" algn="tl"/>
                </a:blipFill>
              </a:rPr>
              <a:t>уламками</a:t>
            </a:r>
            <a:r>
              <a:rPr lang="ru-RU" dirty="0">
                <a:ln w="19050">
                  <a:solidFill>
                    <a:schemeClr val="bg2">
                      <a:lumMod val="75000"/>
                    </a:schemeClr>
                  </a:solidFill>
                </a:ln>
                <a:blipFill>
                  <a:blip r:embed="rId2"/>
                  <a:tile tx="0" ty="0" sx="100000" sy="100000" flip="none" algn="tl"/>
                </a:blipFill>
              </a:rPr>
              <a:t> великого </a:t>
            </a:r>
            <a:r>
              <a:rPr lang="ru-RU" dirty="0" err="1">
                <a:ln w="19050">
                  <a:solidFill>
                    <a:schemeClr val="bg2">
                      <a:lumMod val="75000"/>
                    </a:schemeClr>
                  </a:solidFill>
                </a:ln>
                <a:blipFill>
                  <a:blip r:embed="rId2"/>
                  <a:tile tx="0" ty="0" sx="100000" sy="100000" flip="none" algn="tl"/>
                </a:blipFill>
              </a:rPr>
              <a:t>епосу</a:t>
            </a:r>
            <a:r>
              <a:rPr lang="ru-RU" dirty="0">
                <a:ln w="19050">
                  <a:solidFill>
                    <a:schemeClr val="bg2">
                      <a:lumMod val="75000"/>
                    </a:schemeClr>
                  </a:solidFill>
                </a:ln>
                <a:blipFill>
                  <a:blip r:embed="rId2"/>
                  <a:tile tx="0" ty="0" sx="100000" sy="100000" flip="none" algn="tl"/>
                </a:blipFill>
              </a:rPr>
              <a:t>.</a:t>
            </a:r>
          </a:p>
        </p:txBody>
      </p:sp>
    </p:spTree>
    <p:extLst>
      <p:ext uri="{BB962C8B-B14F-4D97-AF65-F5344CB8AC3E}">
        <p14:creationId xmlns:p14="http://schemas.microsoft.com/office/powerpoint/2010/main" val="21920011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72816"/>
            <a:ext cx="8229600" cy="4572000"/>
          </a:xfrm>
        </p:spPr>
        <p:txBody>
          <a:bodyPr>
            <a:normAutofit fontScale="92500" lnSpcReduction="20000"/>
          </a:bodyPr>
          <a:lstStyle/>
          <a:p>
            <a:pPr marL="0" indent="0">
              <a:buNone/>
            </a:pPr>
            <a:r>
              <a:rPr lang="ru-RU" dirty="0">
                <a:ln w="19050">
                  <a:solidFill>
                    <a:schemeClr val="bg2">
                      <a:lumMod val="75000"/>
                    </a:schemeClr>
                  </a:solidFill>
                </a:ln>
                <a:blipFill>
                  <a:blip r:embed="rId2"/>
                  <a:tile tx="0" ty="0" sx="100000" sy="100000" flip="none" algn="tl"/>
                </a:blipFill>
              </a:rPr>
              <a:t>З</a:t>
            </a:r>
            <a:r>
              <a:rPr lang="ru-RU" dirty="0" smtClean="0">
                <a:ln w="19050">
                  <a:solidFill>
                    <a:schemeClr val="bg2">
                      <a:lumMod val="75000"/>
                    </a:schemeClr>
                  </a:solidFill>
                </a:ln>
                <a:blipFill>
                  <a:blip r:embed="rId2"/>
                  <a:tile tx="0" ty="0" sx="100000" sy="100000" flip="none" algn="tl"/>
                </a:blipFill>
              </a:rPr>
              <a:t> </a:t>
            </a:r>
            <a:r>
              <a:rPr lang="ru-RU" dirty="0">
                <a:ln w="19050">
                  <a:solidFill>
                    <a:schemeClr val="bg2">
                      <a:lumMod val="75000"/>
                    </a:schemeClr>
                  </a:solidFill>
                </a:ln>
                <a:blipFill>
                  <a:blip r:embed="rId2"/>
                  <a:tile tx="0" ty="0" sx="100000" sy="100000" flip="none" algn="tl"/>
                </a:blipFill>
              </a:rPr>
              <a:t>того часу </a:t>
            </a:r>
            <a:r>
              <a:rPr lang="ru-RU" dirty="0" err="1">
                <a:ln w="19050">
                  <a:solidFill>
                    <a:schemeClr val="bg2">
                      <a:lumMod val="75000"/>
                    </a:schemeClr>
                  </a:solidFill>
                </a:ln>
                <a:blipFill>
                  <a:blip r:embed="rId2"/>
                  <a:tile tx="0" ty="0" sx="100000" sy="100000" flip="none" algn="tl"/>
                </a:blipFill>
              </a:rPr>
              <a:t>поетичний</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епос</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України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привертав</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увагу</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багатьох</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науковців</a:t>
            </a:r>
            <a:r>
              <a:rPr lang="ru-RU" dirty="0">
                <a:ln w="19050">
                  <a:solidFill>
                    <a:schemeClr val="bg2">
                      <a:lumMod val="75000"/>
                    </a:schemeClr>
                  </a:solidFill>
                </a:ln>
                <a:blipFill>
                  <a:blip r:embed="rId2"/>
                  <a:tile tx="0" ty="0" sx="100000" sy="100000" flip="none" algn="tl"/>
                </a:blipFill>
              </a:rPr>
              <a:t>. Особливо в </a:t>
            </a:r>
            <a:r>
              <a:rPr lang="ru-RU" dirty="0" err="1">
                <a:ln w="19050">
                  <a:solidFill>
                    <a:schemeClr val="bg2">
                      <a:lumMod val="75000"/>
                    </a:schemeClr>
                  </a:solidFill>
                </a:ln>
                <a:blipFill>
                  <a:blip r:embed="rId2"/>
                  <a:tile tx="0" ty="0" sx="100000" sy="100000" flip="none" algn="tl"/>
                </a:blipFill>
              </a:rPr>
              <a:t>епоху</a:t>
            </a:r>
            <a:r>
              <a:rPr lang="ru-RU" dirty="0">
                <a:ln w="19050">
                  <a:solidFill>
                    <a:schemeClr val="bg2">
                      <a:lumMod val="75000"/>
                    </a:schemeClr>
                  </a:solidFill>
                </a:ln>
                <a:blipFill>
                  <a:blip r:embed="rId2"/>
                  <a:tile tx="0" ty="0" sx="100000" sy="100000" flip="none" algn="tl"/>
                </a:blipFill>
              </a:rPr>
              <a:t> романтизму (І половина 19 ст.).</a:t>
            </a:r>
          </a:p>
          <a:p>
            <a:pPr marL="0" indent="0">
              <a:buNone/>
            </a:pPr>
            <a:r>
              <a:rPr lang="ru-RU" dirty="0" err="1">
                <a:ln w="19050">
                  <a:solidFill>
                    <a:schemeClr val="bg2">
                      <a:lumMod val="75000"/>
                    </a:schemeClr>
                  </a:solidFill>
                </a:ln>
                <a:blipFill>
                  <a:blip r:embed="rId2"/>
                  <a:tile tx="0" ty="0" sx="100000" sy="100000" flip="none" algn="tl"/>
                </a:blipFill>
              </a:rPr>
              <a:t>Найвизначнішими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виданнями</a:t>
            </a:r>
            <a:r>
              <a:rPr lang="ru-RU" dirty="0">
                <a:ln w="19050">
                  <a:solidFill>
                    <a:schemeClr val="bg2">
                      <a:lumMod val="75000"/>
                    </a:schemeClr>
                  </a:solidFill>
                </a:ln>
                <a:blipFill>
                  <a:blip r:embed="rId2"/>
                  <a:tile tx="0" ty="0" sx="100000" sy="100000" flip="none" algn="tl"/>
                </a:blipFill>
              </a:rPr>
              <a:t> дум І </a:t>
            </a:r>
            <a:r>
              <a:rPr lang="ru-RU" dirty="0" err="1">
                <a:ln w="19050">
                  <a:solidFill>
                    <a:schemeClr val="bg2">
                      <a:lumMod val="75000"/>
                    </a:schemeClr>
                  </a:solidFill>
                </a:ln>
                <a:blipFill>
                  <a:blip r:embed="rId2"/>
                  <a:tile tx="0" ty="0" sx="100000" sy="100000" flip="none" algn="tl"/>
                </a:blipFill>
              </a:rPr>
              <a:t>половини</a:t>
            </a:r>
            <a:r>
              <a:rPr lang="ru-RU" dirty="0">
                <a:ln w="19050">
                  <a:solidFill>
                    <a:schemeClr val="bg2">
                      <a:lumMod val="75000"/>
                    </a:schemeClr>
                  </a:solidFill>
                </a:ln>
                <a:blipFill>
                  <a:blip r:embed="rId2"/>
                  <a:tile tx="0" ty="0" sx="100000" sy="100000" flip="none" algn="tl"/>
                </a:blipFill>
              </a:rPr>
              <a:t> 19 ст. </a:t>
            </a:r>
            <a:r>
              <a:rPr lang="ru-RU" dirty="0" err="1">
                <a:ln w="19050">
                  <a:solidFill>
                    <a:schemeClr val="bg2">
                      <a:lumMod val="75000"/>
                    </a:schemeClr>
                  </a:solidFill>
                </a:ln>
                <a:blipFill>
                  <a:blip r:embed="rId2"/>
                  <a:tile tx="0" ty="0" sx="100000" sy="100000" flip="none" algn="tl"/>
                </a:blipFill>
              </a:rPr>
              <a:t>були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шість</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випусків</a:t>
            </a:r>
            <a:r>
              <a:rPr lang="ru-RU" dirty="0">
                <a:ln w="19050">
                  <a:solidFill>
                    <a:schemeClr val="bg2">
                      <a:lumMod val="75000"/>
                    </a:schemeClr>
                  </a:solidFill>
                </a:ln>
                <a:blipFill>
                  <a:blip r:embed="rId2"/>
                  <a:tile tx="0" ty="0" sx="100000" sy="100000" flip="none" algn="tl"/>
                </a:blipFill>
              </a:rPr>
              <a:t> «Запорожской старины» (1833–1838) </a:t>
            </a:r>
            <a:r>
              <a:rPr lang="ru-RU" dirty="0" err="1">
                <a:ln w="19050">
                  <a:solidFill>
                    <a:schemeClr val="bg2">
                      <a:lumMod val="75000"/>
                    </a:schemeClr>
                  </a:solidFill>
                </a:ln>
                <a:blipFill>
                  <a:blip r:embed="rId2"/>
                  <a:tile tx="0" ty="0" sx="100000" sy="100000" flip="none" algn="tl"/>
                </a:blipFill>
              </a:rPr>
              <a:t>Ізмаїла</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Срезневського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збірка</a:t>
            </a:r>
            <a:r>
              <a:rPr lang="ru-RU" dirty="0">
                <a:ln w="19050">
                  <a:solidFill>
                    <a:schemeClr val="bg2">
                      <a:lumMod val="75000"/>
                    </a:schemeClr>
                  </a:solidFill>
                </a:ln>
                <a:blipFill>
                  <a:blip r:embed="rId2"/>
                  <a:tile tx="0" ty="0" sx="100000" sy="100000" flip="none" algn="tl"/>
                </a:blipFill>
              </a:rPr>
              <a:t> Платона Лукашевича «Малороссийские и </a:t>
            </a:r>
            <a:r>
              <a:rPr lang="ru-RU" dirty="0" err="1">
                <a:ln w="19050">
                  <a:solidFill>
                    <a:schemeClr val="bg2">
                      <a:lumMod val="75000"/>
                    </a:schemeClr>
                  </a:solidFill>
                </a:ln>
                <a:blipFill>
                  <a:blip r:embed="rId2"/>
                  <a:tile tx="0" ty="0" sx="100000" sy="100000" flip="none" algn="tl"/>
                </a:blipFill>
              </a:rPr>
              <a:t>червонорусские</a:t>
            </a:r>
            <a:r>
              <a:rPr lang="ru-RU" dirty="0">
                <a:ln w="19050">
                  <a:solidFill>
                    <a:schemeClr val="bg2">
                      <a:lumMod val="75000"/>
                    </a:schemeClr>
                  </a:solidFill>
                </a:ln>
                <a:blipFill>
                  <a:blip r:embed="rId2"/>
                  <a:tile tx="0" ty="0" sx="100000" sy="100000" flip="none" algn="tl"/>
                </a:blipFill>
              </a:rPr>
              <a:t> народные думы и песни» (1836), </a:t>
            </a:r>
            <a:r>
              <a:rPr lang="ru-RU" dirty="0" err="1">
                <a:ln w="19050">
                  <a:solidFill>
                    <a:schemeClr val="bg2">
                      <a:lumMod val="75000"/>
                    </a:schemeClr>
                  </a:solidFill>
                </a:ln>
                <a:blipFill>
                  <a:blip r:embed="rId2"/>
                  <a:tile tx="0" ty="0" sx="100000" sy="100000" flip="none" algn="tl"/>
                </a:blipFill>
              </a:rPr>
              <a:t>збірники</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Михайла</a:t>
            </a:r>
            <a:r>
              <a:rPr lang="ru-RU" dirty="0">
                <a:ln w="19050">
                  <a:solidFill>
                    <a:schemeClr val="bg2">
                      <a:lumMod val="75000"/>
                    </a:schemeClr>
                  </a:solidFill>
                </a:ln>
                <a:blipFill>
                  <a:blip r:embed="rId2"/>
                  <a:tile tx="0" ty="0" sx="100000" sy="100000" flip="none" algn="tl"/>
                </a:blipFill>
              </a:rPr>
              <a:t> Максимовича «Украинские народные песни» (1834) і «Сборник украинских песен» (1849). </a:t>
            </a:r>
            <a:r>
              <a:rPr lang="ru-RU" dirty="0" err="1">
                <a:ln w="19050">
                  <a:solidFill>
                    <a:schemeClr val="bg2">
                      <a:lumMod val="75000"/>
                    </a:schemeClr>
                  </a:solidFill>
                </a:ln>
                <a:blipFill>
                  <a:blip r:embed="rId2"/>
                  <a:tile tx="0" ty="0" sx="100000" sy="100000" flip="none" algn="tl"/>
                </a:blipFill>
              </a:rPr>
              <a:t>Остання</a:t>
            </a:r>
            <a:r>
              <a:rPr lang="ru-RU" dirty="0">
                <a:ln w="19050">
                  <a:solidFill>
                    <a:schemeClr val="bg2">
                      <a:lumMod val="75000"/>
                    </a:schemeClr>
                  </a:solidFill>
                </a:ln>
                <a:blipFill>
                  <a:blip r:embed="rId2"/>
                  <a:tile tx="0" ty="0" sx="100000" sy="100000" flip="none" algn="tl"/>
                </a:blipFill>
              </a:rPr>
              <a:t> з </a:t>
            </a:r>
            <a:r>
              <a:rPr lang="ru-RU" dirty="0" err="1">
                <a:ln w="19050">
                  <a:solidFill>
                    <a:schemeClr val="bg2">
                      <a:lumMod val="75000"/>
                    </a:schemeClr>
                  </a:solidFill>
                </a:ln>
                <a:blipFill>
                  <a:blip r:embed="rId2"/>
                  <a:tile tx="0" ty="0" sx="100000" sy="100000" flip="none" algn="tl"/>
                </a:blipFill>
              </a:rPr>
              <a:t>названих</a:t>
            </a:r>
            <a:r>
              <a:rPr lang="ru-RU" dirty="0">
                <a:ln w="19050">
                  <a:solidFill>
                    <a:schemeClr val="bg2">
                      <a:lumMod val="75000"/>
                    </a:schemeClr>
                  </a:solidFill>
                </a:ln>
                <a:blipFill>
                  <a:blip r:embed="rId2"/>
                  <a:tile tx="0" ty="0" sx="100000" sy="100000" flip="none" algn="tl"/>
                </a:blipFill>
              </a:rPr>
              <a:t> книг мала особливо </a:t>
            </a:r>
            <a:r>
              <a:rPr lang="ru-RU" dirty="0" err="1">
                <a:ln w="19050">
                  <a:solidFill>
                    <a:schemeClr val="bg2">
                      <a:lumMod val="75000"/>
                    </a:schemeClr>
                  </a:solidFill>
                </a:ln>
                <a:blipFill>
                  <a:blip r:embed="rId2"/>
                  <a:tile tx="0" ty="0" sx="100000" sy="100000" flip="none" algn="tl"/>
                </a:blipFill>
              </a:rPr>
              <a:t>велике</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значення</a:t>
            </a:r>
            <a:r>
              <a:rPr lang="ru-RU" dirty="0">
                <a:ln w="19050">
                  <a:solidFill>
                    <a:schemeClr val="bg2">
                      <a:lumMod val="75000"/>
                    </a:schemeClr>
                  </a:solidFill>
                </a:ln>
                <a:blipFill>
                  <a:blip r:embed="rId2"/>
                  <a:tile tx="0" ty="0" sx="100000" sy="100000" flip="none" algn="tl"/>
                </a:blipFill>
              </a:rPr>
              <a:t>. У </a:t>
            </a:r>
            <a:r>
              <a:rPr lang="ru-RU" dirty="0" err="1">
                <a:ln w="19050">
                  <a:solidFill>
                    <a:schemeClr val="bg2">
                      <a:lumMod val="75000"/>
                    </a:schemeClr>
                  </a:solidFill>
                </a:ln>
                <a:blipFill>
                  <a:blip r:embed="rId2"/>
                  <a:tile tx="0" ty="0" sx="100000" sy="100000" flip="none" algn="tl"/>
                </a:blipFill>
              </a:rPr>
              <a:t>ній</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було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чітко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з'ясовано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ознаки</a:t>
            </a:r>
            <a:r>
              <a:rPr lang="ru-RU" dirty="0">
                <a:ln w="19050">
                  <a:solidFill>
                    <a:schemeClr val="bg2">
                      <a:lumMod val="75000"/>
                    </a:schemeClr>
                  </a:solidFill>
                </a:ln>
                <a:blipFill>
                  <a:blip r:embed="rId2"/>
                  <a:tile tx="0" ty="0" sx="100000" sy="100000" flip="none" algn="tl"/>
                </a:blipFill>
              </a:rPr>
              <a:t> жанру </a:t>
            </a:r>
            <a:r>
              <a:rPr lang="ru-RU" dirty="0" err="1">
                <a:ln w="19050">
                  <a:solidFill>
                    <a:schemeClr val="bg2">
                      <a:lumMod val="75000"/>
                    </a:schemeClr>
                  </a:solidFill>
                </a:ln>
                <a:blipFill>
                  <a:blip r:embed="rId2"/>
                  <a:tile tx="0" ty="0" sx="100000" sy="100000" flip="none" algn="tl"/>
                </a:blipFill>
              </a:rPr>
              <a:t>думи</a:t>
            </a:r>
            <a:r>
              <a:rPr lang="ru-RU" dirty="0">
                <a:ln w="19050">
                  <a:solidFill>
                    <a:schemeClr val="bg2">
                      <a:lumMod val="75000"/>
                    </a:schemeClr>
                  </a:solidFill>
                </a:ln>
                <a:blipFill>
                  <a:blip r:embed="rId2"/>
                  <a:tile tx="0" ty="0" sx="100000" sy="100000" flip="none" algn="tl"/>
                </a:blipFill>
              </a:rPr>
              <a:t> і </a:t>
            </a:r>
            <a:r>
              <a:rPr lang="ru-RU" dirty="0" err="1">
                <a:ln w="19050">
                  <a:solidFill>
                    <a:schemeClr val="bg2">
                      <a:lumMod val="75000"/>
                    </a:schemeClr>
                  </a:solidFill>
                </a:ln>
                <a:blipFill>
                  <a:blip r:embed="rId2"/>
                  <a:tile tx="0" ty="0" sx="100000" sy="100000" flip="none" algn="tl"/>
                </a:blipFill>
              </a:rPr>
              <a:t>надруковано</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усі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відомі</a:t>
            </a:r>
            <a:r>
              <a:rPr lang="ru-RU" dirty="0">
                <a:ln w="19050">
                  <a:solidFill>
                    <a:schemeClr val="bg2">
                      <a:lumMod val="75000"/>
                    </a:schemeClr>
                  </a:solidFill>
                </a:ln>
                <a:blipFill>
                  <a:blip r:embed="rId2"/>
                  <a:tile tx="0" ty="0" sx="100000" sy="100000" flip="none" algn="tl"/>
                </a:blipFill>
              </a:rPr>
              <a:t> на той час </a:t>
            </a:r>
            <a:r>
              <a:rPr lang="ru-RU" dirty="0" err="1">
                <a:ln w="19050">
                  <a:solidFill>
                    <a:schemeClr val="bg2">
                      <a:lumMod val="75000"/>
                    </a:schemeClr>
                  </a:solidFill>
                </a:ln>
                <a:blipFill>
                  <a:blip r:embed="rId2"/>
                  <a:tile tx="0" ty="0" sx="100000" sy="100000" flip="none" algn="tl"/>
                </a:blipFill>
              </a:rPr>
              <a:t>думи</a:t>
            </a:r>
            <a:r>
              <a:rPr lang="ru-RU" dirty="0">
                <a:ln w="19050">
                  <a:solidFill>
                    <a:schemeClr val="bg2">
                      <a:lumMod val="75000"/>
                    </a:schemeClr>
                  </a:solidFill>
                </a:ln>
                <a:blipFill>
                  <a:blip r:embed="rId2"/>
                  <a:tile tx="0" ty="0" sx="100000" sy="100000" flip="none" algn="tl"/>
                </a:blipFill>
              </a:rPr>
              <a:t> — </a:t>
            </a:r>
            <a:r>
              <a:rPr lang="ru-RU" dirty="0" err="1">
                <a:ln w="19050">
                  <a:solidFill>
                    <a:schemeClr val="bg2">
                      <a:lumMod val="75000"/>
                    </a:schemeClr>
                  </a:solidFill>
                </a:ln>
                <a:blipFill>
                  <a:blip r:embed="rId2"/>
                  <a:tile tx="0" ty="0" sx="100000" sy="100000" flip="none" algn="tl"/>
                </a:blipFill>
              </a:rPr>
              <a:t>загалом</a:t>
            </a:r>
            <a:r>
              <a:rPr lang="ru-RU" dirty="0">
                <a:ln w="19050">
                  <a:solidFill>
                    <a:schemeClr val="bg2">
                      <a:lumMod val="75000"/>
                    </a:schemeClr>
                  </a:solidFill>
                </a:ln>
                <a:blipFill>
                  <a:blip r:embed="rId2"/>
                  <a:tile tx="0" ty="0" sx="100000" sy="100000" flip="none" algn="tl"/>
                </a:blipFill>
              </a:rPr>
              <a:t> 20 </a:t>
            </a:r>
            <a:r>
              <a:rPr lang="ru-RU" dirty="0" err="1">
                <a:ln w="19050">
                  <a:solidFill>
                    <a:schemeClr val="bg2">
                      <a:lumMod val="75000"/>
                    </a:schemeClr>
                  </a:solidFill>
                </a:ln>
                <a:blipFill>
                  <a:blip r:embed="rId2"/>
                  <a:tile tx="0" ty="0" sx="100000" sy="100000" flip="none" algn="tl"/>
                </a:blipFill>
              </a:rPr>
              <a:t>сюжетів</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значна</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частина</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яких</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була</a:t>
            </a:r>
            <a:r>
              <a:rPr lang="ru-RU" dirty="0">
                <a:ln w="19050">
                  <a:solidFill>
                    <a:schemeClr val="bg2">
                      <a:lumMod val="75000"/>
                    </a:schemeClr>
                  </a:solidFill>
                </a:ln>
                <a:blipFill>
                  <a:blip r:embed="rId2"/>
                  <a:tile tx="0" ty="0" sx="100000" sy="100000" flip="none" algn="tl"/>
                </a:blipFill>
              </a:rPr>
              <a:t> подана в </a:t>
            </a:r>
            <a:r>
              <a:rPr lang="ru-RU" dirty="0" err="1">
                <a:ln w="19050">
                  <a:solidFill>
                    <a:schemeClr val="bg2">
                      <a:lumMod val="75000"/>
                    </a:schemeClr>
                  </a:solidFill>
                </a:ln>
                <a:blipFill>
                  <a:blip r:embed="rId2"/>
                  <a:tile tx="0" ty="0" sx="100000" sy="100000" flip="none" algn="tl"/>
                </a:blipFill>
              </a:rPr>
              <a:t>нових</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досі</a:t>
            </a:r>
            <a:r>
              <a:rPr lang="ru-RU" dirty="0">
                <a:ln w="19050">
                  <a:solidFill>
                    <a:schemeClr val="bg2">
                      <a:lumMod val="75000"/>
                    </a:schemeClr>
                  </a:solidFill>
                </a:ln>
                <a:blipFill>
                  <a:blip r:embed="rId2"/>
                  <a:tile tx="0" ty="0" sx="100000" sy="100000" flip="none" algn="tl"/>
                </a:blipFill>
              </a:rPr>
              <a:t> </a:t>
            </a:r>
            <a:r>
              <a:rPr lang="ru-RU" dirty="0" err="1">
                <a:ln w="19050">
                  <a:solidFill>
                    <a:schemeClr val="bg2">
                      <a:lumMod val="75000"/>
                    </a:schemeClr>
                  </a:solidFill>
                </a:ln>
                <a:blipFill>
                  <a:blip r:embed="rId2"/>
                  <a:tile tx="0" ty="0" sx="100000" sy="100000" flip="none" algn="tl"/>
                </a:blipFill>
              </a:rPr>
              <a:t>невідомих</a:t>
            </a:r>
            <a:r>
              <a:rPr lang="ru-RU" dirty="0">
                <a:ln w="19050">
                  <a:solidFill>
                    <a:schemeClr val="bg2">
                      <a:lumMod val="75000"/>
                    </a:schemeClr>
                  </a:solidFill>
                </a:ln>
                <a:blipFill>
                  <a:blip r:embed="rId2"/>
                  <a:tile tx="0" ty="0" sx="100000" sy="100000" flip="none" algn="tl"/>
                </a:blipFill>
              </a:rPr>
              <a:t> </a:t>
            </a:r>
            <a:r>
              <a:rPr lang="ru-RU" dirty="0" err="1" smtClean="0">
                <a:ln w="19050">
                  <a:solidFill>
                    <a:schemeClr val="bg2">
                      <a:lumMod val="75000"/>
                    </a:schemeClr>
                  </a:solidFill>
                </a:ln>
                <a:blipFill>
                  <a:blip r:embed="rId2"/>
                  <a:tile tx="0" ty="0" sx="100000" sy="100000" flip="none" algn="tl"/>
                </a:blipFill>
              </a:rPr>
              <a:t>варіантах</a:t>
            </a:r>
            <a:r>
              <a:rPr lang="ru-RU" dirty="0" smtClean="0">
                <a:ln w="19050">
                  <a:solidFill>
                    <a:schemeClr val="bg2">
                      <a:lumMod val="75000"/>
                    </a:schemeClr>
                  </a:solidFill>
                </a:ln>
                <a:blipFill>
                  <a:blip r:embed="rId2"/>
                  <a:tile tx="0" ty="0" sx="100000" sy="100000" flip="none" algn="tl"/>
                </a:blipFill>
              </a:rPr>
              <a:t>. </a:t>
            </a:r>
            <a:endParaRPr lang="ru-RU" dirty="0">
              <a:ln w="19050">
                <a:solidFill>
                  <a:schemeClr val="bg2">
                    <a:lumMod val="75000"/>
                  </a:schemeClr>
                </a:solidFill>
              </a:ln>
              <a:blipFill>
                <a:blip r:embed="rId2"/>
                <a:tile tx="0" ty="0" sx="100000" sy="100000" flip="none" algn="tl"/>
              </a:blipFill>
            </a:endParaRPr>
          </a:p>
          <a:p>
            <a:pPr marL="0" indent="0">
              <a:buNone/>
            </a:pPr>
            <a:endParaRPr lang="ru-RU" dirty="0"/>
          </a:p>
        </p:txBody>
      </p:sp>
      <p:sp>
        <p:nvSpPr>
          <p:cNvPr id="3" name="Заголовок 2"/>
          <p:cNvSpPr>
            <a:spLocks noGrp="1"/>
          </p:cNvSpPr>
          <p:nvPr>
            <p:ph type="title"/>
          </p:nvPr>
        </p:nvSpPr>
        <p:spPr>
          <a:xfrm>
            <a:off x="467544" y="116632"/>
            <a:ext cx="8424936" cy="1673531"/>
          </a:xfrm>
        </p:spPr>
        <p:txBody>
          <a:bodyPr>
            <a:normAutofit/>
          </a:bodyPr>
          <a:lstStyle/>
          <a:p>
            <a:pPr algn="ctr"/>
            <a:r>
              <a:rPr lang="uk-UA" sz="5300" b="1" dirty="0" smtClean="0">
                <a:ln w="3200">
                  <a:solidFill>
                    <a:schemeClr val="accent1">
                      <a:alpha val="25000"/>
                    </a:schemeClr>
                  </a:solidFill>
                  <a:prstDash val="solid"/>
                  <a:round/>
                </a:ln>
                <a:blipFill>
                  <a:blip r:embed="rId3"/>
                  <a:tile tx="0" ty="0" sx="100000" sy="100000" flip="none" algn="tl"/>
                </a:blipFill>
                <a:latin typeface="Monotype Corsiva" pitchFamily="66" charset="0"/>
                <a:cs typeface="Courier New" pitchFamily="49" charset="0"/>
              </a:rPr>
              <a:t>Д</a:t>
            </a:r>
            <a:r>
              <a:rPr lang="uk-UA" b="1" dirty="0" smtClean="0">
                <a:ln w="3200">
                  <a:solidFill>
                    <a:schemeClr val="bg2">
                      <a:lumMod val="75000"/>
                      <a:alpha val="25000"/>
                    </a:schemeClr>
                  </a:solidFill>
                  <a:prstDash val="solid"/>
                  <a:round/>
                </a:ln>
                <a:blipFill>
                  <a:blip r:embed="rId2"/>
                  <a:tile tx="0" ty="0" sx="100000" sy="100000" flip="none" algn="tl"/>
                </a:blipFill>
              </a:rPr>
              <a:t>ослідження дум в епоху </a:t>
            </a:r>
            <a:r>
              <a:rPr lang="uk-UA" b="1" dirty="0" err="1" smtClean="0">
                <a:ln w="3200">
                  <a:solidFill>
                    <a:schemeClr val="bg2">
                      <a:lumMod val="75000"/>
                      <a:alpha val="25000"/>
                    </a:schemeClr>
                  </a:solidFill>
                  <a:prstDash val="solid"/>
                  <a:round/>
                </a:ln>
                <a:blipFill>
                  <a:blip r:embed="rId2"/>
                  <a:tile tx="0" ty="0" sx="100000" sy="100000" flip="none" algn="tl"/>
                </a:blipFill>
              </a:rPr>
              <a:t>романтизма</a:t>
            </a:r>
            <a:r>
              <a:rPr lang="uk-UA" b="1" dirty="0" smtClean="0">
                <a:ln w="3200">
                  <a:solidFill>
                    <a:schemeClr val="bg2">
                      <a:lumMod val="75000"/>
                      <a:alpha val="25000"/>
                    </a:schemeClr>
                  </a:solidFill>
                  <a:prstDash val="solid"/>
                  <a:round/>
                </a:ln>
                <a:blipFill>
                  <a:blip r:embed="rId2"/>
                  <a:tile tx="0" ty="0" sx="100000" sy="100000" flip="none" algn="tl"/>
                </a:blipFill>
              </a:rPr>
              <a:t>.</a:t>
            </a:r>
            <a:endParaRPr lang="ru-RU" b="1" dirty="0">
              <a:ln w="3200">
                <a:solidFill>
                  <a:schemeClr val="bg2">
                    <a:lumMod val="75000"/>
                    <a:alpha val="25000"/>
                  </a:schemeClr>
                </a:solidFill>
                <a:prstDash val="solid"/>
                <a:round/>
              </a:ln>
              <a:blipFill>
                <a:blip r:embed="rId2"/>
                <a:tile tx="0" ty="0" sx="100000" sy="100000" flip="none" algn="tl"/>
              </a:blipFill>
            </a:endParaRPr>
          </a:p>
        </p:txBody>
      </p:sp>
      <p:sp>
        <p:nvSpPr>
          <p:cNvPr id="4" name="Горизонтальный свиток 3"/>
          <p:cNvSpPr/>
          <p:nvPr/>
        </p:nvSpPr>
        <p:spPr>
          <a:xfrm>
            <a:off x="871635" y="116632"/>
            <a:ext cx="7344816" cy="1800200"/>
          </a:xfrm>
          <a:prstGeom prst="horizontalScroll">
            <a:avLst/>
          </a:prstGeom>
          <a:solidFill>
            <a:srgbClr val="9966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44152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268760"/>
            <a:ext cx="8712968" cy="3528392"/>
          </a:xfrm>
        </p:spPr>
        <p:txBody>
          <a:bodyPr>
            <a:normAutofit fontScale="92500" lnSpcReduction="20000"/>
          </a:bodyPr>
          <a:lstStyle/>
          <a:p>
            <a:pPr marL="0" indent="0">
              <a:buNone/>
            </a:pPr>
            <a:r>
              <a:rPr lang="vi-VN" dirty="0">
                <a:ln w="19050">
                  <a:solidFill>
                    <a:schemeClr val="bg2">
                      <a:lumMod val="75000"/>
                    </a:schemeClr>
                  </a:solidFill>
                </a:ln>
                <a:blipFill>
                  <a:blip r:embed="rId2"/>
                  <a:tile tx="0" ty="0" sx="100000" sy="100000" flip="none" algn="tl"/>
                </a:blipFill>
              </a:rPr>
              <a:t>Мико́ла Андрійович Церте́лєв </a:t>
            </a:r>
            <a:r>
              <a:rPr lang="vi-VN" dirty="0" smtClean="0">
                <a:ln w="19050">
                  <a:solidFill>
                    <a:schemeClr val="bg2">
                      <a:lumMod val="75000"/>
                    </a:schemeClr>
                  </a:solidFill>
                </a:ln>
                <a:blipFill>
                  <a:blip r:embed="rId2"/>
                  <a:tile tx="0" ty="0" sx="100000" sy="100000" flip="none" algn="tl"/>
                </a:blipFill>
              </a:rPr>
              <a:t>(1790</a:t>
            </a:r>
            <a:r>
              <a:rPr lang="vi-VN" dirty="0">
                <a:ln w="19050">
                  <a:solidFill>
                    <a:schemeClr val="bg2">
                      <a:lumMod val="75000"/>
                    </a:schemeClr>
                  </a:solidFill>
                </a:ln>
                <a:blipFill>
                  <a:blip r:embed="rId2"/>
                  <a:tile tx="0" ty="0" sx="100000" sy="100000" flip="none" algn="tl"/>
                </a:blipFill>
              </a:rPr>
              <a:t>, Хорол — † 8 (20) вересня 1869) — фольклорист, один із перших дослідників і видавців української народної </a:t>
            </a:r>
            <a:r>
              <a:rPr lang="vi-VN" dirty="0" smtClean="0">
                <a:ln w="19050">
                  <a:solidFill>
                    <a:schemeClr val="bg2">
                      <a:lumMod val="75000"/>
                    </a:schemeClr>
                  </a:solidFill>
                </a:ln>
                <a:blipFill>
                  <a:blip r:embed="rId2"/>
                  <a:tile tx="0" ty="0" sx="100000" sy="100000" flip="none" algn="tl"/>
                </a:blipFill>
              </a:rPr>
              <a:t>поезії.Народився </a:t>
            </a:r>
            <a:r>
              <a:rPr lang="vi-VN" dirty="0">
                <a:ln w="19050">
                  <a:solidFill>
                    <a:schemeClr val="bg2">
                      <a:lumMod val="75000"/>
                    </a:schemeClr>
                  </a:solidFill>
                </a:ln>
                <a:blipFill>
                  <a:blip r:embed="rId2"/>
                  <a:tile tx="0" ty="0" sx="100000" sy="100000" flip="none" algn="tl"/>
                </a:blipFill>
              </a:rPr>
              <a:t>у м. Хоролі (тепер Полтавська область) у родині грузинського князя. Попри грузинське походження і російське виховання став глибоким шанувальником культури українського </a:t>
            </a:r>
            <a:r>
              <a:rPr lang="vi-VN" dirty="0" smtClean="0">
                <a:ln w="19050">
                  <a:solidFill>
                    <a:schemeClr val="bg2">
                      <a:lumMod val="75000"/>
                    </a:schemeClr>
                  </a:solidFill>
                </a:ln>
                <a:blipFill>
                  <a:blip r:embed="rId2"/>
                  <a:tile tx="0" ty="0" sx="100000" sy="100000" flip="none" algn="tl"/>
                </a:blipFill>
              </a:rPr>
              <a:t>народу.У </a:t>
            </a:r>
            <a:r>
              <a:rPr lang="vi-VN" dirty="0">
                <a:ln w="19050">
                  <a:solidFill>
                    <a:schemeClr val="bg2">
                      <a:lumMod val="75000"/>
                    </a:schemeClr>
                  </a:solidFill>
                </a:ln>
                <a:blipFill>
                  <a:blip r:embed="rId2"/>
                  <a:tile tx="0" ty="0" sx="100000" sy="100000" flip="none" algn="tl"/>
                </a:blipFill>
              </a:rPr>
              <a:t>1819 опублікував у Петербурзі «Опыт собрания старинных малороссийских песен». У передмові збірки зазначав, що українську народну пісню ставить вище найталановитіших романів і поем, оскільки ці пісні демонструють геній і дух народу. </a:t>
            </a:r>
            <a:endParaRPr lang="ru-RU" dirty="0">
              <a:ln w="19050">
                <a:solidFill>
                  <a:schemeClr val="bg2">
                    <a:lumMod val="75000"/>
                  </a:schemeClr>
                </a:solidFill>
              </a:ln>
              <a:blipFill>
                <a:blip r:embed="rId2"/>
                <a:tile tx="0" ty="0" sx="100000" sy="100000" flip="none" algn="tl"/>
              </a:blipFill>
            </a:endParaRPr>
          </a:p>
        </p:txBody>
      </p:sp>
      <p:sp>
        <p:nvSpPr>
          <p:cNvPr id="3" name="Заголовок 2"/>
          <p:cNvSpPr>
            <a:spLocks noGrp="1"/>
          </p:cNvSpPr>
          <p:nvPr>
            <p:ph type="title"/>
          </p:nvPr>
        </p:nvSpPr>
        <p:spPr/>
        <p:txBody>
          <a:bodyPr/>
          <a:lstStyle/>
          <a:p>
            <a:pPr algn="ctr"/>
            <a:r>
              <a:rPr lang="uk-UA" sz="5400" b="1" dirty="0" smtClean="0">
                <a:ln w="3200">
                  <a:solidFill>
                    <a:schemeClr val="accent1">
                      <a:alpha val="25000"/>
                    </a:schemeClr>
                  </a:solidFill>
                  <a:prstDash val="solid"/>
                  <a:round/>
                </a:ln>
                <a:blipFill>
                  <a:blip r:embed="rId3"/>
                  <a:tile tx="0" ty="0" sx="100000" sy="100000" flip="none" algn="tl"/>
                </a:blipFill>
                <a:latin typeface="Monotype Corsiva" pitchFamily="66" charset="0"/>
                <a:cs typeface="David" pitchFamily="34" charset="-79"/>
              </a:rPr>
              <a:t>М</a:t>
            </a:r>
            <a:r>
              <a:rPr lang="uk-UA" b="1" dirty="0" smtClean="0">
                <a:ln w="3200">
                  <a:solidFill>
                    <a:schemeClr val="bg2">
                      <a:lumMod val="75000"/>
                      <a:alpha val="25000"/>
                    </a:schemeClr>
                  </a:solidFill>
                  <a:prstDash val="solid"/>
                  <a:round/>
                </a:ln>
                <a:blipFill>
                  <a:blip r:embed="rId2"/>
                  <a:tile tx="0" ty="0" sx="100000" sy="100000" flip="none" algn="tl"/>
                </a:blipFill>
              </a:rPr>
              <a:t>икола </a:t>
            </a:r>
            <a:r>
              <a:rPr lang="uk-UA" sz="5400" b="1" dirty="0" err="1" smtClean="0">
                <a:ln w="3200">
                  <a:solidFill>
                    <a:schemeClr val="accent1">
                      <a:alpha val="25000"/>
                    </a:schemeClr>
                  </a:solidFill>
                  <a:prstDash val="solid"/>
                  <a:round/>
                </a:ln>
                <a:blipFill>
                  <a:blip r:embed="rId3"/>
                  <a:tile tx="0" ty="0" sx="100000" sy="100000" flip="none" algn="tl"/>
                </a:blipFill>
                <a:latin typeface="Monotype Corsiva" pitchFamily="66" charset="0"/>
                <a:cs typeface="David" pitchFamily="34" charset="-79"/>
              </a:rPr>
              <a:t>Ц</a:t>
            </a:r>
            <a:r>
              <a:rPr lang="uk-UA" b="1" dirty="0" err="1" smtClean="0">
                <a:ln w="3200">
                  <a:solidFill>
                    <a:schemeClr val="bg2">
                      <a:lumMod val="75000"/>
                      <a:alpha val="25000"/>
                    </a:schemeClr>
                  </a:solidFill>
                  <a:prstDash val="solid"/>
                  <a:round/>
                </a:ln>
                <a:blipFill>
                  <a:blip r:embed="rId2"/>
                  <a:tile tx="0" ty="0" sx="100000" sy="100000" flip="none" algn="tl"/>
                </a:blipFill>
              </a:rPr>
              <a:t>ертелєв</a:t>
            </a:r>
            <a:endParaRPr lang="ru-RU" b="1" dirty="0">
              <a:ln w="3200">
                <a:solidFill>
                  <a:schemeClr val="bg2">
                    <a:lumMod val="75000"/>
                    <a:alpha val="25000"/>
                  </a:schemeClr>
                </a:solidFill>
                <a:prstDash val="solid"/>
                <a:round/>
              </a:ln>
              <a:blipFill>
                <a:blip r:embed="rId2"/>
                <a:tile tx="0" ty="0" sx="100000" sy="100000" flip="none" algn="tl"/>
              </a:blipFill>
            </a:endParaRPr>
          </a:p>
        </p:txBody>
      </p:sp>
      <p:pic>
        <p:nvPicPr>
          <p:cNvPr id="1026" name="Picture 2"/>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3608" y="4630104"/>
            <a:ext cx="6990548" cy="19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Горизонтальный свиток 3"/>
          <p:cNvSpPr/>
          <p:nvPr/>
        </p:nvSpPr>
        <p:spPr>
          <a:xfrm>
            <a:off x="1763688" y="188640"/>
            <a:ext cx="5616624" cy="1152128"/>
          </a:xfrm>
          <a:prstGeom prst="horizontalScroll">
            <a:avLst/>
          </a:prstGeom>
          <a:solidFill>
            <a:srgbClr val="9966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274520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750" fill="hold"/>
                                        <p:tgtEl>
                                          <p:spTgt spid="1026"/>
                                        </p:tgtEl>
                                        <p:attrNameLst>
                                          <p:attrName>ppt_x</p:attrName>
                                        </p:attrNameLst>
                                      </p:cBhvr>
                                      <p:tavLst>
                                        <p:tav tm="0">
                                          <p:val>
                                            <p:strVal val="0-#ppt_w/2"/>
                                          </p:val>
                                        </p:tav>
                                        <p:tav tm="100000">
                                          <p:val>
                                            <p:strVal val="#ppt_x"/>
                                          </p:val>
                                        </p:tav>
                                      </p:tavLst>
                                    </p:anim>
                                    <p:anim calcmode="lin" valueType="num">
                                      <p:cBhvr additive="base">
                                        <p:cTn id="8"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marL="0" indent="0">
              <a:buNone/>
            </a:pPr>
            <a:r>
              <a:rPr lang="ru-RU" dirty="0" err="1">
                <a:ln>
                  <a:solidFill>
                    <a:schemeClr val="bg2">
                      <a:lumMod val="75000"/>
                    </a:schemeClr>
                  </a:solidFill>
                </a:ln>
                <a:blipFill>
                  <a:blip r:embed="rId2"/>
                  <a:tile tx="0" ty="0" sx="100000" sy="100000" flip="none" algn="tl"/>
                </a:blipFill>
              </a:rPr>
              <a:t>Новий</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етап</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дослідження</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почався</a:t>
            </a:r>
            <a:r>
              <a:rPr lang="ru-RU" dirty="0">
                <a:ln>
                  <a:solidFill>
                    <a:schemeClr val="bg2">
                      <a:lumMod val="75000"/>
                    </a:schemeClr>
                  </a:solidFill>
                </a:ln>
                <a:blipFill>
                  <a:blip r:embed="rId2"/>
                  <a:tile tx="0" ty="0" sx="100000" sy="100000" flip="none" algn="tl"/>
                </a:blipFill>
              </a:rPr>
              <a:t> у 50-х роках 19 ст., коли </a:t>
            </a:r>
            <a:r>
              <a:rPr lang="ru-RU" dirty="0" err="1">
                <a:ln>
                  <a:solidFill>
                    <a:schemeClr val="bg2">
                      <a:lumMod val="75000"/>
                    </a:schemeClr>
                  </a:solidFill>
                </a:ln>
                <a:blipFill>
                  <a:blip r:embed="rId2"/>
                  <a:tile tx="0" ty="0" sx="100000" sy="100000" flip="none" algn="tl"/>
                </a:blipFill>
              </a:rPr>
              <a:t>з'явилися</a:t>
            </a:r>
            <a:r>
              <a:rPr lang="ru-RU" dirty="0">
                <a:ln>
                  <a:solidFill>
                    <a:schemeClr val="bg2">
                      <a:lumMod val="75000"/>
                    </a:schemeClr>
                  </a:solidFill>
                </a:ln>
                <a:blipFill>
                  <a:blip r:embed="rId2"/>
                  <a:tile tx="0" ty="0" sx="100000" sy="100000" flip="none" algn="tl"/>
                </a:blipFill>
              </a:rPr>
              <a:t> не </a:t>
            </a:r>
            <a:r>
              <a:rPr lang="ru-RU" dirty="0" err="1">
                <a:ln>
                  <a:solidFill>
                    <a:schemeClr val="bg2">
                      <a:lumMod val="75000"/>
                    </a:schemeClr>
                  </a:solidFill>
                </a:ln>
                <a:blipFill>
                  <a:blip r:embed="rId2"/>
                  <a:tile tx="0" ty="0" sx="100000" sy="100000" flip="none" algn="tl"/>
                </a:blipFill>
              </a:rPr>
              <a:t>тільки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тексти</a:t>
            </a:r>
            <a:r>
              <a:rPr lang="ru-RU" dirty="0">
                <a:ln>
                  <a:solidFill>
                    <a:schemeClr val="bg2">
                      <a:lumMod val="75000"/>
                    </a:schemeClr>
                  </a:solidFill>
                </a:ln>
                <a:blipFill>
                  <a:blip r:embed="rId2"/>
                  <a:tile tx="0" ty="0" sx="100000" sy="100000" flip="none" algn="tl"/>
                </a:blipFill>
              </a:rPr>
              <a:t> дум, а й описи </a:t>
            </a:r>
            <a:r>
              <a:rPr lang="ru-RU" dirty="0" err="1">
                <a:ln>
                  <a:solidFill>
                    <a:schemeClr val="bg2">
                      <a:lumMod val="75000"/>
                    </a:schemeClr>
                  </a:solidFill>
                </a:ln>
                <a:blipFill>
                  <a:blip r:embed="rId2"/>
                  <a:tile tx="0" ty="0" sx="100000" sy="100000" flip="none" algn="tl"/>
                </a:blipFill>
              </a:rPr>
              <a:t>кобзарського</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середовища</a:t>
            </a:r>
            <a:r>
              <a:rPr lang="ru-RU" dirty="0">
                <a:ln>
                  <a:solidFill>
                    <a:schemeClr val="bg2">
                      <a:lumMod val="75000"/>
                    </a:schemeClr>
                  </a:solidFill>
                </a:ln>
                <a:blipFill>
                  <a:blip r:embed="rId2"/>
                  <a:tile tx="0" ty="0" sx="100000" sy="100000" flip="none" algn="tl"/>
                </a:blipFill>
              </a:rPr>
              <a:t>, в </a:t>
            </a:r>
            <a:r>
              <a:rPr lang="ru-RU" dirty="0" err="1">
                <a:ln>
                  <a:solidFill>
                    <a:schemeClr val="bg2">
                      <a:lumMod val="75000"/>
                    </a:schemeClr>
                  </a:solidFill>
                </a:ln>
                <a:blipFill>
                  <a:blip r:embed="rId2"/>
                  <a:tile tx="0" ty="0" sx="100000" sy="100000" flip="none" algn="tl"/>
                </a:blipFill>
              </a:rPr>
              <a:t>якому</a:t>
            </a:r>
            <a:r>
              <a:rPr lang="ru-RU" dirty="0">
                <a:ln>
                  <a:solidFill>
                    <a:schemeClr val="bg2">
                      <a:lumMod val="75000"/>
                    </a:schemeClr>
                  </a:solidFill>
                </a:ln>
                <a:blipFill>
                  <a:blip r:embed="rId2"/>
                  <a:tile tx="0" ty="0" sx="100000" sy="100000" flip="none" algn="tl"/>
                </a:blipFill>
              </a:rPr>
              <a:t> вони </a:t>
            </a:r>
            <a:r>
              <a:rPr lang="ru-RU" dirty="0" err="1">
                <a:ln>
                  <a:solidFill>
                    <a:schemeClr val="bg2">
                      <a:lumMod val="75000"/>
                    </a:schemeClr>
                  </a:solidFill>
                </a:ln>
                <a:blipFill>
                  <a:blip r:embed="rId2"/>
                  <a:tile tx="0" ty="0" sx="100000" sy="100000" flip="none" algn="tl"/>
                </a:blipFill>
              </a:rPr>
              <a:t>побутували</a:t>
            </a:r>
            <a:r>
              <a:rPr lang="ru-RU" dirty="0">
                <a:ln>
                  <a:solidFill>
                    <a:schemeClr val="bg2">
                      <a:lumMod val="75000"/>
                    </a:schemeClr>
                  </a:solidFill>
                </a:ln>
                <a:blipFill>
                  <a:blip r:embed="rId2"/>
                  <a:tile tx="0" ty="0" sx="100000" sy="100000" flip="none" algn="tl"/>
                </a:blipFill>
              </a:rPr>
              <a:t>.</a:t>
            </a:r>
          </a:p>
          <a:p>
            <a:pPr marL="0" indent="0">
              <a:buNone/>
            </a:pPr>
            <a:r>
              <a:rPr lang="ru-RU" dirty="0" err="1">
                <a:ln>
                  <a:solidFill>
                    <a:schemeClr val="bg2">
                      <a:lumMod val="75000"/>
                    </a:schemeClr>
                  </a:solidFill>
                </a:ln>
                <a:blipFill>
                  <a:blip r:embed="rId2"/>
                  <a:tile tx="0" ty="0" sx="100000" sy="100000" flip="none" algn="tl"/>
                </a:blipFill>
              </a:rPr>
              <a:t>Дуже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важливе</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значення</a:t>
            </a:r>
            <a:r>
              <a:rPr lang="ru-RU" dirty="0">
                <a:ln>
                  <a:solidFill>
                    <a:schemeClr val="bg2">
                      <a:lumMod val="75000"/>
                    </a:schemeClr>
                  </a:solidFill>
                </a:ln>
                <a:blipFill>
                  <a:blip r:embed="rId2"/>
                  <a:tile tx="0" ty="0" sx="100000" sy="100000" flip="none" algn="tl"/>
                </a:blipFill>
              </a:rPr>
              <a:t> для </a:t>
            </a:r>
            <a:r>
              <a:rPr lang="ru-RU" dirty="0" err="1">
                <a:ln>
                  <a:solidFill>
                    <a:schemeClr val="bg2">
                      <a:lumMod val="75000"/>
                    </a:schemeClr>
                  </a:solidFill>
                </a:ln>
                <a:blipFill>
                  <a:blip r:embed="rId2"/>
                  <a:tile tx="0" ty="0" sx="100000" sy="100000" flip="none" algn="tl"/>
                </a:blipFill>
              </a:rPr>
              <a:t>української</a:t>
            </a:r>
            <a:r>
              <a:rPr lang="ru-RU" dirty="0">
                <a:ln>
                  <a:solidFill>
                    <a:schemeClr val="bg2">
                      <a:lumMod val="75000"/>
                    </a:schemeClr>
                  </a:solidFill>
                </a:ln>
                <a:blipFill>
                  <a:blip r:embed="rId2"/>
                  <a:tile tx="0" ty="0" sx="100000" sy="100000" flip="none" algn="tl"/>
                </a:blipFill>
              </a:rPr>
              <a:t> фольклористики мала </a:t>
            </a:r>
            <a:r>
              <a:rPr lang="ru-RU" dirty="0" err="1">
                <a:ln>
                  <a:solidFill>
                    <a:schemeClr val="bg2">
                      <a:lumMod val="75000"/>
                    </a:schemeClr>
                  </a:solidFill>
                </a:ln>
                <a:blipFill>
                  <a:blip r:embed="rId2"/>
                  <a:tile tx="0" ty="0" sx="100000" sy="100000" flip="none" algn="tl"/>
                </a:blipFill>
              </a:rPr>
              <a:t>збірка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пісень</a:t>
            </a:r>
            <a:r>
              <a:rPr lang="ru-RU" dirty="0">
                <a:ln>
                  <a:solidFill>
                    <a:schemeClr val="bg2">
                      <a:lumMod val="75000"/>
                    </a:schemeClr>
                  </a:solidFill>
                </a:ln>
                <a:blipFill>
                  <a:blip r:embed="rId2"/>
                  <a:tile tx="0" ty="0" sx="100000" sy="100000" flip="none" algn="tl"/>
                </a:blipFill>
              </a:rPr>
              <a:t> у </a:t>
            </a:r>
            <a:r>
              <a:rPr lang="ru-RU" dirty="0" err="1">
                <a:ln>
                  <a:solidFill>
                    <a:schemeClr val="bg2">
                      <a:lumMod val="75000"/>
                    </a:schemeClr>
                  </a:solidFill>
                </a:ln>
                <a:blipFill>
                  <a:blip r:embed="rId2"/>
                  <a:tile tx="0" ty="0" sx="100000" sy="100000" flip="none" algn="tl"/>
                </a:blipFill>
              </a:rPr>
              <a:t>записах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поета</a:t>
            </a:r>
            <a:r>
              <a:rPr lang="ru-RU" dirty="0">
                <a:ln>
                  <a:solidFill>
                    <a:schemeClr val="bg2">
                      <a:lumMod val="75000"/>
                    </a:schemeClr>
                  </a:solidFill>
                </a:ln>
                <a:blipFill>
                  <a:blip r:embed="rId2"/>
                  <a:tile tx="0" ty="0" sx="100000" sy="100000" flip="none" algn="tl"/>
                </a:blipFill>
              </a:rPr>
              <a:t>-романтика </a:t>
            </a:r>
            <a:r>
              <a:rPr lang="ru-RU" dirty="0" err="1">
                <a:ln>
                  <a:solidFill>
                    <a:schemeClr val="bg2">
                      <a:lumMod val="75000"/>
                    </a:schemeClr>
                  </a:solidFill>
                </a:ln>
                <a:blipFill>
                  <a:blip r:embed="rId2"/>
                  <a:tile tx="0" ty="0" sx="100000" sy="100000" flip="none" algn="tl"/>
                </a:blipFill>
              </a:rPr>
              <a:t>Амвросія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Метлинського</a:t>
            </a:r>
            <a:r>
              <a:rPr lang="ru-RU" dirty="0">
                <a:ln>
                  <a:solidFill>
                    <a:schemeClr val="bg2">
                      <a:lumMod val="75000"/>
                    </a:schemeClr>
                  </a:solidFill>
                </a:ln>
                <a:blipFill>
                  <a:blip r:embed="rId2"/>
                  <a:tile tx="0" ty="0" sx="100000" sy="100000" flip="none" algn="tl"/>
                </a:blipFill>
              </a:rPr>
              <a:t> — «Народные южнорусские песни» (К.. 1854), де </a:t>
            </a:r>
            <a:r>
              <a:rPr lang="ru-RU" dirty="0" err="1">
                <a:ln>
                  <a:solidFill>
                    <a:schemeClr val="bg2">
                      <a:lumMod val="75000"/>
                    </a:schemeClr>
                  </a:solidFill>
                </a:ln>
                <a:blipFill>
                  <a:blip r:embed="rId2"/>
                  <a:tile tx="0" ty="0" sx="100000" sy="100000" flip="none" algn="tl"/>
                </a:blipFill>
              </a:rPr>
              <a:t>крім</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подаються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короткі</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коментарі</a:t>
            </a:r>
            <a:r>
              <a:rPr lang="ru-RU" dirty="0">
                <a:ln>
                  <a:solidFill>
                    <a:schemeClr val="bg2">
                      <a:lumMod val="75000"/>
                    </a:schemeClr>
                  </a:solidFill>
                </a:ln>
                <a:blipFill>
                  <a:blip r:embed="rId2"/>
                  <a:tile tx="0" ty="0" sx="100000" sy="100000" flip="none" algn="tl"/>
                </a:blipFill>
              </a:rPr>
              <a:t> і </a:t>
            </a:r>
            <a:r>
              <a:rPr lang="ru-RU" dirty="0" err="1">
                <a:ln>
                  <a:solidFill>
                    <a:schemeClr val="bg2">
                      <a:lumMod val="75000"/>
                    </a:schemeClr>
                  </a:solidFill>
                </a:ln>
                <a:blipFill>
                  <a:blip r:embed="rId2"/>
                  <a:tile tx="0" ty="0" sx="100000" sy="100000" flip="none" algn="tl"/>
                </a:blipFill>
              </a:rPr>
              <a:t>відомості</a:t>
            </a:r>
            <a:r>
              <a:rPr lang="ru-RU" dirty="0">
                <a:ln>
                  <a:solidFill>
                    <a:schemeClr val="bg2">
                      <a:lumMod val="75000"/>
                    </a:schemeClr>
                  </a:solidFill>
                </a:ln>
                <a:blipFill>
                  <a:blip r:embed="rId2"/>
                  <a:tile tx="0" ty="0" sx="100000" sy="100000" flip="none" algn="tl"/>
                </a:blipFill>
              </a:rPr>
              <a:t> про </a:t>
            </a:r>
            <a:r>
              <a:rPr lang="ru-RU" dirty="0" err="1">
                <a:ln>
                  <a:solidFill>
                    <a:schemeClr val="bg2">
                      <a:lumMod val="75000"/>
                    </a:schemeClr>
                  </a:solidFill>
                </a:ln>
                <a:blipFill>
                  <a:blip r:embed="rId2"/>
                  <a:tile tx="0" ty="0" sx="100000" sy="100000" flip="none" algn="tl"/>
                </a:blipFill>
              </a:rPr>
              <a:t>виконавців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Подібною</a:t>
            </a:r>
            <a:r>
              <a:rPr lang="ru-RU" dirty="0">
                <a:ln>
                  <a:solidFill>
                    <a:schemeClr val="bg2">
                      <a:lumMod val="75000"/>
                    </a:schemeClr>
                  </a:solidFill>
                </a:ln>
                <a:blipFill>
                  <a:blip r:embed="rId2"/>
                  <a:tile tx="0" ty="0" sx="100000" sy="100000" flip="none" algn="tl"/>
                </a:blipFill>
              </a:rPr>
              <a:t> до </a:t>
            </a:r>
            <a:r>
              <a:rPr lang="ru-RU" dirty="0" err="1">
                <a:ln>
                  <a:solidFill>
                    <a:schemeClr val="bg2">
                      <a:lumMod val="75000"/>
                    </a:schemeClr>
                  </a:solidFill>
                </a:ln>
                <a:blipFill>
                  <a:blip r:embed="rId2"/>
                  <a:tile tx="0" ty="0" sx="100000" sy="100000" flip="none" algn="tl"/>
                </a:blipFill>
              </a:rPr>
              <a:t>неї</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була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двотомна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праця</a:t>
            </a:r>
            <a:r>
              <a:rPr lang="ru-RU" dirty="0">
                <a:ln>
                  <a:solidFill>
                    <a:schemeClr val="bg2">
                      <a:lumMod val="75000"/>
                    </a:schemeClr>
                  </a:solidFill>
                </a:ln>
                <a:blipFill>
                  <a:blip r:embed="rId2"/>
                  <a:tile tx="0" ty="0" sx="100000" sy="100000" flip="none" algn="tl"/>
                </a:blipFill>
              </a:rPr>
              <a:t> Пантелеймона </a:t>
            </a:r>
            <a:r>
              <a:rPr lang="ru-RU" dirty="0" err="1">
                <a:ln>
                  <a:solidFill>
                    <a:schemeClr val="bg2">
                      <a:lumMod val="75000"/>
                    </a:schemeClr>
                  </a:solidFill>
                </a:ln>
                <a:blipFill>
                  <a:blip r:embed="rId2"/>
                  <a:tile tx="0" ty="0" sx="100000" sy="100000" flip="none" algn="tl"/>
                </a:blipFill>
              </a:rPr>
              <a:t>Куліша</a:t>
            </a:r>
            <a:r>
              <a:rPr lang="ru-RU" dirty="0">
                <a:ln>
                  <a:solidFill>
                    <a:schemeClr val="bg2">
                      <a:lumMod val="75000"/>
                    </a:schemeClr>
                  </a:solidFill>
                </a:ln>
                <a:blipFill>
                  <a:blip r:embed="rId2"/>
                  <a:tile tx="0" ty="0" sx="100000" sy="100000" flip="none" algn="tl"/>
                </a:blipFill>
              </a:rPr>
              <a:t> «Записки о Южной Руси» (Т. 1, 1856; Т. 2, 1857). Тут </a:t>
            </a:r>
            <a:r>
              <a:rPr lang="ru-RU" dirty="0" err="1">
                <a:ln>
                  <a:solidFill>
                    <a:schemeClr val="bg2">
                      <a:lumMod val="75000"/>
                    </a:schemeClr>
                  </a:solidFill>
                </a:ln>
                <a:blipFill>
                  <a:blip r:embed="rId2"/>
                  <a:tile tx="0" ty="0" sx="100000" sy="100000" flip="none" algn="tl"/>
                </a:blipFill>
              </a:rPr>
              <a:t>публікація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епічних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творів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здійснювалася</a:t>
            </a:r>
            <a:r>
              <a:rPr lang="ru-RU" dirty="0">
                <a:ln>
                  <a:solidFill>
                    <a:schemeClr val="bg2">
                      <a:lumMod val="75000"/>
                    </a:schemeClr>
                  </a:solidFill>
                </a:ln>
                <a:blipFill>
                  <a:blip r:embed="rId2"/>
                  <a:tile tx="0" ty="0" sx="100000" sy="100000" flip="none" algn="tl"/>
                </a:blipFill>
              </a:rPr>
              <a:t> за </a:t>
            </a:r>
            <a:r>
              <a:rPr lang="ru-RU" dirty="0" err="1">
                <a:ln>
                  <a:solidFill>
                    <a:schemeClr val="bg2">
                      <a:lumMod val="75000"/>
                    </a:schemeClr>
                  </a:solidFill>
                </a:ln>
                <a:blipFill>
                  <a:blip r:embed="rId2"/>
                  <a:tile tx="0" ty="0" sx="100000" sy="100000" flip="none" algn="tl"/>
                </a:blipFill>
              </a:rPr>
              <a:t>новим</a:t>
            </a:r>
            <a:r>
              <a:rPr lang="ru-RU" dirty="0">
                <a:ln>
                  <a:solidFill>
                    <a:schemeClr val="bg2">
                      <a:lumMod val="75000"/>
                    </a:schemeClr>
                  </a:solidFill>
                </a:ln>
                <a:blipFill>
                  <a:blip r:embed="rId2"/>
                  <a:tile tx="0" ty="0" sx="100000" sy="100000" flip="none" algn="tl"/>
                </a:blipFill>
              </a:rPr>
              <a:t> принципом — у </a:t>
            </a:r>
            <a:r>
              <a:rPr lang="ru-RU" dirty="0" err="1">
                <a:ln>
                  <a:solidFill>
                    <a:schemeClr val="bg2">
                      <a:lumMod val="75000"/>
                    </a:schemeClr>
                  </a:solidFill>
                </a:ln>
                <a:blipFill>
                  <a:blip r:embed="rId2"/>
                  <a:tile tx="0" ty="0" sx="100000" sy="100000" flip="none" algn="tl"/>
                </a:blipFill>
              </a:rPr>
              <a:t>тісному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зв'язку</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із</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побутом</a:t>
            </a:r>
            <a:r>
              <a:rPr lang="ru-RU" dirty="0">
                <a:ln>
                  <a:solidFill>
                    <a:schemeClr val="bg2">
                      <a:lumMod val="75000"/>
                    </a:schemeClr>
                  </a:solidFill>
                </a:ln>
                <a:blipFill>
                  <a:blip r:embed="rId2"/>
                  <a:tile tx="0" ty="0" sx="100000" sy="100000" flip="none" algn="tl"/>
                </a:blipFill>
              </a:rPr>
              <a:t> та </a:t>
            </a:r>
            <a:r>
              <a:rPr lang="ru-RU" dirty="0" err="1">
                <a:ln>
                  <a:solidFill>
                    <a:schemeClr val="bg2">
                      <a:lumMod val="75000"/>
                    </a:schemeClr>
                  </a:solidFill>
                </a:ln>
                <a:blipFill>
                  <a:blip r:embed="rId2"/>
                  <a:tile tx="0" ty="0" sx="100000" sy="100000" flip="none" algn="tl"/>
                </a:blipFill>
              </a:rPr>
              <a:t>життям</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їх</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носіїв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Зокрема</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тексти</a:t>
            </a:r>
            <a:r>
              <a:rPr lang="ru-RU" dirty="0">
                <a:ln>
                  <a:solidFill>
                    <a:schemeClr val="bg2">
                      <a:lumMod val="75000"/>
                    </a:schemeClr>
                  </a:solidFill>
                </a:ln>
                <a:blipFill>
                  <a:blip r:embed="rId2"/>
                  <a:tile tx="0" ty="0" sx="100000" sy="100000" flip="none" algn="tl"/>
                </a:blipFill>
              </a:rPr>
              <a:t> дум </a:t>
            </a:r>
            <a:r>
              <a:rPr lang="ru-RU" dirty="0" err="1">
                <a:ln>
                  <a:solidFill>
                    <a:schemeClr val="bg2">
                      <a:lumMod val="75000"/>
                    </a:schemeClr>
                  </a:solidFill>
                </a:ln>
                <a:blipFill>
                  <a:blip r:embed="rId2"/>
                  <a:tile tx="0" ty="0" sx="100000" sy="100000" flip="none" algn="tl"/>
                </a:blipFill>
              </a:rPr>
              <a:t>розташовувалися</a:t>
            </a:r>
            <a:r>
              <a:rPr lang="ru-RU" dirty="0">
                <a:ln>
                  <a:solidFill>
                    <a:schemeClr val="bg2">
                      <a:lumMod val="75000"/>
                    </a:schemeClr>
                  </a:solidFill>
                </a:ln>
                <a:blipFill>
                  <a:blip r:embed="rId2"/>
                  <a:tile tx="0" ty="0" sx="100000" sy="100000" flip="none" algn="tl"/>
                </a:blipFill>
              </a:rPr>
              <a:t> за репертуаром </a:t>
            </a:r>
            <a:r>
              <a:rPr lang="ru-RU" dirty="0" err="1">
                <a:ln>
                  <a:solidFill>
                    <a:schemeClr val="bg2">
                      <a:lumMod val="75000"/>
                    </a:schemeClr>
                  </a:solidFill>
                </a:ln>
                <a:blipFill>
                  <a:blip r:embed="rId2"/>
                  <a:tile tx="0" ty="0" sx="100000" sy="100000" flip="none" algn="tl"/>
                </a:blipFill>
              </a:rPr>
              <a:t>кобзарів</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подавалася</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біографія</a:t>
            </a:r>
            <a:r>
              <a:rPr lang="ru-RU" dirty="0">
                <a:ln>
                  <a:solidFill>
                    <a:schemeClr val="bg2">
                      <a:lumMod val="75000"/>
                    </a:schemeClr>
                  </a:solidFill>
                </a:ln>
                <a:blipFill>
                  <a:blip r:embed="rId2"/>
                  <a:tile tx="0" ty="0" sx="100000" sy="100000" flip="none" algn="tl"/>
                </a:blipFill>
              </a:rPr>
              <a:t> і характеристика кожного з них, </a:t>
            </a:r>
            <a:r>
              <a:rPr lang="ru-RU" dirty="0" err="1">
                <a:ln>
                  <a:solidFill>
                    <a:schemeClr val="bg2">
                      <a:lumMod val="75000"/>
                    </a:schemeClr>
                  </a:solidFill>
                </a:ln>
                <a:blipFill>
                  <a:blip r:embed="rId2"/>
                  <a:tile tx="0" ty="0" sx="100000" sy="100000" flip="none" algn="tl"/>
                </a:blipFill>
              </a:rPr>
              <a:t>портрети</a:t>
            </a:r>
            <a:r>
              <a:rPr lang="ru-RU" dirty="0">
                <a:ln>
                  <a:solidFill>
                    <a:schemeClr val="bg2">
                      <a:lumMod val="75000"/>
                    </a:schemeClr>
                  </a:solidFill>
                </a:ln>
                <a:blipFill>
                  <a:blip r:embed="rId2"/>
                  <a:tile tx="0" ty="0" sx="100000" sy="100000" flip="none" algn="tl"/>
                </a:blipFill>
              </a:rPr>
              <a:t>, </a:t>
            </a:r>
            <a:r>
              <a:rPr lang="ru-RU" dirty="0" err="1">
                <a:ln>
                  <a:solidFill>
                    <a:schemeClr val="bg2">
                      <a:lumMod val="75000"/>
                    </a:schemeClr>
                  </a:solidFill>
                </a:ln>
                <a:blipFill>
                  <a:blip r:embed="rId2"/>
                  <a:tile tx="0" ty="0" sx="100000" sy="100000" flip="none" algn="tl"/>
                </a:blipFill>
              </a:rPr>
              <a:t>описувалася</a:t>
            </a:r>
            <a:r>
              <a:rPr lang="ru-RU" dirty="0">
                <a:ln>
                  <a:solidFill>
                    <a:schemeClr val="bg2">
                      <a:lumMod val="75000"/>
                    </a:schemeClr>
                  </a:solidFill>
                </a:ln>
                <a:blipFill>
                  <a:blip r:embed="rId2"/>
                  <a:tile tx="0" ty="0" sx="100000" sy="100000" flip="none" algn="tl"/>
                </a:blipFill>
              </a:rPr>
              <a:t> манера </a:t>
            </a:r>
            <a:r>
              <a:rPr lang="ru-RU" dirty="0" err="1">
                <a:ln>
                  <a:solidFill>
                    <a:schemeClr val="bg2">
                      <a:lumMod val="75000"/>
                    </a:schemeClr>
                  </a:solidFill>
                </a:ln>
                <a:blipFill>
                  <a:blip r:embed="rId2"/>
                  <a:tile tx="0" ty="0" sx="100000" sy="100000" flip="none" algn="tl"/>
                </a:blipFill>
              </a:rPr>
              <a:t>виконання</a:t>
            </a:r>
            <a:r>
              <a:rPr lang="ru-RU" dirty="0">
                <a:ln>
                  <a:solidFill>
                    <a:schemeClr val="bg2">
                      <a:lumMod val="75000"/>
                    </a:schemeClr>
                  </a:solidFill>
                </a:ln>
                <a:blipFill>
                  <a:blip r:embed="rId2"/>
                  <a:tile tx="0" ty="0" sx="100000" sy="100000" flip="none" algn="tl"/>
                </a:blipFill>
              </a:rPr>
              <a:t> дум.</a:t>
            </a:r>
          </a:p>
          <a:p>
            <a:pPr marL="0" indent="0">
              <a:buNone/>
            </a:pPr>
            <a:endParaRPr lang="ru-RU" dirty="0"/>
          </a:p>
        </p:txBody>
      </p:sp>
      <p:sp>
        <p:nvSpPr>
          <p:cNvPr id="3" name="Заголовок 2"/>
          <p:cNvSpPr>
            <a:spLocks noGrp="1"/>
          </p:cNvSpPr>
          <p:nvPr>
            <p:ph type="title"/>
          </p:nvPr>
        </p:nvSpPr>
        <p:spPr/>
        <p:txBody>
          <a:bodyPr/>
          <a:lstStyle/>
          <a:p>
            <a:pPr algn="ctr"/>
            <a:r>
              <a:rPr lang="uk-UA" sz="6000" b="1" dirty="0" smtClean="0">
                <a:ln w="3200">
                  <a:solidFill>
                    <a:schemeClr val="accent1">
                      <a:alpha val="25000"/>
                    </a:schemeClr>
                  </a:solidFill>
                  <a:prstDash val="solid"/>
                  <a:round/>
                </a:ln>
                <a:blipFill>
                  <a:blip r:embed="rId3"/>
                  <a:tile tx="0" ty="0" sx="100000" sy="100000" flip="none" algn="tl"/>
                </a:blipFill>
                <a:latin typeface="Monotype Corsiva" pitchFamily="66" charset="0"/>
              </a:rPr>
              <a:t>Н</a:t>
            </a:r>
            <a:r>
              <a:rPr lang="uk-UA" b="1" dirty="0" smtClean="0">
                <a:ln w="3200">
                  <a:solidFill>
                    <a:schemeClr val="bg2">
                      <a:lumMod val="75000"/>
                      <a:alpha val="25000"/>
                    </a:schemeClr>
                  </a:solidFill>
                  <a:prstDash val="solid"/>
                  <a:round/>
                </a:ln>
                <a:blipFill>
                  <a:blip r:embed="rId2"/>
                  <a:tile tx="0" ty="0" sx="100000" sy="100000" flip="none" algn="tl"/>
                </a:blipFill>
              </a:rPr>
              <a:t>овий етап дослідження дум.</a:t>
            </a:r>
            <a:endParaRPr lang="ru-RU" b="1" dirty="0">
              <a:ln w="3200">
                <a:solidFill>
                  <a:schemeClr val="bg2">
                    <a:lumMod val="75000"/>
                    <a:alpha val="25000"/>
                  </a:schemeClr>
                </a:solidFill>
                <a:prstDash val="solid"/>
                <a:round/>
              </a:ln>
              <a:blipFill>
                <a:blip r:embed="rId2"/>
                <a:tile tx="0" ty="0" sx="100000" sy="100000" flip="none" algn="tl"/>
              </a:blipFill>
            </a:endParaRPr>
          </a:p>
        </p:txBody>
      </p:sp>
      <p:sp>
        <p:nvSpPr>
          <p:cNvPr id="4" name="Горизонтальный свиток 3"/>
          <p:cNvSpPr/>
          <p:nvPr/>
        </p:nvSpPr>
        <p:spPr>
          <a:xfrm>
            <a:off x="411257" y="188640"/>
            <a:ext cx="8352928" cy="1296144"/>
          </a:xfrm>
          <a:prstGeom prst="horizontalScroll">
            <a:avLst/>
          </a:prstGeom>
          <a:solidFill>
            <a:srgbClr val="9966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993498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192</TotalTime>
  <Words>1330</Words>
  <Application>Microsoft Office PowerPoint</Application>
  <PresentationFormat>Экран (4:3)</PresentationFormat>
  <Paragraphs>48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Тема: Історія дослідження, класифікації та вивчення українських народних пісень та дум. </vt:lpstr>
      <vt:lpstr>Вступ.</vt:lpstr>
      <vt:lpstr>Перші згадки про думи.</vt:lpstr>
      <vt:lpstr>Презентация PowerPoint</vt:lpstr>
      <vt:lpstr>Дослідження дум у 19 ст.</vt:lpstr>
      <vt:lpstr>Презентация PowerPoint</vt:lpstr>
      <vt:lpstr>Дослідження дум в епоху романтизма.</vt:lpstr>
      <vt:lpstr>Микола Цертелєв</vt:lpstr>
      <vt:lpstr>Новий етап дослідження дум.</vt:lpstr>
      <vt:lpstr>1870-1890 роки.</vt:lpstr>
      <vt:lpstr>Презентация PowerPoint</vt:lpstr>
      <vt:lpstr>Дослідження дум на початку 20 ст.</vt:lpstr>
      <vt:lpstr>Література:</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dc:title>
  <dc:creator>Nastia</dc:creator>
  <cp:lastModifiedBy>Настя</cp:lastModifiedBy>
  <cp:revision>28</cp:revision>
  <dcterms:created xsi:type="dcterms:W3CDTF">2013-09-14T18:03:31Z</dcterms:created>
  <dcterms:modified xsi:type="dcterms:W3CDTF">2014-06-02T15:30:41Z</dcterms:modified>
</cp:coreProperties>
</file>