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  <a:srgbClr val="000066"/>
    <a:srgbClr val="003399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podsolnechnoe-maslo.ru/media/k2/items/cache/471bd07fdaa7b040f7ab8b2a13f8f35b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00042"/>
            <a:ext cx="6500858" cy="31700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івновага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за умов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монопольних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державних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обмежень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ринкового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ціноутворення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: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вітчизняні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реалії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та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зарубіжний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досвід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Резкой девальвации не будет - Белорусы и рынок. Еженедельная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786065"/>
            <a:ext cx="4071934" cy="407193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1142984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Монополія — це підприємство або група підприємств, що випускає значну частину продукції даної галузі, або декількох галузей і може диктувати ціни на ринку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Биржи начали год ростом котировок - Социальная сеть инвестор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864842"/>
            <a:ext cx="6643702" cy="499315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71480"/>
            <a:ext cx="66437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Монополізм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,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з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яким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має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справу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вітчизняна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економіка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,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виник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не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тепер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.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Він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є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породженням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командно-адміністративної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системи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і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дістався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нам у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спадщину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від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колишнього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СРСР. 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Материалы за Апрель 2013 года &quot; Страница 31 &quot; UDF.BY Новости Беларус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43240" y="3071810"/>
            <a:ext cx="600076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Розвиток монополізму в Україні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700" name="Picture 4" descr="http://pedsovet.su/_ld/414/494996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57290" y="500042"/>
            <a:ext cx="635798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Україна, формуючи ефективне ринкове середовище, зробила перші кроки до цивілізації конкурентних процесів, свідченням чого є прийняття в 1992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p</a:t>
            </a: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. Закону «Про обмеження монополізму та недопущення недобросовісної конкуренції у підприємницькій діяльності» 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4" name="Picture 4" descr="http://www.foto.basov.com.ua/stroyka4/stroyka_4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035832" y="-1035832"/>
            <a:ext cx="7072338" cy="9144002"/>
          </a:xfrm>
          <a:prstGeom prst="rect">
            <a:avLst/>
          </a:prstGeom>
          <a:noFill/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428596" y="1571612"/>
            <a:ext cx="807249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Вирішальну</a:t>
            </a:r>
            <a:r>
              <a:rPr kumimoji="0" lang="ru-RU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роль у </a:t>
            </a:r>
            <a:r>
              <a:rPr kumimoji="0" lang="ru-RU" sz="4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створенні</a:t>
            </a:r>
            <a:r>
              <a:rPr kumimoji="0" lang="ru-RU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на ринку </a:t>
            </a:r>
            <a:r>
              <a:rPr kumimoji="0" lang="ru-RU" sz="4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сприятливого</a:t>
            </a:r>
            <a:r>
              <a:rPr kumimoji="0" lang="ru-RU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конкурентного </a:t>
            </a:r>
            <a:r>
              <a:rPr kumimoji="0" lang="ru-RU" sz="4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середовища</a:t>
            </a:r>
            <a:r>
              <a:rPr kumimoji="0" lang="ru-RU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грають</a:t>
            </a:r>
            <a:r>
              <a:rPr kumimoji="0" lang="ru-RU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антимонопольне</a:t>
            </a:r>
            <a:r>
              <a:rPr kumimoji="0" lang="ru-RU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законодавство</a:t>
            </a:r>
            <a:r>
              <a:rPr kumimoji="0" lang="ru-RU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діяльність</a:t>
            </a:r>
            <a:r>
              <a:rPr kumimoji="0" lang="ru-RU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антимонопольних</a:t>
            </a:r>
            <a:r>
              <a:rPr kumimoji="0" lang="ru-RU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органів</a:t>
            </a:r>
            <a:r>
              <a:rPr kumimoji="0" lang="ru-RU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4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правильне</a:t>
            </a:r>
            <a:r>
              <a:rPr kumimoji="0" lang="ru-RU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поводження</a:t>
            </a:r>
            <a:r>
              <a:rPr kumimoji="0" lang="ru-RU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яких</a:t>
            </a:r>
            <a:r>
              <a:rPr kumimoji="0" lang="ru-RU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сприяє</a:t>
            </a:r>
            <a:r>
              <a:rPr kumimoji="0" lang="ru-RU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стабілізації</a:t>
            </a:r>
            <a:r>
              <a:rPr kumimoji="0" lang="ru-RU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всієї</a:t>
            </a:r>
            <a:r>
              <a:rPr kumimoji="0" lang="ru-RU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економіки</a:t>
            </a:r>
            <a:r>
              <a:rPr kumimoji="0" lang="ru-RU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4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цілому</a:t>
            </a:r>
            <a:r>
              <a:rPr kumimoji="0" lang="ru-RU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28604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Виходячи з вище сказаного, можна дійти висновку, що сьогодні державі необхідно здійснювати активні заходи щодо розвитку вітчизняної економіки, </a:t>
            </a:r>
            <a:r>
              <a:rPr lang="uk-UA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спючись</a:t>
            </a: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при цьому на зарубіжний досвід. Важливого значення при цьому набуває розвиток ринкових відносин. Гостро постала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проблема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монополізму</a:t>
            </a: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: в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елика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кількість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монополістичних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підприємств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є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збитковими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що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негативно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впливає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на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розвиток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економіки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в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цілому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Основы, как начать, регистрация на LiteFor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83542" y="4143380"/>
            <a:ext cx="7760458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Дякую за увагу!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57148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kumimoji="0" lang="ru-RU" sz="4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40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ринковій</a:t>
            </a:r>
            <a:r>
              <a:rPr kumimoji="0" lang="ru-RU" sz="4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економіці</a:t>
            </a:r>
            <a:r>
              <a:rPr kumimoji="0" lang="ru-RU" sz="4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ціна</a:t>
            </a:r>
            <a:r>
              <a:rPr kumimoji="0" lang="ru-RU" sz="4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4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важливим</a:t>
            </a:r>
            <a:r>
              <a:rPr kumimoji="0" lang="ru-RU" sz="4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чинником</a:t>
            </a:r>
            <a:r>
              <a:rPr kumimoji="0" lang="ru-RU" sz="4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40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який</a:t>
            </a:r>
            <a:r>
              <a:rPr kumimoji="0" lang="ru-RU" sz="4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визначає</a:t>
            </a:r>
            <a:r>
              <a:rPr kumimoji="0" lang="ru-RU" sz="4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40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4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, як </a:t>
            </a:r>
            <a:r>
              <a:rPr kumimoji="0" lang="ru-RU" sz="40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4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для кого </a:t>
            </a:r>
            <a:r>
              <a:rPr kumimoji="0" lang="ru-RU" sz="40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виробляти</a:t>
            </a:r>
            <a:r>
              <a:rPr kumimoji="0" lang="ru-RU" sz="4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 Тому </a:t>
            </a:r>
            <a:r>
              <a:rPr kumimoji="0" lang="ru-RU" sz="40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4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вимагає</a:t>
            </a:r>
            <a:r>
              <a:rPr kumimoji="0" lang="ru-RU" sz="4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4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уважнішого погляду  </a:t>
            </a:r>
            <a:r>
              <a:rPr kumimoji="0" lang="ru-RU" sz="4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 те, як </a:t>
            </a:r>
            <a:r>
              <a:rPr kumimoji="0" lang="ru-RU" sz="40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ціни</a:t>
            </a:r>
            <a:r>
              <a:rPr kumimoji="0" lang="ru-RU" sz="4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визначаються</a:t>
            </a:r>
            <a:r>
              <a:rPr kumimoji="0" lang="ru-RU" sz="4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40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ринковій</a:t>
            </a:r>
            <a:r>
              <a:rPr kumimoji="0" lang="ru-RU" sz="4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економіці</a:t>
            </a:r>
            <a:r>
              <a:rPr kumimoji="0" lang="ru-RU" sz="4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 Як перший </a:t>
            </a:r>
            <a:r>
              <a:rPr kumimoji="0" lang="ru-RU" sz="40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крок</a:t>
            </a:r>
            <a:r>
              <a:rPr kumimoji="0" lang="ru-RU" sz="4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40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опису</a:t>
            </a:r>
            <a:r>
              <a:rPr kumimoji="0" lang="ru-RU" sz="4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цього</a:t>
            </a:r>
            <a:r>
              <a:rPr kumimoji="0" lang="ru-RU" sz="4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процесу</a:t>
            </a:r>
            <a:r>
              <a:rPr kumimoji="0" lang="ru-RU" sz="4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40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визнач</a:t>
            </a:r>
            <a:r>
              <a:rPr kumimoji="0" lang="uk-UA" sz="40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ає</a:t>
            </a:r>
            <a:r>
              <a:rPr kumimoji="0" lang="uk-UA" sz="4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рівноважн</a:t>
            </a:r>
            <a:r>
              <a:rPr kumimoji="0" lang="uk-UA" sz="4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4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цін</a:t>
            </a:r>
            <a:r>
              <a:rPr kumimoji="0" lang="uk-UA" sz="4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4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товару.</a:t>
            </a:r>
            <a:endParaRPr kumimoji="0" lang="ru-RU" sz="40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Львів Ціни на житло на 30-40% ніколи не впадуть - &quot;Київміськбуд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0"/>
            <a:ext cx="4857752" cy="5572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50056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Рівновага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означає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стан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спокою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або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баланс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між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протидіючими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силами.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Це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така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ситуація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за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якої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відсутня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тенденція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до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зміни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Рівноважна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ціна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-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це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така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ціна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до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якої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матиме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тенденцію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наближатися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дійсна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або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фактична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ринкова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ціна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Це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ціна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яка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може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утримуватися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на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певному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рівні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довший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час.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Будь-яка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ціна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яка не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є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рівноважною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не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може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утримуватися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на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певному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рівні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довго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оскільки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діють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базові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ринкові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сили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які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стимулюють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зміну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ціни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липарт &quot;Деньги&quot;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429000"/>
            <a:ext cx="2786050" cy="3239593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Система цін - це один з найважливіших елементів ринкової економіки; вона взаємопов'язана з іншими елементами ринкового механізму і реагує на їхні зміни. Ціни обслуговують весь оборот з придбання та реалізації товарів. Ціни є однієї з критичних точок економічного і соціально-політичного життя, де стикаються групові інтереси виробників і споживачів, оптових і роздрібних торговців, профспілок та спілок підприємців, експортерів та імпортерів.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Законопроект о регулировании форек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95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628" y="0"/>
            <a:ext cx="41433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Цілі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державного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регулювання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полягають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у тому,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щоб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не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допустити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інфляційного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росту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цін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у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результаті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виникнення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стійкого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дефіциту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різкого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зростання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цін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на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сировину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паливо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монополізму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виробників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сприяти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створенню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нормальної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конкуренції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орієнтує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використання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досягнень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науково-технічного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прогресу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 </a:t>
            </a:r>
            <a:endParaRPr lang="ru-RU" sz="2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У доопрацьованому законопроекті нардепи вирішили пом'якшити контроль над трансферним ціноутворенням. Лента новостей Mob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9144000" cy="686375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1714488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Традиційно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виділяються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дві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протилежні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моделі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 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ціноутворення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: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ринкове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 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ціноутворення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 та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централізоване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(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державне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) 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ціноутворення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. 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4" name="Picture 4" descr="Шаблоны для презентаций - Блог - Персональный сайт Каусарии Гаянов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7224" y="571480"/>
            <a:ext cx="74295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Державне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 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регулювання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цін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допускається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на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продукцію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підприємств-монополістів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,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на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 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товари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 та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послуги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,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які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визначають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масштаб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цін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в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економіці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і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соціальну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захищеність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окремих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груп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населення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. 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5728"/>
            <a:ext cx="914400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Можна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виділити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три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ступені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впливу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держави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на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ціноутворення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: 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500174"/>
            <a:ext cx="91440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err="1" smtClean="0">
                <a:latin typeface="Comic Sans MS" pitchFamily="66" charset="0"/>
              </a:rPr>
              <a:t>Фіксація</a:t>
            </a: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 err="1" smtClean="0">
                <a:latin typeface="Comic Sans MS" pitchFamily="66" charset="0"/>
              </a:rPr>
              <a:t>цін</a:t>
            </a:r>
            <a:r>
              <a:rPr lang="ru-RU" sz="2400" b="1" dirty="0" smtClean="0">
                <a:latin typeface="Comic Sans MS" pitchFamily="66" charset="0"/>
              </a:rPr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 err="1" smtClean="0">
                <a:latin typeface="Comic Sans MS" pitchFamily="66" charset="0"/>
              </a:rPr>
              <a:t>Використання</a:t>
            </a:r>
            <a:r>
              <a:rPr lang="ru-RU" sz="2400" b="1" i="1" dirty="0" smtClean="0">
                <a:latin typeface="Comic Sans MS" pitchFamily="66" charset="0"/>
              </a:rPr>
              <a:t> </a:t>
            </a:r>
            <a:r>
              <a:rPr lang="ru-RU" sz="2400" b="1" i="1" dirty="0" err="1" smtClean="0">
                <a:latin typeface="Comic Sans MS" pitchFamily="66" charset="0"/>
              </a:rPr>
              <a:t>цін</a:t>
            </a:r>
            <a:r>
              <a:rPr lang="ru-RU" sz="2400" b="1" i="1" dirty="0" smtClean="0">
                <a:latin typeface="Comic Sans MS" pitchFamily="66" charset="0"/>
              </a:rPr>
              <a:t> </a:t>
            </a:r>
            <a:r>
              <a:rPr lang="ru-RU" sz="2400" b="1" i="1" dirty="0" err="1" smtClean="0">
                <a:latin typeface="Comic Sans MS" pitchFamily="66" charset="0"/>
              </a:rPr>
              <a:t>прейскурантів</a:t>
            </a:r>
            <a:r>
              <a:rPr lang="ru-RU" sz="2400" b="1" dirty="0" smtClean="0">
                <a:latin typeface="Comic Sans MS" pitchFamily="66" charset="0"/>
              </a:rPr>
              <a:t> 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 err="1" smtClean="0">
                <a:latin typeface="Comic Sans MS" pitchFamily="66" charset="0"/>
              </a:rPr>
              <a:t>Фіксація</a:t>
            </a:r>
            <a:r>
              <a:rPr lang="ru-RU" sz="2400" b="1" i="1" dirty="0" smtClean="0">
                <a:latin typeface="Comic Sans MS" pitchFamily="66" charset="0"/>
              </a:rPr>
              <a:t> </a:t>
            </a:r>
            <a:r>
              <a:rPr lang="ru-RU" sz="2400" b="1" i="1" dirty="0" err="1" smtClean="0">
                <a:latin typeface="Comic Sans MS" pitchFamily="66" charset="0"/>
              </a:rPr>
              <a:t>монопольних</a:t>
            </a:r>
            <a:r>
              <a:rPr lang="ru-RU" sz="2400" b="1" i="1" dirty="0" smtClean="0">
                <a:latin typeface="Comic Sans MS" pitchFamily="66" charset="0"/>
              </a:rPr>
              <a:t> </a:t>
            </a:r>
            <a:r>
              <a:rPr lang="ru-RU" sz="2400" b="1" i="1" dirty="0" err="1" smtClean="0">
                <a:latin typeface="Comic Sans MS" pitchFamily="66" charset="0"/>
              </a:rPr>
              <a:t>цін</a:t>
            </a:r>
            <a:endParaRPr lang="ru-RU" sz="2400" b="1" i="1" dirty="0" smtClean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i="1" dirty="0" err="1" smtClean="0">
                <a:latin typeface="Comic Sans MS" pitchFamily="66" charset="0"/>
              </a:rPr>
              <a:t>Заморожування</a:t>
            </a:r>
            <a:r>
              <a:rPr lang="ru-RU" sz="2400" b="1" i="1" dirty="0" smtClean="0">
                <a:latin typeface="Comic Sans MS" pitchFamily="66" charset="0"/>
              </a:rPr>
              <a:t> </a:t>
            </a:r>
            <a:r>
              <a:rPr lang="ru-RU" sz="2400" b="1" i="1" dirty="0" err="1" smtClean="0">
                <a:latin typeface="Comic Sans MS" pitchFamily="66" charset="0"/>
              </a:rPr>
              <a:t>цін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214686"/>
            <a:ext cx="9144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2. </a:t>
            </a:r>
            <a:r>
              <a:rPr lang="ru-RU" sz="2400" b="1" dirty="0" err="1" smtClean="0">
                <a:latin typeface="Comic Sans MS" pitchFamily="66" charset="0"/>
              </a:rPr>
              <a:t>Регулювання</a:t>
            </a: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 err="1" smtClean="0">
                <a:latin typeface="Comic Sans MS" pitchFamily="66" charset="0"/>
              </a:rPr>
              <a:t>цін</a:t>
            </a:r>
            <a:r>
              <a:rPr lang="ru-RU" sz="2400" b="1" dirty="0" smtClean="0">
                <a:latin typeface="Comic Sans MS" pitchFamily="66" charset="0"/>
              </a:rPr>
              <a:t> за </a:t>
            </a:r>
            <a:r>
              <a:rPr lang="ru-RU" sz="2400" b="1" dirty="0" err="1" smtClean="0">
                <a:latin typeface="Comic Sans MS" pitchFamily="66" charset="0"/>
              </a:rPr>
              <a:t>рахунок</a:t>
            </a: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 err="1" smtClean="0">
                <a:latin typeface="Comic Sans MS" pitchFamily="66" charset="0"/>
              </a:rPr>
              <a:t>встановлення</a:t>
            </a: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 err="1" smtClean="0">
                <a:latin typeface="Comic Sans MS" pitchFamily="66" charset="0"/>
              </a:rPr>
              <a:t>граничних</a:t>
            </a: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 err="1" smtClean="0">
                <a:latin typeface="Comic Sans MS" pitchFamily="66" charset="0"/>
              </a:rPr>
              <a:t>рівнів</a:t>
            </a: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 err="1" smtClean="0">
                <a:latin typeface="Comic Sans MS" pitchFamily="66" charset="0"/>
              </a:rPr>
              <a:t>цін</a:t>
            </a:r>
            <a:r>
              <a:rPr lang="ru-RU" sz="2400" b="1" dirty="0" smtClean="0">
                <a:latin typeface="Comic Sans MS" pitchFamily="66" charset="0"/>
              </a:rPr>
              <a:t> 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429132"/>
            <a:ext cx="91440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3. </a:t>
            </a:r>
            <a:r>
              <a:rPr lang="ru-RU" sz="2400" b="1" dirty="0" err="1" smtClean="0">
                <a:latin typeface="Comic Sans MS" pitchFamily="66" charset="0"/>
              </a:rPr>
              <a:t>Регулювання</a:t>
            </a: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 err="1" smtClean="0">
                <a:latin typeface="Comic Sans MS" pitchFamily="66" charset="0"/>
              </a:rPr>
              <a:t>системи</a:t>
            </a: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 err="1" smtClean="0">
                <a:latin typeface="Comic Sans MS" pitchFamily="66" charset="0"/>
              </a:rPr>
              <a:t>вільного</a:t>
            </a: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 err="1" smtClean="0">
                <a:latin typeface="Comic Sans MS" pitchFamily="66" charset="0"/>
              </a:rPr>
              <a:t>ціноутворення</a:t>
            </a:r>
            <a:r>
              <a:rPr lang="ru-RU" sz="2400" b="1" dirty="0" smtClean="0">
                <a:latin typeface="Comic Sans MS" pitchFamily="66" charset="0"/>
              </a:rPr>
              <a:t> за </a:t>
            </a:r>
            <a:r>
              <a:rPr lang="ru-RU" sz="2400" b="1" dirty="0" err="1" smtClean="0">
                <a:latin typeface="Comic Sans MS" pitchFamily="66" charset="0"/>
              </a:rPr>
              <a:t>рахунок</a:t>
            </a: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 err="1" smtClean="0">
                <a:latin typeface="Comic Sans MS" pitchFamily="66" charset="0"/>
              </a:rPr>
              <a:t>законодавчого</a:t>
            </a: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 err="1" smtClean="0">
                <a:latin typeface="Comic Sans MS" pitchFamily="66" charset="0"/>
              </a:rPr>
              <a:t>регламентування</a:t>
            </a: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 err="1" smtClean="0">
                <a:latin typeface="Comic Sans MS" pitchFamily="66" charset="0"/>
              </a:rPr>
              <a:t>ціноутворюю</a:t>
            </a:r>
            <a:r>
              <a:rPr lang="uk-UA" sz="2400" b="1" dirty="0" err="1" smtClean="0">
                <a:latin typeface="Comic Sans MS" pitchFamily="66" charset="0"/>
              </a:rPr>
              <a:t>чої</a:t>
            </a: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 err="1" smtClean="0">
                <a:latin typeface="Comic Sans MS" pitchFamily="66" charset="0"/>
              </a:rPr>
              <a:t>діяльності</a:t>
            </a: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 err="1" smtClean="0">
                <a:latin typeface="Comic Sans MS" pitchFamily="66" charset="0"/>
              </a:rPr>
              <a:t>учасників</a:t>
            </a:r>
            <a:r>
              <a:rPr lang="ru-RU" sz="2400" b="1" dirty="0" smtClean="0">
                <a:latin typeface="Comic Sans MS" pitchFamily="66" charset="0"/>
              </a:rPr>
              <a:t> ринку, </a:t>
            </a:r>
            <a:r>
              <a:rPr lang="ru-RU" sz="2400" b="1" dirty="0" err="1" smtClean="0">
                <a:latin typeface="Comic Sans MS" pitchFamily="66" charset="0"/>
              </a:rPr>
              <a:t>обмеження</a:t>
            </a: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 err="1" smtClean="0">
                <a:latin typeface="Comic Sans MS" pitchFamily="66" charset="0"/>
              </a:rPr>
              <a:t>недобросовісної</a:t>
            </a: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 err="1" smtClean="0">
                <a:latin typeface="Comic Sans MS" pitchFamily="66" charset="0"/>
              </a:rPr>
              <a:t>конкуренції</a:t>
            </a:r>
            <a:r>
              <a:rPr lang="ru-RU" sz="2400" b="1" dirty="0" smtClean="0">
                <a:latin typeface="Comic Sans MS" pitchFamily="66" charset="0"/>
              </a:rPr>
              <a:t>.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Поняття та еволюція монополії.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3" name="Picture 3" descr="К 2050 году мировая экономика будет иметь новых лидер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1928802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Поняття та еволюція монополії.</a:t>
            </a:r>
            <a:endParaRPr kumimoji="0" lang="uk-UA" sz="5400" b="1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452</Words>
  <PresentationFormat>Экран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Альонка</dc:creator>
  <cp:lastModifiedBy>Альонка</cp:lastModifiedBy>
  <cp:revision>85</cp:revision>
  <dcterms:created xsi:type="dcterms:W3CDTF">2014-11-21T15:40:35Z</dcterms:created>
  <dcterms:modified xsi:type="dcterms:W3CDTF">2014-11-24T20:25:36Z</dcterms:modified>
</cp:coreProperties>
</file>