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73" r:id="rId13"/>
    <p:sldId id="266" r:id="rId14"/>
    <p:sldId id="268" r:id="rId15"/>
    <p:sldId id="267" r:id="rId16"/>
    <p:sldId id="269" r:id="rId17"/>
    <p:sldId id="274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100"/>
    <a:srgbClr val="FFE2C5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Леонардо да </a:t>
            </a:r>
            <a:r>
              <a:rPr lang="ru-RU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Вінчі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Геніальність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межує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Божевіллям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ru-RU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2643182"/>
            <a:ext cx="4572032" cy="1143000"/>
          </a:xfrm>
        </p:spPr>
        <p:txBody>
          <a:bodyPr>
            <a:normAutofit fontScale="90000"/>
          </a:bodyPr>
          <a:lstStyle/>
          <a:p>
            <a:r>
              <a:rPr lang="ru-RU" sz="8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Мона</a:t>
            </a:r>
            <a:r>
              <a:rPr lang="ru-RU" sz="8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8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Ліза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642918"/>
            <a:ext cx="3829050" cy="570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285992"/>
            <a:ext cx="3971924" cy="2786082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1490-х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зосередився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архітектурі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анатомії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1490 створена </a:t>
            </a:r>
            <a:r>
              <a:rPr lang="ru-RU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Вітрувіанська</a:t>
            </a: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людина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уславлений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малюнок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іноді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називають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канонічними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пропорціями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85794"/>
            <a:ext cx="3938019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1487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розробляє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літальну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машину —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орнітоптер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заснований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пташиному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польоті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1489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виконує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анатомічні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малюнки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черепів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857628"/>
            <a:ext cx="3857652" cy="2700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429000"/>
            <a:ext cx="2249181" cy="2114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1928802"/>
            <a:ext cx="1457325" cy="3133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Наука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техніка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43174" y="3429000"/>
            <a:ext cx="5857916" cy="2031325"/>
          </a:xfrm>
          <a:prstGeom prst="rect">
            <a:avLst/>
          </a:prstGeom>
          <a:solidFill>
            <a:srgbClr val="FFE2C5">
              <a:alpha val="65882"/>
            </a:srgbClr>
          </a:solidFill>
          <a:scene3d>
            <a:camera prst="perspectiveHeroicExtremeLeftFacing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Особливу</a:t>
            </a:r>
            <a:r>
              <a:rPr lang="ru-RU" b="1" dirty="0" smtClean="0"/>
              <a:t> </a:t>
            </a:r>
            <a:r>
              <a:rPr lang="ru-RU" b="1" dirty="0" err="1" smtClean="0"/>
              <a:t>увагу</a:t>
            </a:r>
            <a:r>
              <a:rPr lang="ru-RU" b="1" dirty="0" smtClean="0"/>
              <a:t> Леонардо да </a:t>
            </a:r>
            <a:r>
              <a:rPr lang="ru-RU" b="1" dirty="0" err="1" smtClean="0"/>
              <a:t>Вічні</a:t>
            </a:r>
            <a:r>
              <a:rPr lang="ru-RU" b="1" dirty="0" smtClean="0"/>
              <a:t> </a:t>
            </a:r>
            <a:r>
              <a:rPr lang="ru-RU" b="1" dirty="0" err="1" smtClean="0"/>
              <a:t>приділяв</a:t>
            </a:r>
            <a:r>
              <a:rPr lang="ru-RU" b="1" dirty="0" smtClean="0"/>
              <a:t> </a:t>
            </a:r>
            <a:r>
              <a:rPr lang="ru-RU" b="1" dirty="0" err="1" smtClean="0"/>
              <a:t>механіці</a:t>
            </a:r>
            <a:r>
              <a:rPr lang="ru-RU" b="1" dirty="0" smtClean="0"/>
              <a:t>, </a:t>
            </a:r>
            <a:r>
              <a:rPr lang="ru-RU" b="1" dirty="0" err="1" smtClean="0"/>
              <a:t>називаючи</a:t>
            </a:r>
            <a:r>
              <a:rPr lang="ru-RU" b="1" dirty="0" smtClean="0"/>
              <a:t> </a:t>
            </a:r>
            <a:r>
              <a:rPr lang="ru-RU" b="1" dirty="0" err="1" smtClean="0"/>
              <a:t>її</a:t>
            </a:r>
            <a:r>
              <a:rPr lang="ru-RU" b="1" dirty="0" smtClean="0"/>
              <a:t> «</a:t>
            </a:r>
            <a:r>
              <a:rPr lang="ru-RU" b="1" dirty="0" err="1" smtClean="0"/>
              <a:t>раєм</a:t>
            </a:r>
            <a:r>
              <a:rPr lang="ru-RU" b="1" dirty="0" smtClean="0"/>
              <a:t> </a:t>
            </a:r>
            <a:r>
              <a:rPr lang="ru-RU" b="1" dirty="0" err="1" smtClean="0"/>
              <a:t>математичних</a:t>
            </a:r>
            <a:r>
              <a:rPr lang="ru-RU" b="1" dirty="0" smtClean="0"/>
              <a:t> наук»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бачачи</a:t>
            </a:r>
            <a:r>
              <a:rPr lang="ru-RU" b="1" dirty="0" smtClean="0"/>
              <a:t> в </a:t>
            </a:r>
            <a:r>
              <a:rPr lang="ru-RU" b="1" dirty="0" err="1" smtClean="0"/>
              <a:t>ній</a:t>
            </a:r>
            <a:r>
              <a:rPr lang="ru-RU" b="1" dirty="0" smtClean="0"/>
              <a:t> </a:t>
            </a:r>
            <a:r>
              <a:rPr lang="ru-RU" b="1" dirty="0" err="1" smtClean="0"/>
              <a:t>головний</a:t>
            </a:r>
            <a:r>
              <a:rPr lang="ru-RU" b="1" dirty="0" smtClean="0"/>
              <a:t> ключ до </a:t>
            </a:r>
            <a:r>
              <a:rPr lang="ru-RU" b="1" dirty="0" err="1" smtClean="0"/>
              <a:t>таємниць</a:t>
            </a:r>
            <a:r>
              <a:rPr lang="ru-RU" b="1" dirty="0" smtClean="0"/>
              <a:t> </a:t>
            </a:r>
            <a:r>
              <a:rPr lang="ru-RU" b="1" dirty="0" err="1" smtClean="0"/>
              <a:t>світознання</a:t>
            </a:r>
            <a:r>
              <a:rPr lang="ru-RU" b="1" dirty="0" smtClean="0"/>
              <a:t>. </a:t>
            </a:r>
          </a:p>
          <a:p>
            <a:pPr algn="ctr"/>
            <a:r>
              <a:rPr lang="ru-RU" b="1" dirty="0" err="1" smtClean="0"/>
              <a:t>Він</a:t>
            </a:r>
            <a:r>
              <a:rPr lang="ru-RU" b="1" dirty="0" smtClean="0"/>
              <a:t> </a:t>
            </a:r>
            <a:r>
              <a:rPr lang="ru-RU" b="1" dirty="0" err="1" smtClean="0"/>
              <a:t>зробив</a:t>
            </a:r>
            <a:r>
              <a:rPr lang="ru-RU" b="1" dirty="0" smtClean="0"/>
              <a:t> </a:t>
            </a:r>
            <a:r>
              <a:rPr lang="ru-RU" b="1" dirty="0" err="1" smtClean="0"/>
              <a:t>спроби</a:t>
            </a:r>
            <a:r>
              <a:rPr lang="ru-RU" b="1" dirty="0" smtClean="0"/>
              <a:t> </a:t>
            </a:r>
            <a:r>
              <a:rPr lang="ru-RU" b="1" dirty="0" err="1" smtClean="0"/>
              <a:t>встановити</a:t>
            </a:r>
            <a:r>
              <a:rPr lang="ru-RU" b="1" dirty="0" smtClean="0"/>
              <a:t> </a:t>
            </a:r>
            <a:r>
              <a:rPr lang="ru-RU" b="1" dirty="0" err="1" smtClean="0"/>
              <a:t>коефіцієнти</a:t>
            </a:r>
            <a:r>
              <a:rPr lang="ru-RU" b="1" dirty="0" smtClean="0"/>
              <a:t> </a:t>
            </a:r>
            <a:r>
              <a:rPr lang="ru-RU" b="1" dirty="0" err="1" smtClean="0"/>
              <a:t>тертя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ковзання</a:t>
            </a:r>
            <a:r>
              <a:rPr lang="ru-RU" b="1" dirty="0" smtClean="0"/>
              <a:t>, </a:t>
            </a:r>
            <a:r>
              <a:rPr lang="ru-RU" b="1" dirty="0" err="1" smtClean="0"/>
              <a:t>вивчав</a:t>
            </a:r>
            <a:r>
              <a:rPr lang="ru-RU" b="1" dirty="0" smtClean="0"/>
              <a:t> </a:t>
            </a:r>
            <a:r>
              <a:rPr lang="ru-RU" b="1" dirty="0" err="1" smtClean="0"/>
              <a:t>опір</a:t>
            </a:r>
            <a:r>
              <a:rPr lang="ru-RU" b="1" dirty="0" smtClean="0"/>
              <a:t> </a:t>
            </a:r>
            <a:r>
              <a:rPr lang="ru-RU" b="1" dirty="0" err="1" smtClean="0"/>
              <a:t>металів</a:t>
            </a:r>
            <a:r>
              <a:rPr lang="ru-RU" b="1" dirty="0" smtClean="0"/>
              <a:t>, </a:t>
            </a:r>
            <a:r>
              <a:rPr lang="ru-RU" b="1" dirty="0" err="1" smtClean="0"/>
              <a:t>займався</a:t>
            </a:r>
            <a:r>
              <a:rPr lang="ru-RU" b="1" dirty="0" smtClean="0"/>
              <a:t> </a:t>
            </a:r>
            <a:r>
              <a:rPr lang="ru-RU" b="1" dirty="0" err="1" smtClean="0"/>
              <a:t>гідравлікою</a:t>
            </a:r>
            <a:r>
              <a:rPr lang="ru-RU" b="1" dirty="0" smtClean="0"/>
              <a:t>. </a:t>
            </a:r>
            <a:r>
              <a:rPr lang="ru-RU" b="1" dirty="0" err="1" smtClean="0"/>
              <a:t>Численні</a:t>
            </a:r>
            <a:r>
              <a:rPr lang="ru-RU" b="1" dirty="0" smtClean="0"/>
              <a:t> </a:t>
            </a:r>
            <a:r>
              <a:rPr lang="ru-RU" b="1" dirty="0" err="1" smtClean="0"/>
              <a:t>гідротехнічні</a:t>
            </a:r>
            <a:r>
              <a:rPr lang="ru-RU" b="1" dirty="0" smtClean="0"/>
              <a:t> </a:t>
            </a:r>
            <a:r>
              <a:rPr lang="ru-RU" b="1" dirty="0" err="1" smtClean="0"/>
              <a:t>досліди</a:t>
            </a:r>
            <a:r>
              <a:rPr lang="ru-RU" b="1" dirty="0" smtClean="0"/>
              <a:t> </a:t>
            </a:r>
            <a:r>
              <a:rPr lang="ru-RU" b="1" dirty="0" err="1" smtClean="0"/>
              <a:t>допомогли</a:t>
            </a:r>
            <a:r>
              <a:rPr lang="ru-RU" b="1" dirty="0" smtClean="0"/>
              <a:t> Леонардо правильно </a:t>
            </a:r>
            <a:r>
              <a:rPr lang="ru-RU" b="1" dirty="0" err="1" smtClean="0"/>
              <a:t>описати</a:t>
            </a:r>
            <a:r>
              <a:rPr lang="ru-RU" b="1" dirty="0" smtClean="0"/>
              <a:t> </a:t>
            </a:r>
            <a:r>
              <a:rPr lang="ru-RU" b="1" dirty="0" err="1" smtClean="0"/>
              <a:t>рівновагу</a:t>
            </a:r>
            <a:r>
              <a:rPr lang="ru-RU" b="1" dirty="0" smtClean="0"/>
              <a:t> </a:t>
            </a:r>
            <a:r>
              <a:rPr lang="ru-RU" b="1" dirty="0" err="1" smtClean="0"/>
              <a:t>рідини</a:t>
            </a:r>
            <a:r>
              <a:rPr lang="ru-RU" b="1" dirty="0" smtClean="0"/>
              <a:t> у </a:t>
            </a:r>
            <a:r>
              <a:rPr lang="ru-RU" b="1" dirty="0" err="1" smtClean="0"/>
              <a:t>посуді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2428892" cy="36718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428604"/>
            <a:ext cx="73581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Леонардо да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Вінчі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цікавили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проблеми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польоту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. У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Мілані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він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робив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багато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малюнків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вивчав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літальний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механізм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птахів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різних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порід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кажанів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Окрім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спостережень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він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проводив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досліди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але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вони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всі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були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невдалими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. Леонардо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дуже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хотів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побудувати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літальний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апарат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Він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говорив: «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Хто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знає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все, той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може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все.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Аби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дізнатися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 —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крила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будуть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!»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500438"/>
            <a:ext cx="3429024" cy="23837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2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71480"/>
            <a:ext cx="6786610" cy="48775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071538" y="5857892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bg2">
                    <a:lumMod val="90000"/>
                  </a:schemeClr>
                </a:solidFill>
                <a:latin typeface="Monotype Corsiva" pitchFamily="66" charset="0"/>
              </a:rPr>
              <a:t>Сторінка</a:t>
            </a:r>
            <a:r>
              <a:rPr lang="ru-RU" sz="2400" dirty="0" smtClean="0">
                <a:solidFill>
                  <a:schemeClr val="bg2">
                    <a:lumMod val="9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90000"/>
                  </a:schemeClr>
                </a:solidFill>
                <a:latin typeface="Monotype Corsiva" pitchFamily="66" charset="0"/>
              </a:rPr>
              <a:t>зі</a:t>
            </a:r>
            <a:r>
              <a:rPr lang="ru-RU" sz="2400" dirty="0" smtClean="0">
                <a:solidFill>
                  <a:schemeClr val="bg2">
                    <a:lumMod val="9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90000"/>
                  </a:schemeClr>
                </a:solidFill>
                <a:latin typeface="Monotype Corsiva" pitchFamily="66" charset="0"/>
              </a:rPr>
              <a:t>щоденника</a:t>
            </a:r>
            <a:r>
              <a:rPr lang="ru-RU" sz="2400" dirty="0" smtClean="0">
                <a:solidFill>
                  <a:schemeClr val="bg2">
                    <a:lumMod val="90000"/>
                  </a:schemeClr>
                </a:solidFill>
                <a:latin typeface="Monotype Corsiva" pitchFamily="66" charset="0"/>
              </a:rPr>
              <a:t> Леонардо. </a:t>
            </a:r>
            <a:r>
              <a:rPr lang="ru-RU" sz="2400" dirty="0" err="1" smtClean="0">
                <a:solidFill>
                  <a:schemeClr val="bg2">
                    <a:lumMod val="90000"/>
                  </a:schemeClr>
                </a:solidFill>
                <a:latin typeface="Monotype Corsiva" pitchFamily="66" charset="0"/>
              </a:rPr>
              <a:t>Дослідження</a:t>
            </a:r>
            <a:r>
              <a:rPr lang="ru-RU" sz="2400" dirty="0" smtClean="0">
                <a:solidFill>
                  <a:schemeClr val="bg2">
                    <a:lumMod val="9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90000"/>
                  </a:schemeClr>
                </a:solidFill>
                <a:latin typeface="Monotype Corsiva" pitchFamily="66" charset="0"/>
              </a:rPr>
              <a:t>гравітації</a:t>
            </a:r>
            <a:endParaRPr lang="ru-RU" sz="2400" dirty="0">
              <a:solidFill>
                <a:schemeClr val="bg2">
                  <a:lumMod val="9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642918"/>
            <a:ext cx="650084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latin typeface="Monotype Corsiva" pitchFamily="66" charset="0"/>
              </a:rPr>
              <a:t>Щоденники</a:t>
            </a:r>
            <a:r>
              <a:rPr lang="ru-RU" sz="3600" b="1" dirty="0" smtClean="0">
                <a:latin typeface="Monotype Corsiva" pitchFamily="66" charset="0"/>
              </a:rPr>
              <a:t> Леонардо</a:t>
            </a:r>
          </a:p>
          <a:p>
            <a:pPr algn="ctr"/>
            <a:r>
              <a:rPr lang="ru-RU" sz="2300" b="1" dirty="0" smtClean="0">
                <a:latin typeface="Monotype Corsiva" pitchFamily="66" charset="0"/>
              </a:rPr>
              <a:t>На </a:t>
            </a:r>
            <a:r>
              <a:rPr lang="ru-RU" sz="2300" b="1" dirty="0" err="1" smtClean="0">
                <a:latin typeface="Monotype Corsiva" pitchFamily="66" charset="0"/>
              </a:rPr>
              <a:t>сьогоднішній</a:t>
            </a:r>
            <a:r>
              <a:rPr lang="ru-RU" sz="2300" b="1" dirty="0" smtClean="0">
                <a:latin typeface="Monotype Corsiva" pitchFamily="66" charset="0"/>
              </a:rPr>
              <a:t> день </a:t>
            </a:r>
            <a:r>
              <a:rPr lang="ru-RU" sz="2300" b="1" dirty="0" err="1" smtClean="0">
                <a:latin typeface="Monotype Corsiva" pitchFamily="66" charset="0"/>
              </a:rPr>
              <a:t>від</a:t>
            </a:r>
            <a:r>
              <a:rPr lang="ru-RU" sz="2300" b="1" dirty="0" smtClean="0">
                <a:latin typeface="Monotype Corsiva" pitchFamily="66" charset="0"/>
              </a:rPr>
              <a:t> </a:t>
            </a:r>
            <a:r>
              <a:rPr lang="ru-RU" sz="2300" b="1" dirty="0" err="1" smtClean="0">
                <a:latin typeface="Monotype Corsiva" pitchFamily="66" charset="0"/>
              </a:rPr>
              <a:t>щоденників</a:t>
            </a:r>
            <a:r>
              <a:rPr lang="ru-RU" sz="2300" b="1" dirty="0" smtClean="0">
                <a:latin typeface="Monotype Corsiva" pitchFamily="66" charset="0"/>
              </a:rPr>
              <a:t> Леонардо </a:t>
            </a:r>
            <a:r>
              <a:rPr lang="ru-RU" sz="2300" b="1" dirty="0" err="1" smtClean="0">
                <a:latin typeface="Monotype Corsiva" pitchFamily="66" charset="0"/>
              </a:rPr>
              <a:t>уціліло</a:t>
            </a:r>
            <a:r>
              <a:rPr lang="ru-RU" sz="2300" b="1" dirty="0" smtClean="0">
                <a:latin typeface="Monotype Corsiva" pitchFamily="66" charset="0"/>
              </a:rPr>
              <a:t> </a:t>
            </a:r>
            <a:r>
              <a:rPr lang="ru-RU" sz="2300" b="1" dirty="0" err="1" smtClean="0">
                <a:latin typeface="Monotype Corsiva" pitchFamily="66" charset="0"/>
              </a:rPr>
              <a:t>близько</a:t>
            </a:r>
            <a:r>
              <a:rPr lang="ru-RU" sz="2300" b="1" dirty="0" smtClean="0">
                <a:latin typeface="Monotype Corsiva" pitchFamily="66" charset="0"/>
              </a:rPr>
              <a:t> 7000 </a:t>
            </a:r>
            <a:r>
              <a:rPr lang="ru-RU" sz="2300" b="1" dirty="0" err="1" smtClean="0">
                <a:latin typeface="Monotype Corsiva" pitchFamily="66" charset="0"/>
              </a:rPr>
              <a:t>сторінок</a:t>
            </a:r>
            <a:r>
              <a:rPr lang="ru-RU" sz="2300" b="1" dirty="0" smtClean="0">
                <a:latin typeface="Monotype Corsiva" pitchFamily="66" charset="0"/>
              </a:rPr>
              <a:t>, що </a:t>
            </a:r>
            <a:r>
              <a:rPr lang="ru-RU" sz="2300" b="1" dirty="0" err="1" smtClean="0">
                <a:latin typeface="Monotype Corsiva" pitchFamily="66" charset="0"/>
              </a:rPr>
              <a:t>містяться</a:t>
            </a:r>
            <a:r>
              <a:rPr lang="ru-RU" sz="2300" b="1" dirty="0" smtClean="0">
                <a:latin typeface="Monotype Corsiva" pitchFamily="66" charset="0"/>
              </a:rPr>
              <a:t> в </a:t>
            </a:r>
            <a:r>
              <a:rPr lang="ru-RU" sz="2300" b="1" dirty="0" err="1" smtClean="0">
                <a:latin typeface="Monotype Corsiva" pitchFamily="66" charset="0"/>
              </a:rPr>
              <a:t>різних</a:t>
            </a:r>
            <a:r>
              <a:rPr lang="ru-RU" sz="2300" b="1" dirty="0" smtClean="0">
                <a:latin typeface="Monotype Corsiva" pitchFamily="66" charset="0"/>
              </a:rPr>
              <a:t> </a:t>
            </a:r>
            <a:r>
              <a:rPr lang="ru-RU" sz="2300" b="1" dirty="0" err="1" smtClean="0">
                <a:latin typeface="Monotype Corsiva" pitchFamily="66" charset="0"/>
              </a:rPr>
              <a:t>колекціях</a:t>
            </a:r>
            <a:r>
              <a:rPr lang="ru-RU" sz="2300" b="1" dirty="0" smtClean="0">
                <a:latin typeface="Monotype Corsiva" pitchFamily="66" charset="0"/>
              </a:rPr>
              <a:t>. </a:t>
            </a:r>
            <a:r>
              <a:rPr lang="ru-RU" sz="2300" b="1" dirty="0" err="1" smtClean="0">
                <a:latin typeface="Monotype Corsiva" pitchFamily="66" charset="0"/>
              </a:rPr>
              <a:t>Спочатку</a:t>
            </a:r>
            <a:r>
              <a:rPr lang="ru-RU" sz="2300" b="1" dirty="0" smtClean="0">
                <a:latin typeface="Monotype Corsiva" pitchFamily="66" charset="0"/>
              </a:rPr>
              <a:t> </a:t>
            </a:r>
            <a:r>
              <a:rPr lang="ru-RU" sz="2300" b="1" dirty="0" err="1" smtClean="0">
                <a:latin typeface="Monotype Corsiva" pitchFamily="66" charset="0"/>
              </a:rPr>
              <a:t>безцінні</a:t>
            </a:r>
            <a:r>
              <a:rPr lang="ru-RU" sz="2300" b="1" dirty="0" smtClean="0">
                <a:latin typeface="Monotype Corsiva" pitchFamily="66" charset="0"/>
              </a:rPr>
              <a:t> </a:t>
            </a:r>
            <a:r>
              <a:rPr lang="ru-RU" sz="2300" b="1" dirty="0" err="1" smtClean="0">
                <a:latin typeface="Monotype Corsiva" pitchFamily="66" charset="0"/>
              </a:rPr>
              <a:t>замітки</a:t>
            </a:r>
            <a:r>
              <a:rPr lang="ru-RU" sz="2300" b="1" dirty="0" smtClean="0">
                <a:latin typeface="Monotype Corsiva" pitchFamily="66" charset="0"/>
              </a:rPr>
              <a:t> належали </a:t>
            </a:r>
            <a:r>
              <a:rPr lang="ru-RU" sz="2300" b="1" dirty="0" err="1" smtClean="0">
                <a:latin typeface="Monotype Corsiva" pitchFamily="66" charset="0"/>
              </a:rPr>
              <a:t>улюбленому</a:t>
            </a:r>
            <a:r>
              <a:rPr lang="ru-RU" sz="2300" b="1" dirty="0" smtClean="0">
                <a:latin typeface="Monotype Corsiva" pitchFamily="66" charset="0"/>
              </a:rPr>
              <a:t> </a:t>
            </a:r>
            <a:r>
              <a:rPr lang="ru-RU" sz="2300" b="1" dirty="0" err="1" smtClean="0">
                <a:latin typeface="Monotype Corsiva" pitchFamily="66" charset="0"/>
              </a:rPr>
              <a:t>учневі</a:t>
            </a:r>
            <a:r>
              <a:rPr lang="ru-RU" sz="2300" b="1" dirty="0" smtClean="0">
                <a:latin typeface="Monotype Corsiva" pitchFamily="66" charset="0"/>
              </a:rPr>
              <a:t> </a:t>
            </a:r>
            <a:r>
              <a:rPr lang="ru-RU" sz="2300" b="1" dirty="0" err="1" smtClean="0">
                <a:latin typeface="Monotype Corsiva" pitchFamily="66" charset="0"/>
              </a:rPr>
              <a:t>майстра</a:t>
            </a:r>
            <a:r>
              <a:rPr lang="ru-RU" sz="2300" b="1" dirty="0" smtClean="0">
                <a:latin typeface="Monotype Corsiva" pitchFamily="66" charset="0"/>
              </a:rPr>
              <a:t>, </a:t>
            </a:r>
            <a:r>
              <a:rPr lang="ru-RU" sz="2300" b="1" dirty="0" err="1" smtClean="0">
                <a:latin typeface="Monotype Corsiva" pitchFamily="66" charset="0"/>
              </a:rPr>
              <a:t>Франческо</a:t>
            </a:r>
            <a:r>
              <a:rPr lang="ru-RU" sz="2300" b="1" dirty="0" smtClean="0">
                <a:latin typeface="Monotype Corsiva" pitchFamily="66" charset="0"/>
              </a:rPr>
              <a:t> </a:t>
            </a:r>
            <a:r>
              <a:rPr lang="ru-RU" sz="2300" b="1" dirty="0" err="1" smtClean="0">
                <a:latin typeface="Monotype Corsiva" pitchFamily="66" charset="0"/>
              </a:rPr>
              <a:t>Мельці</a:t>
            </a:r>
            <a:r>
              <a:rPr lang="ru-RU" sz="2300" b="1" dirty="0" smtClean="0">
                <a:latin typeface="Monotype Corsiva" pitchFamily="66" charset="0"/>
              </a:rPr>
              <a:t>, </a:t>
            </a:r>
            <a:r>
              <a:rPr lang="ru-RU" sz="2300" b="1" dirty="0" err="1" smtClean="0">
                <a:latin typeface="Monotype Corsiva" pitchFamily="66" charset="0"/>
              </a:rPr>
              <a:t>але</a:t>
            </a:r>
            <a:r>
              <a:rPr lang="ru-RU" sz="2300" b="1" dirty="0" smtClean="0">
                <a:latin typeface="Monotype Corsiva" pitchFamily="66" charset="0"/>
              </a:rPr>
              <a:t> коли той помер, рукописи </a:t>
            </a:r>
            <a:r>
              <a:rPr lang="ru-RU" sz="2300" b="1" dirty="0" err="1" smtClean="0">
                <a:latin typeface="Monotype Corsiva" pitchFamily="66" charset="0"/>
              </a:rPr>
              <a:t>зникли</a:t>
            </a:r>
            <a:r>
              <a:rPr lang="ru-RU" sz="2300" b="1" dirty="0" smtClean="0">
                <a:latin typeface="Monotype Corsiva" pitchFamily="66" charset="0"/>
              </a:rPr>
              <a:t>. </a:t>
            </a:r>
            <a:r>
              <a:rPr lang="ru-RU" sz="2300" b="1" dirty="0" err="1" smtClean="0">
                <a:latin typeface="Monotype Corsiva" pitchFamily="66" charset="0"/>
              </a:rPr>
              <a:t>Окремі</a:t>
            </a:r>
            <a:r>
              <a:rPr lang="ru-RU" sz="2300" b="1" dirty="0" smtClean="0">
                <a:latin typeface="Monotype Corsiva" pitchFamily="66" charset="0"/>
              </a:rPr>
              <a:t> </a:t>
            </a:r>
            <a:r>
              <a:rPr lang="ru-RU" sz="2300" b="1" dirty="0" err="1" smtClean="0">
                <a:latin typeface="Monotype Corsiva" pitchFamily="66" charset="0"/>
              </a:rPr>
              <a:t>фрагменти</a:t>
            </a:r>
            <a:r>
              <a:rPr lang="ru-RU" sz="2300" b="1" dirty="0" smtClean="0">
                <a:latin typeface="Monotype Corsiva" pitchFamily="66" charset="0"/>
              </a:rPr>
              <a:t> почали «</a:t>
            </a:r>
            <a:r>
              <a:rPr lang="ru-RU" sz="2300" b="1" dirty="0" err="1" smtClean="0">
                <a:latin typeface="Monotype Corsiva" pitchFamily="66" charset="0"/>
              </a:rPr>
              <a:t>спливати</a:t>
            </a:r>
            <a:r>
              <a:rPr lang="ru-RU" sz="2300" b="1" dirty="0" smtClean="0">
                <a:latin typeface="Monotype Corsiva" pitchFamily="66" charset="0"/>
              </a:rPr>
              <a:t>» на </a:t>
            </a:r>
            <a:r>
              <a:rPr lang="ru-RU" sz="2300" b="1" dirty="0" err="1" smtClean="0">
                <a:latin typeface="Monotype Corsiva" pitchFamily="66" charset="0"/>
              </a:rPr>
              <a:t>рубежі</a:t>
            </a:r>
            <a:r>
              <a:rPr lang="ru-RU" sz="2300" b="1" dirty="0" smtClean="0">
                <a:latin typeface="Monotype Corsiva" pitchFamily="66" charset="0"/>
              </a:rPr>
              <a:t> </a:t>
            </a:r>
            <a:r>
              <a:rPr lang="en-US" sz="2300" b="1" dirty="0" smtClean="0">
                <a:latin typeface="Monotype Corsiva" pitchFamily="66" charset="0"/>
              </a:rPr>
              <a:t>XVIII—XIX </a:t>
            </a:r>
            <a:r>
              <a:rPr lang="ru-RU" sz="2300" b="1" dirty="0" err="1" smtClean="0">
                <a:latin typeface="Monotype Corsiva" pitchFamily="66" charset="0"/>
              </a:rPr>
              <a:t>століть</a:t>
            </a:r>
            <a:r>
              <a:rPr lang="ru-RU" sz="2300" b="1" dirty="0" smtClean="0">
                <a:latin typeface="Monotype Corsiva" pitchFamily="66" charset="0"/>
              </a:rPr>
              <a:t>. </a:t>
            </a:r>
            <a:r>
              <a:rPr lang="ru-RU" sz="2300" b="1" dirty="0" err="1" smtClean="0">
                <a:latin typeface="Monotype Corsiva" pitchFamily="66" charset="0"/>
              </a:rPr>
              <a:t>Спочатку</a:t>
            </a:r>
            <a:r>
              <a:rPr lang="ru-RU" sz="2300" b="1" dirty="0" smtClean="0">
                <a:latin typeface="Monotype Corsiva" pitchFamily="66" charset="0"/>
              </a:rPr>
              <a:t> вони не </a:t>
            </a:r>
            <a:r>
              <a:rPr lang="ru-RU" sz="2300" b="1" dirty="0" err="1" smtClean="0">
                <a:latin typeface="Monotype Corsiva" pitchFamily="66" charset="0"/>
              </a:rPr>
              <a:t>викликали</a:t>
            </a:r>
            <a:r>
              <a:rPr lang="ru-RU" sz="2300" b="1" dirty="0" smtClean="0">
                <a:latin typeface="Monotype Corsiva" pitchFamily="66" charset="0"/>
              </a:rPr>
              <a:t> </a:t>
            </a:r>
            <a:r>
              <a:rPr lang="ru-RU" sz="2300" b="1" dirty="0" err="1" smtClean="0">
                <a:latin typeface="Monotype Corsiva" pitchFamily="66" charset="0"/>
              </a:rPr>
              <a:t>належного</a:t>
            </a:r>
            <a:r>
              <a:rPr lang="ru-RU" sz="2300" b="1" dirty="0" smtClean="0">
                <a:latin typeface="Monotype Corsiva" pitchFamily="66" charset="0"/>
              </a:rPr>
              <a:t> </a:t>
            </a:r>
            <a:r>
              <a:rPr lang="ru-RU" sz="2300" b="1" dirty="0" err="1" smtClean="0">
                <a:latin typeface="Monotype Corsiva" pitchFamily="66" charset="0"/>
              </a:rPr>
              <a:t>інтересу</a:t>
            </a:r>
            <a:r>
              <a:rPr lang="ru-RU" sz="2300" b="1" dirty="0" smtClean="0">
                <a:latin typeface="Monotype Corsiva" pitchFamily="66" charset="0"/>
              </a:rPr>
              <a:t>, </a:t>
            </a:r>
            <a:r>
              <a:rPr lang="ru-RU" sz="2300" b="1" dirty="0" err="1" smtClean="0">
                <a:latin typeface="Monotype Corsiva" pitchFamily="66" charset="0"/>
              </a:rPr>
              <a:t>численні</a:t>
            </a:r>
            <a:r>
              <a:rPr lang="ru-RU" sz="2300" b="1" dirty="0" smtClean="0">
                <a:latin typeface="Monotype Corsiva" pitchFamily="66" charset="0"/>
              </a:rPr>
              <a:t> </a:t>
            </a:r>
            <a:r>
              <a:rPr lang="ru-RU" sz="2300" b="1" dirty="0" err="1" smtClean="0">
                <a:latin typeface="Monotype Corsiva" pitchFamily="66" charset="0"/>
              </a:rPr>
              <a:t>власники</a:t>
            </a:r>
            <a:r>
              <a:rPr lang="ru-RU" sz="2300" b="1" dirty="0" smtClean="0">
                <a:latin typeface="Monotype Corsiva" pitchFamily="66" charset="0"/>
              </a:rPr>
              <a:t> </a:t>
            </a:r>
            <a:r>
              <a:rPr lang="ru-RU" sz="2300" b="1" dirty="0" err="1" smtClean="0">
                <a:latin typeface="Monotype Corsiva" pitchFamily="66" charset="0"/>
              </a:rPr>
              <a:t>навіть</a:t>
            </a:r>
            <a:r>
              <a:rPr lang="ru-RU" sz="2300" b="1" dirty="0" smtClean="0">
                <a:latin typeface="Monotype Corsiva" pitchFamily="66" charset="0"/>
              </a:rPr>
              <a:t> </a:t>
            </a:r>
            <a:r>
              <a:rPr lang="ru-RU" sz="2300" b="1" dirty="0" err="1" smtClean="0">
                <a:latin typeface="Monotype Corsiva" pitchFamily="66" charset="0"/>
              </a:rPr>
              <a:t>не</a:t>
            </a:r>
            <a:r>
              <a:rPr lang="ru-RU" sz="2300" b="1" dirty="0" smtClean="0">
                <a:latin typeface="Monotype Corsiva" pitchFamily="66" charset="0"/>
              </a:rPr>
              <a:t> </a:t>
            </a:r>
            <a:r>
              <a:rPr lang="ru-RU" sz="2300" b="1" dirty="0" err="1" smtClean="0">
                <a:latin typeface="Monotype Corsiva" pitchFamily="66" charset="0"/>
              </a:rPr>
              <a:t>підозрювали</a:t>
            </a:r>
            <a:r>
              <a:rPr lang="ru-RU" sz="2300" b="1" dirty="0" smtClean="0">
                <a:latin typeface="Monotype Corsiva" pitchFamily="66" charset="0"/>
              </a:rPr>
              <a:t>, </a:t>
            </a:r>
            <a:r>
              <a:rPr lang="ru-RU" sz="2300" b="1" dirty="0" err="1" smtClean="0">
                <a:latin typeface="Monotype Corsiva" pitchFamily="66" charset="0"/>
              </a:rPr>
              <a:t>який</a:t>
            </a:r>
            <a:r>
              <a:rPr lang="ru-RU" sz="2300" b="1" dirty="0" smtClean="0">
                <a:latin typeface="Monotype Corsiva" pitchFamily="66" charset="0"/>
              </a:rPr>
              <a:t> скарб </a:t>
            </a:r>
            <a:r>
              <a:rPr lang="ru-RU" sz="2300" b="1" dirty="0" err="1" smtClean="0">
                <a:latin typeface="Monotype Corsiva" pitchFamily="66" charset="0"/>
              </a:rPr>
              <a:t>потрапив</a:t>
            </a:r>
            <a:r>
              <a:rPr lang="ru-RU" sz="2300" b="1" dirty="0" smtClean="0">
                <a:latin typeface="Monotype Corsiva" pitchFamily="66" charset="0"/>
              </a:rPr>
              <a:t> </a:t>
            </a:r>
            <a:r>
              <a:rPr lang="ru-RU" sz="2300" b="1" dirty="0" err="1" smtClean="0">
                <a:latin typeface="Monotype Corsiva" pitchFamily="66" charset="0"/>
              </a:rPr>
              <a:t>їм</a:t>
            </a:r>
            <a:r>
              <a:rPr lang="ru-RU" sz="2300" b="1" dirty="0" smtClean="0">
                <a:latin typeface="Monotype Corsiva" pitchFamily="66" charset="0"/>
              </a:rPr>
              <a:t> до рук. Але коли </a:t>
            </a:r>
            <a:r>
              <a:rPr lang="ru-RU" sz="2300" b="1" dirty="0" err="1" smtClean="0">
                <a:latin typeface="Monotype Corsiva" pitchFamily="66" charset="0"/>
              </a:rPr>
              <a:t>вчені</a:t>
            </a:r>
            <a:r>
              <a:rPr lang="ru-RU" sz="2300" b="1" dirty="0" smtClean="0">
                <a:latin typeface="Monotype Corsiva" pitchFamily="66" charset="0"/>
              </a:rPr>
              <a:t> </a:t>
            </a:r>
            <a:r>
              <a:rPr lang="ru-RU" sz="2300" b="1" dirty="0" err="1" smtClean="0">
                <a:latin typeface="Monotype Corsiva" pitchFamily="66" charset="0"/>
              </a:rPr>
              <a:t>встановили</a:t>
            </a:r>
            <a:r>
              <a:rPr lang="ru-RU" sz="2300" b="1" dirty="0" smtClean="0">
                <a:latin typeface="Monotype Corsiva" pitchFamily="66" charset="0"/>
              </a:rPr>
              <a:t> авторство, </a:t>
            </a:r>
            <a:r>
              <a:rPr lang="ru-RU" sz="2300" b="1" dirty="0" err="1" smtClean="0">
                <a:latin typeface="Monotype Corsiva" pitchFamily="66" charset="0"/>
              </a:rPr>
              <a:t>з'ясувалося</a:t>
            </a:r>
            <a:r>
              <a:rPr lang="ru-RU" sz="2300" b="1" dirty="0" smtClean="0">
                <a:latin typeface="Monotype Corsiva" pitchFamily="66" charset="0"/>
              </a:rPr>
              <a:t>, що </a:t>
            </a:r>
            <a:r>
              <a:rPr lang="ru-RU" sz="2300" b="1" dirty="0" err="1" smtClean="0">
                <a:latin typeface="Monotype Corsiva" pitchFamily="66" charset="0"/>
              </a:rPr>
              <a:t>і</a:t>
            </a:r>
            <a:r>
              <a:rPr lang="ru-RU" sz="2300" b="1" dirty="0" smtClean="0">
                <a:latin typeface="Monotype Corsiva" pitchFamily="66" charset="0"/>
              </a:rPr>
              <a:t> книги </a:t>
            </a:r>
            <a:r>
              <a:rPr lang="ru-RU" sz="2300" b="1" dirty="0" err="1" smtClean="0">
                <a:latin typeface="Monotype Corsiva" pitchFamily="66" charset="0"/>
              </a:rPr>
              <a:t>комор</a:t>
            </a:r>
            <a:r>
              <a:rPr lang="ru-RU" sz="2300" b="1" dirty="0" smtClean="0">
                <a:latin typeface="Monotype Corsiva" pitchFamily="66" charset="0"/>
              </a:rPr>
              <a:t>, </a:t>
            </a:r>
            <a:r>
              <a:rPr lang="ru-RU" sz="2300" b="1" dirty="0" err="1" smtClean="0">
                <a:latin typeface="Monotype Corsiva" pitchFamily="66" charset="0"/>
              </a:rPr>
              <a:t>і</a:t>
            </a:r>
            <a:r>
              <a:rPr lang="ru-RU" sz="2300" b="1" dirty="0" smtClean="0">
                <a:latin typeface="Monotype Corsiva" pitchFamily="66" charset="0"/>
              </a:rPr>
              <a:t> </a:t>
            </a:r>
            <a:r>
              <a:rPr lang="ru-RU" sz="2300" b="1" dirty="0" err="1" smtClean="0">
                <a:latin typeface="Monotype Corsiva" pitchFamily="66" charset="0"/>
              </a:rPr>
              <a:t>мистецтвознавчі</a:t>
            </a:r>
            <a:r>
              <a:rPr lang="ru-RU" sz="2300" b="1" dirty="0" smtClean="0">
                <a:latin typeface="Monotype Corsiva" pitchFamily="66" charset="0"/>
              </a:rPr>
              <a:t> </a:t>
            </a:r>
            <a:r>
              <a:rPr lang="ru-RU" sz="2300" b="1" dirty="0" err="1" smtClean="0">
                <a:latin typeface="Monotype Corsiva" pitchFamily="66" charset="0"/>
              </a:rPr>
              <a:t>есе</a:t>
            </a:r>
            <a:r>
              <a:rPr lang="ru-RU" sz="2300" b="1" dirty="0" smtClean="0">
                <a:latin typeface="Monotype Corsiva" pitchFamily="66" charset="0"/>
              </a:rPr>
              <a:t>, </a:t>
            </a:r>
            <a:r>
              <a:rPr lang="ru-RU" sz="2300" b="1" dirty="0" err="1" smtClean="0">
                <a:latin typeface="Monotype Corsiva" pitchFamily="66" charset="0"/>
              </a:rPr>
              <a:t>і</a:t>
            </a:r>
            <a:r>
              <a:rPr lang="ru-RU" sz="2300" b="1" dirty="0" smtClean="0">
                <a:latin typeface="Monotype Corsiva" pitchFamily="66" charset="0"/>
              </a:rPr>
              <a:t> </a:t>
            </a:r>
            <a:r>
              <a:rPr lang="ru-RU" sz="2300" b="1" dirty="0" err="1" smtClean="0">
                <a:latin typeface="Monotype Corsiva" pitchFamily="66" charset="0"/>
              </a:rPr>
              <a:t>анатомічні</a:t>
            </a:r>
            <a:r>
              <a:rPr lang="ru-RU" sz="2300" b="1" dirty="0" smtClean="0">
                <a:latin typeface="Monotype Corsiva" pitchFamily="66" charset="0"/>
              </a:rPr>
              <a:t> </a:t>
            </a:r>
            <a:r>
              <a:rPr lang="ru-RU" sz="2300" b="1" dirty="0" err="1" smtClean="0">
                <a:latin typeface="Monotype Corsiva" pitchFamily="66" charset="0"/>
              </a:rPr>
              <a:t>замальовки</a:t>
            </a:r>
            <a:r>
              <a:rPr lang="ru-RU" sz="2300" b="1" dirty="0" smtClean="0">
                <a:latin typeface="Monotype Corsiva" pitchFamily="66" charset="0"/>
              </a:rPr>
              <a:t>, </a:t>
            </a:r>
            <a:r>
              <a:rPr lang="ru-RU" sz="2300" b="1" dirty="0" err="1" smtClean="0">
                <a:latin typeface="Monotype Corsiva" pitchFamily="66" charset="0"/>
              </a:rPr>
              <a:t>і</a:t>
            </a:r>
            <a:r>
              <a:rPr lang="ru-RU" sz="2300" b="1" dirty="0" smtClean="0">
                <a:latin typeface="Monotype Corsiva" pitchFamily="66" charset="0"/>
              </a:rPr>
              <a:t> </a:t>
            </a:r>
            <a:r>
              <a:rPr lang="ru-RU" sz="2300" b="1" dirty="0" err="1" smtClean="0">
                <a:latin typeface="Monotype Corsiva" pitchFamily="66" charset="0"/>
              </a:rPr>
              <a:t>дивні</a:t>
            </a:r>
            <a:r>
              <a:rPr lang="ru-RU" sz="2300" b="1" dirty="0" smtClean="0">
                <a:latin typeface="Monotype Corsiva" pitchFamily="66" charset="0"/>
              </a:rPr>
              <a:t> </a:t>
            </a:r>
            <a:r>
              <a:rPr lang="ru-RU" sz="2300" b="1" dirty="0" err="1" smtClean="0">
                <a:latin typeface="Monotype Corsiva" pitchFamily="66" charset="0"/>
              </a:rPr>
              <a:t>креслення</a:t>
            </a:r>
            <a:r>
              <a:rPr lang="ru-RU" sz="2300" b="1" dirty="0" smtClean="0">
                <a:latin typeface="Monotype Corsiva" pitchFamily="66" charset="0"/>
              </a:rPr>
              <a:t>, </a:t>
            </a:r>
            <a:r>
              <a:rPr lang="ru-RU" sz="2300" b="1" dirty="0" err="1" smtClean="0">
                <a:latin typeface="Monotype Corsiva" pitchFamily="66" charset="0"/>
              </a:rPr>
              <a:t>і</a:t>
            </a:r>
            <a:r>
              <a:rPr lang="ru-RU" sz="2300" b="1" dirty="0" smtClean="0">
                <a:latin typeface="Monotype Corsiva" pitchFamily="66" charset="0"/>
              </a:rPr>
              <a:t> </a:t>
            </a:r>
            <a:r>
              <a:rPr lang="ru-RU" sz="2300" b="1" dirty="0" err="1" smtClean="0">
                <a:latin typeface="Monotype Corsiva" pitchFamily="66" charset="0"/>
              </a:rPr>
              <a:t>дослідження</a:t>
            </a:r>
            <a:r>
              <a:rPr lang="ru-RU" sz="2300" b="1" dirty="0" smtClean="0">
                <a:latin typeface="Monotype Corsiva" pitchFamily="66" charset="0"/>
              </a:rPr>
              <a:t> </a:t>
            </a:r>
            <a:r>
              <a:rPr lang="ru-RU" sz="2300" b="1" dirty="0" err="1" smtClean="0">
                <a:latin typeface="Monotype Corsiva" pitchFamily="66" charset="0"/>
              </a:rPr>
              <a:t>з</a:t>
            </a:r>
            <a:r>
              <a:rPr lang="ru-RU" sz="2300" b="1" dirty="0" smtClean="0">
                <a:latin typeface="Monotype Corsiva" pitchFamily="66" charset="0"/>
              </a:rPr>
              <a:t> </a:t>
            </a:r>
            <a:r>
              <a:rPr lang="ru-RU" sz="2300" b="1" dirty="0" err="1" smtClean="0">
                <a:latin typeface="Monotype Corsiva" pitchFamily="66" charset="0"/>
              </a:rPr>
              <a:t>геології</a:t>
            </a:r>
            <a:r>
              <a:rPr lang="ru-RU" sz="2300" b="1" dirty="0" smtClean="0">
                <a:latin typeface="Monotype Corsiva" pitchFamily="66" charset="0"/>
              </a:rPr>
              <a:t>, </a:t>
            </a:r>
            <a:r>
              <a:rPr lang="ru-RU" sz="2300" b="1" dirty="0" err="1" smtClean="0">
                <a:latin typeface="Monotype Corsiva" pitchFamily="66" charset="0"/>
              </a:rPr>
              <a:t>архітектури</a:t>
            </a:r>
            <a:r>
              <a:rPr lang="ru-RU" sz="2300" b="1" dirty="0" smtClean="0">
                <a:latin typeface="Monotype Corsiva" pitchFamily="66" charset="0"/>
              </a:rPr>
              <a:t>, </a:t>
            </a:r>
            <a:r>
              <a:rPr lang="ru-RU" sz="2300" b="1" dirty="0" err="1" smtClean="0">
                <a:latin typeface="Monotype Corsiva" pitchFamily="66" charset="0"/>
              </a:rPr>
              <a:t>гідравліки</a:t>
            </a:r>
            <a:r>
              <a:rPr lang="ru-RU" sz="2300" b="1" dirty="0" smtClean="0">
                <a:latin typeface="Monotype Corsiva" pitchFamily="66" charset="0"/>
              </a:rPr>
              <a:t>, </a:t>
            </a:r>
            <a:r>
              <a:rPr lang="ru-RU" sz="2300" b="1" dirty="0" err="1" smtClean="0">
                <a:latin typeface="Monotype Corsiva" pitchFamily="66" charset="0"/>
              </a:rPr>
              <a:t>геометрії</a:t>
            </a:r>
            <a:r>
              <a:rPr lang="ru-RU" sz="2300" b="1" dirty="0" smtClean="0">
                <a:latin typeface="Monotype Corsiva" pitchFamily="66" charset="0"/>
              </a:rPr>
              <a:t>, </a:t>
            </a:r>
            <a:r>
              <a:rPr lang="ru-RU" sz="2300" b="1" dirty="0" err="1" smtClean="0">
                <a:latin typeface="Monotype Corsiva" pitchFamily="66" charset="0"/>
              </a:rPr>
              <a:t>військових</a:t>
            </a:r>
            <a:r>
              <a:rPr lang="ru-RU" sz="2300" b="1" dirty="0" smtClean="0">
                <a:latin typeface="Monotype Corsiva" pitchFamily="66" charset="0"/>
              </a:rPr>
              <a:t> </a:t>
            </a:r>
            <a:r>
              <a:rPr lang="ru-RU" sz="2300" b="1" dirty="0" err="1" smtClean="0">
                <a:latin typeface="Monotype Corsiva" pitchFamily="66" charset="0"/>
              </a:rPr>
              <a:t>фортифікацій</a:t>
            </a:r>
            <a:r>
              <a:rPr lang="ru-RU" sz="2300" b="1" dirty="0" smtClean="0">
                <a:latin typeface="Monotype Corsiva" pitchFamily="66" charset="0"/>
              </a:rPr>
              <a:t>, </a:t>
            </a:r>
            <a:r>
              <a:rPr lang="ru-RU" sz="2300" b="1" dirty="0" err="1" smtClean="0">
                <a:latin typeface="Monotype Corsiva" pitchFamily="66" charset="0"/>
              </a:rPr>
              <a:t>філософії</a:t>
            </a:r>
            <a:r>
              <a:rPr lang="ru-RU" sz="2300" b="1" dirty="0" smtClean="0">
                <a:latin typeface="Monotype Corsiva" pitchFamily="66" charset="0"/>
              </a:rPr>
              <a:t>, оптики, </a:t>
            </a:r>
            <a:r>
              <a:rPr lang="ru-RU" sz="2300" b="1" dirty="0" err="1" smtClean="0">
                <a:latin typeface="Monotype Corsiva" pitchFamily="66" charset="0"/>
              </a:rPr>
              <a:t>техніки</a:t>
            </a:r>
            <a:r>
              <a:rPr lang="ru-RU" sz="2300" b="1" dirty="0" smtClean="0">
                <a:latin typeface="Monotype Corsiva" pitchFamily="66" charset="0"/>
              </a:rPr>
              <a:t> </a:t>
            </a:r>
            <a:r>
              <a:rPr lang="ru-RU" sz="2300" b="1" dirty="0" err="1" smtClean="0">
                <a:latin typeface="Monotype Corsiva" pitchFamily="66" charset="0"/>
              </a:rPr>
              <a:t>малюнка</a:t>
            </a:r>
            <a:r>
              <a:rPr lang="ru-RU" sz="2300" b="1" dirty="0" smtClean="0">
                <a:latin typeface="Monotype Corsiva" pitchFamily="66" charset="0"/>
              </a:rPr>
              <a:t> — твори </a:t>
            </a:r>
            <a:r>
              <a:rPr lang="ru-RU" sz="2300" b="1" dirty="0" err="1" smtClean="0">
                <a:latin typeface="Monotype Corsiva" pitchFamily="66" charset="0"/>
              </a:rPr>
              <a:t>однієї</a:t>
            </a:r>
            <a:r>
              <a:rPr lang="ru-RU" sz="2300" b="1" dirty="0" smtClean="0">
                <a:latin typeface="Monotype Corsiva" pitchFamily="66" charset="0"/>
              </a:rPr>
              <a:t> </a:t>
            </a:r>
            <a:r>
              <a:rPr lang="ru-RU" sz="2300" b="1" dirty="0" err="1" smtClean="0">
                <a:latin typeface="Monotype Corsiva" pitchFamily="66" charset="0"/>
              </a:rPr>
              <a:t>людини</a:t>
            </a:r>
            <a:r>
              <a:rPr lang="ru-RU" sz="2300" b="1" dirty="0" smtClean="0">
                <a:latin typeface="Monotype Corsiva" pitchFamily="66" charset="0"/>
              </a:rPr>
              <a:t>.</a:t>
            </a:r>
            <a:endParaRPr lang="ru-RU" sz="23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1142984"/>
            <a:ext cx="635798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Цитати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Леонардо да 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Вінчі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  <a:p>
            <a:pPr algn="ctr"/>
            <a:endParaRPr lang="ru-RU" b="1" i="1" dirty="0" smtClean="0"/>
          </a:p>
          <a:p>
            <a:pPr algn="ctr"/>
            <a:r>
              <a:rPr lang="ru-RU" b="1" i="1" dirty="0" smtClean="0"/>
              <a:t>«</a:t>
            </a:r>
            <a:r>
              <a:rPr lang="ru-RU" b="1" i="1" dirty="0" err="1" smtClean="0"/>
              <a:t>Поганий</a:t>
            </a:r>
            <a:r>
              <a:rPr lang="ru-RU" b="1" i="1" dirty="0" smtClean="0"/>
              <a:t> той </a:t>
            </a:r>
            <a:r>
              <a:rPr lang="ru-RU" b="1" i="1" dirty="0" err="1" smtClean="0"/>
              <a:t>учень</a:t>
            </a:r>
            <a:r>
              <a:rPr lang="ru-RU" b="1" i="1" dirty="0" smtClean="0"/>
              <a:t>, </a:t>
            </a:r>
            <a:r>
              <a:rPr lang="ru-RU" b="1" i="1" dirty="0" err="1" smtClean="0"/>
              <a:t>який</a:t>
            </a:r>
            <a:r>
              <a:rPr lang="ru-RU" b="1" i="1" dirty="0" smtClean="0"/>
              <a:t> не </a:t>
            </a:r>
            <a:r>
              <a:rPr lang="ru-RU" b="1" i="1" dirty="0" err="1" smtClean="0"/>
              <a:t>перевершує</a:t>
            </a:r>
            <a:r>
              <a:rPr lang="ru-RU" b="1" i="1" dirty="0" smtClean="0"/>
              <a:t> учителя».</a:t>
            </a:r>
            <a:endParaRPr lang="ru-RU" b="1" dirty="0" smtClean="0"/>
          </a:p>
          <a:p>
            <a:pPr algn="ctr"/>
            <a:endParaRPr lang="ru-RU" b="1" i="1" dirty="0" smtClean="0"/>
          </a:p>
          <a:p>
            <a:pPr algn="ctr"/>
            <a:r>
              <a:rPr lang="ru-RU" b="1" i="1" dirty="0" smtClean="0"/>
              <a:t>«Я </a:t>
            </a:r>
            <a:r>
              <a:rPr lang="ru-RU" b="1" i="1" dirty="0" err="1" smtClean="0"/>
              <a:t>віддаю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перевагу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смерті</a:t>
            </a:r>
            <a:r>
              <a:rPr lang="ru-RU" b="1" i="1" dirty="0" smtClean="0"/>
              <a:t> перед </a:t>
            </a:r>
            <a:r>
              <a:rPr lang="ru-RU" b="1" i="1" dirty="0" err="1" smtClean="0"/>
              <a:t>втомою</a:t>
            </a:r>
            <a:r>
              <a:rPr lang="ru-RU" b="1" i="1" dirty="0" smtClean="0"/>
              <a:t>. Я </a:t>
            </a:r>
            <a:r>
              <a:rPr lang="ru-RU" b="1" i="1" dirty="0" err="1" smtClean="0"/>
              <a:t>ніколи</a:t>
            </a:r>
            <a:r>
              <a:rPr lang="ru-RU" b="1" i="1" dirty="0" smtClean="0"/>
              <a:t> не </a:t>
            </a:r>
            <a:r>
              <a:rPr lang="ru-RU" b="1" i="1" dirty="0" err="1" smtClean="0"/>
              <a:t>втомлююсь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служити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іншим</a:t>
            </a:r>
            <a:r>
              <a:rPr lang="ru-RU" b="1" i="1" dirty="0" smtClean="0"/>
              <a:t>».</a:t>
            </a:r>
          </a:p>
          <a:p>
            <a:pPr algn="ctr"/>
            <a:endParaRPr lang="ru-RU" b="1" i="1" dirty="0" smtClean="0"/>
          </a:p>
          <a:p>
            <a:pPr algn="ctr"/>
            <a:r>
              <a:rPr lang="ru-RU" b="1" i="1" dirty="0" smtClean="0"/>
              <a:t>«</a:t>
            </a:r>
            <a:r>
              <a:rPr lang="ru-RU" b="1" i="1" dirty="0" err="1" smtClean="0"/>
              <a:t>Існує</a:t>
            </a:r>
            <a:r>
              <a:rPr lang="ru-RU" b="1" i="1" dirty="0" smtClean="0"/>
              <a:t> три </a:t>
            </a:r>
            <a:r>
              <a:rPr lang="ru-RU" b="1" i="1" dirty="0" err="1" smtClean="0"/>
              <a:t>типи</a:t>
            </a:r>
            <a:r>
              <a:rPr lang="ru-RU" b="1" i="1" dirty="0" smtClean="0"/>
              <a:t> людей: </a:t>
            </a:r>
            <a:r>
              <a:rPr lang="ru-RU" b="1" i="1" dirty="0" err="1" smtClean="0"/>
              <a:t>ті</a:t>
            </a:r>
            <a:r>
              <a:rPr lang="ru-RU" b="1" i="1" dirty="0" smtClean="0"/>
              <a:t>, </a:t>
            </a:r>
            <a:r>
              <a:rPr lang="ru-RU" b="1" i="1" dirty="0" err="1" smtClean="0"/>
              <a:t>хто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бачить</a:t>
            </a:r>
            <a:r>
              <a:rPr lang="ru-RU" b="1" i="1" dirty="0" smtClean="0"/>
              <a:t>; </a:t>
            </a:r>
            <a:r>
              <a:rPr lang="ru-RU" b="1" i="1" dirty="0" err="1" smtClean="0"/>
              <a:t>ті</a:t>
            </a:r>
            <a:r>
              <a:rPr lang="ru-RU" b="1" i="1" dirty="0" smtClean="0"/>
              <a:t>, </a:t>
            </a:r>
            <a:r>
              <a:rPr lang="ru-RU" b="1" i="1" dirty="0" err="1" smtClean="0"/>
              <a:t>хто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бачить</a:t>
            </a:r>
            <a:r>
              <a:rPr lang="ru-RU" b="1" i="1" dirty="0" smtClean="0"/>
              <a:t>, коли </a:t>
            </a:r>
            <a:r>
              <a:rPr lang="ru-RU" b="1" i="1" dirty="0" err="1" smtClean="0"/>
              <a:t>їм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показують</a:t>
            </a:r>
            <a:r>
              <a:rPr lang="ru-RU" b="1" i="1" dirty="0" smtClean="0"/>
              <a:t>;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ті</a:t>
            </a:r>
            <a:r>
              <a:rPr lang="ru-RU" b="1" i="1" dirty="0" smtClean="0"/>
              <a:t>, </a:t>
            </a:r>
            <a:r>
              <a:rPr lang="ru-RU" b="1" i="1" dirty="0" err="1" smtClean="0"/>
              <a:t>хто</a:t>
            </a:r>
            <a:r>
              <a:rPr lang="ru-RU" b="1" i="1" dirty="0" smtClean="0"/>
              <a:t> не </a:t>
            </a:r>
            <a:r>
              <a:rPr lang="ru-RU" b="1" i="1" dirty="0" err="1" smtClean="0"/>
              <a:t>бачить</a:t>
            </a:r>
            <a:r>
              <a:rPr lang="ru-RU" b="1" i="1" dirty="0" smtClean="0"/>
              <a:t>».</a:t>
            </a:r>
          </a:p>
          <a:p>
            <a:pPr algn="ctr"/>
            <a:endParaRPr lang="ru-RU" b="1" i="1" dirty="0" smtClean="0"/>
          </a:p>
          <a:p>
            <a:pPr algn="ctr"/>
            <a:r>
              <a:rPr lang="ru-RU" b="1" i="1" dirty="0" smtClean="0"/>
              <a:t>«Де </a:t>
            </a:r>
            <a:r>
              <a:rPr lang="ru-RU" b="1" i="1" dirty="0" err="1" smtClean="0"/>
              <a:t>помирає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надія</a:t>
            </a:r>
            <a:r>
              <a:rPr lang="ru-RU" b="1" i="1" dirty="0" smtClean="0"/>
              <a:t>, там </a:t>
            </a:r>
            <a:r>
              <a:rPr lang="ru-RU" b="1" i="1" dirty="0" err="1" smtClean="0"/>
              <a:t>виникає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порожнеча</a:t>
            </a:r>
            <a:r>
              <a:rPr lang="ru-RU" b="1" i="1" dirty="0" smtClean="0"/>
              <a:t>».</a:t>
            </a:r>
          </a:p>
          <a:p>
            <a:pPr algn="ctr"/>
            <a:endParaRPr lang="ru-RU" b="1" i="1" dirty="0" smtClean="0"/>
          </a:p>
          <a:p>
            <a:pPr algn="ctr"/>
            <a:r>
              <a:rPr lang="ru-RU" b="1" i="1" dirty="0" smtClean="0"/>
              <a:t>«</a:t>
            </a:r>
            <a:r>
              <a:rPr lang="ru-RU" b="1" i="1" dirty="0" err="1" smtClean="0"/>
              <a:t>Залізо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ржавіє</a:t>
            </a:r>
            <a:r>
              <a:rPr lang="ru-RU" b="1" i="1" dirty="0" smtClean="0"/>
              <a:t>, не </a:t>
            </a:r>
            <a:r>
              <a:rPr lang="ru-RU" b="1" i="1" dirty="0" err="1" smtClean="0"/>
              <a:t>знаходячи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собі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застосування</a:t>
            </a:r>
            <a:r>
              <a:rPr lang="ru-RU" b="1" i="1" dirty="0" smtClean="0"/>
              <a:t>, вода, яка </a:t>
            </a:r>
            <a:r>
              <a:rPr lang="ru-RU" b="1" i="1" dirty="0" err="1" smtClean="0"/>
              <a:t>стоїть</a:t>
            </a:r>
            <a:r>
              <a:rPr lang="ru-RU" b="1" i="1" dirty="0" smtClean="0"/>
              <a:t> — </a:t>
            </a:r>
            <a:r>
              <a:rPr lang="ru-RU" b="1" i="1" dirty="0" err="1" smtClean="0"/>
              <a:t>гниє</a:t>
            </a:r>
            <a:r>
              <a:rPr lang="ru-RU" b="1" i="1" dirty="0" smtClean="0"/>
              <a:t>, </a:t>
            </a:r>
            <a:r>
              <a:rPr lang="ru-RU" b="1" i="1" dirty="0" err="1" smtClean="0"/>
              <a:t>або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холоді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замерзає</a:t>
            </a:r>
            <a:r>
              <a:rPr lang="ru-RU" b="1" i="1" dirty="0" smtClean="0"/>
              <a:t>, а </a:t>
            </a:r>
            <a:r>
              <a:rPr lang="ru-RU" b="1" i="1" dirty="0" err="1" smtClean="0"/>
              <a:t>розум</a:t>
            </a:r>
            <a:r>
              <a:rPr lang="ru-RU" b="1" i="1" dirty="0" smtClean="0"/>
              <a:t> </a:t>
            </a:r>
            <a:r>
              <a:rPr lang="ru-RU" b="1" i="1" dirty="0" err="1" smtClean="0"/>
              <a:t>людини</a:t>
            </a:r>
            <a:r>
              <a:rPr lang="ru-RU" b="1" i="1" dirty="0" smtClean="0"/>
              <a:t>, не </a:t>
            </a:r>
            <a:r>
              <a:rPr lang="ru-RU" b="1" i="1" dirty="0" err="1" smtClean="0"/>
              <a:t>знаходячи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собі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застосування</a:t>
            </a:r>
            <a:r>
              <a:rPr lang="ru-RU" b="1" i="1" dirty="0" smtClean="0"/>
              <a:t> — </a:t>
            </a:r>
            <a:r>
              <a:rPr lang="ru-RU" b="1" i="1" dirty="0" err="1" smtClean="0"/>
              <a:t>чахне</a:t>
            </a:r>
            <a:r>
              <a:rPr lang="ru-RU" b="1" i="1" dirty="0" smtClean="0"/>
              <a:t>».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4714884"/>
            <a:ext cx="68702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Леонардо да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Вінчі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помер 2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травня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1519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р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, у замку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Клу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біля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Амбуаза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Турень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  <a:latin typeface="Monotype Corsiva" pitchFamily="66" charset="0"/>
              </a:rPr>
              <a:t>Франкція</a:t>
            </a: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20040" y="164592"/>
            <a:ext cx="5357818" cy="4286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571480"/>
            <a:ext cx="2433632" cy="1692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000760" y="2428868"/>
            <a:ext cx="27689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err="1" smtClean="0">
                <a:solidFill>
                  <a:schemeClr val="bg1"/>
                </a:solidFill>
              </a:rPr>
              <a:t>Кло-Люсе</a:t>
            </a:r>
            <a:r>
              <a:rPr lang="ru-RU" sz="1400" dirty="0" smtClean="0">
                <a:solidFill>
                  <a:schemeClr val="bg1"/>
                </a:solidFill>
              </a:rPr>
              <a:t>, </a:t>
            </a:r>
            <a:r>
              <a:rPr lang="ru-RU" sz="1400" dirty="0" err="1" smtClean="0">
                <a:solidFill>
                  <a:schemeClr val="bg1"/>
                </a:solidFill>
              </a:rPr>
              <a:t>місце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смерті</a:t>
            </a:r>
            <a:r>
              <a:rPr lang="ru-RU" sz="1400" dirty="0" smtClean="0">
                <a:solidFill>
                  <a:schemeClr val="bg1"/>
                </a:solidFill>
              </a:rPr>
              <a:t> Леонардо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3116"/>
            <a:ext cx="7715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latin typeface="Monotype Corsiva" pitchFamily="66" charset="0"/>
              </a:rPr>
              <a:t>Любуючись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3600" b="1" dirty="0" err="1" smtClean="0">
                <a:latin typeface="Monotype Corsiva" pitchFamily="66" charset="0"/>
              </a:rPr>
              <a:t>сьогодні</a:t>
            </a:r>
            <a:r>
              <a:rPr lang="ru-RU" sz="3600" b="1" dirty="0" smtClean="0">
                <a:latin typeface="Monotype Corsiva" pitchFamily="66" charset="0"/>
              </a:rPr>
              <a:t> картинами Леонардо да </a:t>
            </a:r>
            <a:r>
              <a:rPr lang="ru-RU" sz="3600" b="1" dirty="0" err="1" smtClean="0">
                <a:latin typeface="Monotype Corsiva" pitchFamily="66" charset="0"/>
              </a:rPr>
              <a:t>Вінчі</a:t>
            </a:r>
            <a:r>
              <a:rPr lang="ru-RU" sz="3600" b="1" dirty="0" smtClean="0">
                <a:latin typeface="Monotype Corsiva" pitchFamily="66" charset="0"/>
              </a:rPr>
              <a:t>, </a:t>
            </a:r>
            <a:r>
              <a:rPr lang="ru-RU" sz="3600" b="1" dirty="0" err="1" smtClean="0">
                <a:latin typeface="Monotype Corsiva" pitchFamily="66" charset="0"/>
              </a:rPr>
              <a:t>розглядаючи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3600" b="1" dirty="0" err="1" smtClean="0">
                <a:latin typeface="Monotype Corsiva" pitchFamily="66" charset="0"/>
              </a:rPr>
              <a:t>його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3600" b="1" dirty="0" err="1" smtClean="0">
                <a:latin typeface="Monotype Corsiva" pitchFamily="66" charset="0"/>
              </a:rPr>
              <a:t>проекти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3600" b="1" dirty="0" err="1" smtClean="0">
                <a:latin typeface="Monotype Corsiva" pitchFamily="66" charset="0"/>
              </a:rPr>
              <a:t>різних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3600" b="1" dirty="0" err="1" smtClean="0">
                <a:latin typeface="Monotype Corsiva" pitchFamily="66" charset="0"/>
              </a:rPr>
              <a:t>споруд</a:t>
            </a:r>
            <a:r>
              <a:rPr lang="ru-RU" sz="3600" b="1" dirty="0" smtClean="0">
                <a:latin typeface="Monotype Corsiva" pitchFamily="66" charset="0"/>
              </a:rPr>
              <a:t>, </a:t>
            </a:r>
            <a:r>
              <a:rPr lang="ru-RU" sz="3600" b="1" dirty="0" err="1" smtClean="0">
                <a:latin typeface="Monotype Corsiva" pitchFamily="66" charset="0"/>
              </a:rPr>
              <a:t>людство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3600" b="1" dirty="0" err="1" smtClean="0">
                <a:latin typeface="Monotype Corsiva" pitchFamily="66" charset="0"/>
              </a:rPr>
              <a:t>вдячне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3600" b="1" dirty="0" err="1" smtClean="0">
                <a:latin typeface="Monotype Corsiva" pitchFamily="66" charset="0"/>
              </a:rPr>
              <a:t>цьому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3600" b="1" dirty="0" err="1" smtClean="0">
                <a:latin typeface="Monotype Corsiva" pitchFamily="66" charset="0"/>
              </a:rPr>
              <a:t>гіганту</a:t>
            </a:r>
            <a:r>
              <a:rPr lang="ru-RU" sz="3600" b="1" dirty="0" smtClean="0">
                <a:latin typeface="Monotype Corsiva" pitchFamily="66" charset="0"/>
              </a:rPr>
              <a:t>  </a:t>
            </a:r>
            <a:r>
              <a:rPr lang="ru-RU" sz="3600" b="1" dirty="0" err="1" smtClean="0">
                <a:latin typeface="Monotype Corsiva" pitchFamily="66" charset="0"/>
              </a:rPr>
              <a:t>з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3600" b="1" dirty="0" err="1" smtClean="0">
                <a:latin typeface="Monotype Corsiva" pitchFamily="66" charset="0"/>
              </a:rPr>
              <a:t>епохи</a:t>
            </a:r>
            <a:r>
              <a:rPr lang="ru-RU" sz="3600" b="1" dirty="0" smtClean="0">
                <a:latin typeface="Monotype Corsiva" pitchFamily="66" charset="0"/>
              </a:rPr>
              <a:t> </a:t>
            </a:r>
            <a:r>
              <a:rPr lang="ru-RU" sz="3600" b="1" dirty="0" err="1" smtClean="0">
                <a:latin typeface="Monotype Corsiva" pitchFamily="66" charset="0"/>
              </a:rPr>
              <a:t>Відродження</a:t>
            </a:r>
            <a:r>
              <a:rPr lang="ru-RU" sz="3600" b="1" dirty="0" smtClean="0">
                <a:latin typeface="Monotype Corsiva" pitchFamily="66" charset="0"/>
              </a:rPr>
              <a:t>.</a:t>
            </a:r>
            <a:endParaRPr lang="ru-RU" sz="36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43438" y="1714488"/>
            <a:ext cx="378621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</a:rPr>
              <a:t>Леона́рдо да Ві́нчі </a:t>
            </a:r>
            <a:r>
              <a:rPr lang="vi-VN" b="1" dirty="0" smtClean="0"/>
              <a:t>(італ. </a:t>
            </a:r>
            <a:r>
              <a:rPr lang="en-US" b="1" i="1" dirty="0" smtClean="0"/>
              <a:t>Leonardo </a:t>
            </a:r>
            <a:r>
              <a:rPr lang="en-US" b="1" i="1" dirty="0" err="1" smtClean="0"/>
              <a:t>da</a:t>
            </a:r>
            <a:r>
              <a:rPr lang="en-US" b="1" i="1" dirty="0" smtClean="0"/>
              <a:t> Vinci</a:t>
            </a:r>
            <a:r>
              <a:rPr lang="en-US" b="1" dirty="0" smtClean="0"/>
              <a:t>, 15 </a:t>
            </a:r>
            <a:r>
              <a:rPr lang="vi-VN" b="1" dirty="0" smtClean="0"/>
              <a:t>квітня 1452 в Анкіано, коло Вінчі — 2 травня 1519 в замку Кло-Люсе, Амбуаз) — видатний італійський вчений, дослідник, винахідник і художник, архітектор, анатоміст і інженер, одна з найвизначніших постатей італійського Відродження.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00108"/>
            <a:ext cx="3357586" cy="5075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</a:rPr>
              <a:t>Дитинство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4357718" cy="221457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Леонардо да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Вінчі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народився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15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квітня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1452 року в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селищі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Анкіано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поблизу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Вінчі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укріпленої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фортеці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за 30 км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від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Флоренції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, о «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третій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годині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ночі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»,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тобто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о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дев'ятій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вечора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за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сучасним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відліком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часу.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857364"/>
            <a:ext cx="3429024" cy="2173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 rot="21240797">
            <a:off x="5726290" y="4223512"/>
            <a:ext cx="2925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Будинок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в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якому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жив Леонардо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5500702"/>
            <a:ext cx="4572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 err="1" smtClean="0">
                <a:latin typeface="Impact" pitchFamily="34" charset="0"/>
              </a:rPr>
              <a:t>Його</a:t>
            </a:r>
            <a:r>
              <a:rPr lang="ru-RU" dirty="0" smtClean="0">
                <a:latin typeface="Impact" pitchFamily="34" charset="0"/>
              </a:rPr>
              <a:t> батьками </a:t>
            </a:r>
            <a:r>
              <a:rPr lang="ru-RU" dirty="0" err="1" smtClean="0">
                <a:latin typeface="Impact" pitchFamily="34" charset="0"/>
              </a:rPr>
              <a:t>були</a:t>
            </a:r>
            <a:r>
              <a:rPr lang="ru-RU" dirty="0" smtClean="0">
                <a:latin typeface="Impact" pitchFamily="34" charset="0"/>
              </a:rPr>
              <a:t> 25-річний </a:t>
            </a:r>
            <a:r>
              <a:rPr lang="ru-RU" dirty="0" err="1" smtClean="0">
                <a:latin typeface="Impact" pitchFamily="34" charset="0"/>
              </a:rPr>
              <a:t>нотаріус</a:t>
            </a:r>
            <a:r>
              <a:rPr lang="ru-RU" dirty="0" smtClean="0">
                <a:latin typeface="Impact" pitchFamily="34" charset="0"/>
              </a:rPr>
              <a:t> </a:t>
            </a:r>
            <a:r>
              <a:rPr lang="ru-RU" dirty="0" err="1" smtClean="0">
                <a:latin typeface="Impact" pitchFamily="34" charset="0"/>
              </a:rPr>
              <a:t>П'єро</a:t>
            </a:r>
            <a:r>
              <a:rPr lang="ru-RU" dirty="0" smtClean="0">
                <a:latin typeface="Impact" pitchFamily="34" charset="0"/>
              </a:rPr>
              <a:t> </a:t>
            </a:r>
            <a:r>
              <a:rPr lang="ru-RU" dirty="0" err="1" smtClean="0">
                <a:latin typeface="Impact" pitchFamily="34" charset="0"/>
              </a:rPr>
              <a:t>і</a:t>
            </a:r>
            <a:r>
              <a:rPr lang="ru-RU" dirty="0" smtClean="0">
                <a:latin typeface="Impact" pitchFamily="34" charset="0"/>
              </a:rPr>
              <a:t> </a:t>
            </a:r>
            <a:r>
              <a:rPr lang="ru-RU" dirty="0" err="1" smtClean="0">
                <a:latin typeface="Impact" pitchFamily="34" charset="0"/>
              </a:rPr>
              <a:t>його</a:t>
            </a:r>
            <a:r>
              <a:rPr lang="ru-RU" dirty="0" smtClean="0">
                <a:latin typeface="Impact" pitchFamily="34" charset="0"/>
              </a:rPr>
              <a:t> </a:t>
            </a:r>
            <a:r>
              <a:rPr lang="ru-RU" dirty="0" err="1" smtClean="0">
                <a:latin typeface="Impact" pitchFamily="34" charset="0"/>
              </a:rPr>
              <a:t>кохана</a:t>
            </a:r>
            <a:r>
              <a:rPr lang="ru-RU" dirty="0" smtClean="0">
                <a:latin typeface="Impact" pitchFamily="34" charset="0"/>
              </a:rPr>
              <a:t>, селянка Катерина. </a:t>
            </a:r>
            <a:r>
              <a:rPr lang="ru-RU" dirty="0" err="1" smtClean="0">
                <a:latin typeface="Impact" pitchFamily="34" charset="0"/>
              </a:rPr>
              <a:t>Перші</a:t>
            </a:r>
            <a:r>
              <a:rPr lang="ru-RU" dirty="0" smtClean="0">
                <a:latin typeface="Impact" pitchFamily="34" charset="0"/>
              </a:rPr>
              <a:t> роки </a:t>
            </a:r>
            <a:r>
              <a:rPr lang="ru-RU" dirty="0" err="1" smtClean="0">
                <a:latin typeface="Impact" pitchFamily="34" charset="0"/>
              </a:rPr>
              <a:t>життя</a:t>
            </a:r>
            <a:r>
              <a:rPr lang="ru-RU" dirty="0" smtClean="0">
                <a:latin typeface="Impact" pitchFamily="34" charset="0"/>
              </a:rPr>
              <a:t> Леонардо </a:t>
            </a:r>
            <a:r>
              <a:rPr lang="ru-RU" dirty="0" err="1" smtClean="0">
                <a:latin typeface="Impact" pitchFamily="34" charset="0"/>
              </a:rPr>
              <a:t>провів</a:t>
            </a:r>
            <a:r>
              <a:rPr lang="ru-RU" dirty="0" smtClean="0">
                <a:latin typeface="Impact" pitchFamily="34" charset="0"/>
              </a:rPr>
              <a:t> разом </a:t>
            </a:r>
            <a:r>
              <a:rPr lang="ru-RU" dirty="0" err="1" smtClean="0">
                <a:latin typeface="Impact" pitchFamily="34" charset="0"/>
              </a:rPr>
              <a:t>з</a:t>
            </a:r>
            <a:r>
              <a:rPr lang="ru-RU" dirty="0" smtClean="0">
                <a:latin typeface="Impact" pitchFamily="34" charset="0"/>
              </a:rPr>
              <a:t> </a:t>
            </a:r>
            <a:r>
              <a:rPr lang="ru-RU" dirty="0" err="1" smtClean="0">
                <a:latin typeface="Impact" pitchFamily="34" charset="0"/>
              </a:rPr>
              <a:t>матір'ю</a:t>
            </a:r>
            <a:r>
              <a:rPr lang="ru-RU" dirty="0" smtClean="0">
                <a:latin typeface="Impact" pitchFamily="34" charset="0"/>
              </a:rPr>
              <a:t>. 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1571612"/>
            <a:ext cx="4071966" cy="22860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Impact" pitchFamily="34" charset="0"/>
              </a:rPr>
              <a:t>Леонардо не </a:t>
            </a:r>
            <a:r>
              <a:rPr lang="ru-RU" sz="2000" dirty="0" err="1" smtClean="0">
                <a:latin typeface="Impact" pitchFamily="34" charset="0"/>
              </a:rPr>
              <a:t>мав</a:t>
            </a:r>
            <a:r>
              <a:rPr lang="ru-RU" sz="2000" dirty="0" smtClean="0">
                <a:latin typeface="Impact" pitchFamily="34" charset="0"/>
              </a:rPr>
              <a:t> </a:t>
            </a:r>
            <a:r>
              <a:rPr lang="ru-RU" sz="2000" dirty="0" err="1" smtClean="0">
                <a:latin typeface="Impact" pitchFamily="34" charset="0"/>
              </a:rPr>
              <a:t>прізвища</a:t>
            </a:r>
            <a:r>
              <a:rPr lang="ru-RU" sz="2000" dirty="0" smtClean="0">
                <a:latin typeface="Impact" pitchFamily="34" charset="0"/>
              </a:rPr>
              <a:t> в </a:t>
            </a:r>
            <a:r>
              <a:rPr lang="ru-RU" sz="2000" dirty="0" err="1" smtClean="0">
                <a:latin typeface="Impact" pitchFamily="34" charset="0"/>
              </a:rPr>
              <a:t>сучасному</a:t>
            </a:r>
            <a:r>
              <a:rPr lang="ru-RU" sz="2000" dirty="0" smtClean="0">
                <a:latin typeface="Impact" pitchFamily="34" charset="0"/>
              </a:rPr>
              <a:t> </a:t>
            </a:r>
            <a:r>
              <a:rPr lang="ru-RU" sz="2000" dirty="0" err="1" smtClean="0">
                <a:latin typeface="Impact" pitchFamily="34" charset="0"/>
              </a:rPr>
              <a:t>розумінні</a:t>
            </a:r>
            <a:r>
              <a:rPr lang="ru-RU" sz="2000" dirty="0" smtClean="0">
                <a:latin typeface="Impact" pitchFamily="34" charset="0"/>
              </a:rPr>
              <a:t>; «да </a:t>
            </a:r>
            <a:r>
              <a:rPr lang="ru-RU" sz="2000" dirty="0" err="1" smtClean="0">
                <a:latin typeface="Impact" pitchFamily="34" charset="0"/>
              </a:rPr>
              <a:t>Вінчі</a:t>
            </a:r>
            <a:r>
              <a:rPr lang="ru-RU" sz="2000" dirty="0" smtClean="0">
                <a:latin typeface="Impact" pitchFamily="34" charset="0"/>
              </a:rPr>
              <a:t>» </a:t>
            </a:r>
            <a:r>
              <a:rPr lang="ru-RU" sz="2000" dirty="0" err="1" smtClean="0">
                <a:latin typeface="Impact" pitchFamily="34" charset="0"/>
              </a:rPr>
              <a:t>означає</a:t>
            </a:r>
            <a:r>
              <a:rPr lang="ru-RU" sz="2000" dirty="0" smtClean="0">
                <a:latin typeface="Impact" pitchFamily="34" charset="0"/>
              </a:rPr>
              <a:t> просто «(родом) </a:t>
            </a:r>
            <a:r>
              <a:rPr lang="ru-RU" sz="2000" dirty="0" err="1" smtClean="0">
                <a:latin typeface="Impact" pitchFamily="34" charset="0"/>
              </a:rPr>
              <a:t>з</a:t>
            </a:r>
            <a:r>
              <a:rPr lang="ru-RU" sz="2000" dirty="0" smtClean="0">
                <a:latin typeface="Impact" pitchFamily="34" charset="0"/>
              </a:rPr>
              <a:t> </a:t>
            </a:r>
            <a:r>
              <a:rPr lang="ru-RU" sz="2000" dirty="0" err="1" smtClean="0">
                <a:latin typeface="Impact" pitchFamily="34" charset="0"/>
              </a:rPr>
              <a:t>містечка</a:t>
            </a:r>
            <a:r>
              <a:rPr lang="ru-RU" sz="2000" dirty="0" smtClean="0">
                <a:latin typeface="Impact" pitchFamily="34" charset="0"/>
              </a:rPr>
              <a:t> </a:t>
            </a:r>
            <a:r>
              <a:rPr lang="ru-RU" sz="2000" dirty="0" err="1" smtClean="0">
                <a:latin typeface="Impact" pitchFamily="34" charset="0"/>
              </a:rPr>
              <a:t>Вінчі</a:t>
            </a:r>
            <a:r>
              <a:rPr lang="ru-RU" sz="2000" dirty="0" smtClean="0">
                <a:latin typeface="Impact" pitchFamily="34" charset="0"/>
              </a:rPr>
              <a:t>». </a:t>
            </a:r>
            <a:r>
              <a:rPr lang="ru-RU" sz="2000" dirty="0" err="1" smtClean="0">
                <a:latin typeface="Impact" pitchFamily="34" charset="0"/>
              </a:rPr>
              <a:t>Повне</a:t>
            </a:r>
            <a:r>
              <a:rPr lang="ru-RU" sz="2000" dirty="0" smtClean="0">
                <a:latin typeface="Impact" pitchFamily="34" charset="0"/>
              </a:rPr>
              <a:t> </a:t>
            </a:r>
            <a:r>
              <a:rPr lang="ru-RU" sz="2000" dirty="0" err="1" smtClean="0">
                <a:latin typeface="Impact" pitchFamily="34" charset="0"/>
              </a:rPr>
              <a:t>його</a:t>
            </a:r>
            <a:r>
              <a:rPr lang="ru-RU" sz="2000" dirty="0" smtClean="0">
                <a:latin typeface="Impact" pitchFamily="34" charset="0"/>
              </a:rPr>
              <a:t> </a:t>
            </a:r>
            <a:r>
              <a:rPr lang="ru-RU" sz="2000" dirty="0" err="1" smtClean="0">
                <a:latin typeface="Impact" pitchFamily="34" charset="0"/>
              </a:rPr>
              <a:t>ім'я</a:t>
            </a:r>
            <a:r>
              <a:rPr lang="ru-RU" sz="2000" dirty="0" smtClean="0">
                <a:latin typeface="Impact" pitchFamily="34" charset="0"/>
              </a:rPr>
              <a:t> — </a:t>
            </a:r>
            <a:r>
              <a:rPr lang="ru-RU" sz="2000" dirty="0" err="1" smtClean="0">
                <a:latin typeface="Impact" pitchFamily="34" charset="0"/>
              </a:rPr>
              <a:t>італ</a:t>
            </a:r>
            <a:r>
              <a:rPr lang="ru-RU" sz="2000" dirty="0" smtClean="0">
                <a:latin typeface="Impact" pitchFamily="34" charset="0"/>
              </a:rPr>
              <a:t>. </a:t>
            </a:r>
            <a:r>
              <a:rPr lang="en-US" sz="2000" i="1" dirty="0" smtClean="0">
                <a:latin typeface="Impact" pitchFamily="34" charset="0"/>
              </a:rPr>
              <a:t>Leonardo </a:t>
            </a:r>
            <a:r>
              <a:rPr lang="en-US" sz="2000" i="1" dirty="0" err="1" smtClean="0">
                <a:latin typeface="Impact" pitchFamily="34" charset="0"/>
              </a:rPr>
              <a:t>di</a:t>
            </a:r>
            <a:r>
              <a:rPr lang="en-US" sz="2000" i="1" dirty="0" smtClean="0">
                <a:latin typeface="Impact" pitchFamily="34" charset="0"/>
              </a:rPr>
              <a:t> ser </a:t>
            </a:r>
            <a:r>
              <a:rPr lang="en-US" sz="2000" i="1" dirty="0" err="1" smtClean="0">
                <a:latin typeface="Impact" pitchFamily="34" charset="0"/>
              </a:rPr>
              <a:t>Piero</a:t>
            </a:r>
            <a:r>
              <a:rPr lang="en-US" sz="2000" i="1" dirty="0" smtClean="0">
                <a:latin typeface="Impact" pitchFamily="34" charset="0"/>
              </a:rPr>
              <a:t> </a:t>
            </a:r>
            <a:r>
              <a:rPr lang="en-US" sz="2000" i="1" dirty="0" err="1" smtClean="0">
                <a:latin typeface="Impact" pitchFamily="34" charset="0"/>
              </a:rPr>
              <a:t>da</a:t>
            </a:r>
            <a:r>
              <a:rPr lang="en-US" sz="2000" i="1" dirty="0" smtClean="0">
                <a:latin typeface="Impact" pitchFamily="34" charset="0"/>
              </a:rPr>
              <a:t> Vinci</a:t>
            </a:r>
            <a:r>
              <a:rPr lang="en-US" sz="2000" dirty="0" smtClean="0">
                <a:latin typeface="Impact" pitchFamily="34" charset="0"/>
              </a:rPr>
              <a:t>, </a:t>
            </a:r>
            <a:r>
              <a:rPr lang="ru-RU" sz="2000" dirty="0" err="1" smtClean="0">
                <a:latin typeface="Impact" pitchFamily="34" charset="0"/>
              </a:rPr>
              <a:t>тобто</a:t>
            </a:r>
            <a:r>
              <a:rPr lang="ru-RU" sz="2000" dirty="0" smtClean="0">
                <a:latin typeface="Impact" pitchFamily="34" charset="0"/>
              </a:rPr>
              <a:t> «Леонардо, </a:t>
            </a:r>
            <a:r>
              <a:rPr lang="ru-RU" sz="2000" dirty="0" err="1" smtClean="0">
                <a:latin typeface="Impact" pitchFamily="34" charset="0"/>
              </a:rPr>
              <a:t>син</a:t>
            </a:r>
            <a:r>
              <a:rPr lang="ru-RU" sz="2000" dirty="0" smtClean="0">
                <a:latin typeface="Impact" pitchFamily="34" charset="0"/>
              </a:rPr>
              <a:t> пана </a:t>
            </a:r>
            <a:r>
              <a:rPr lang="ru-RU" sz="2000" dirty="0" err="1" smtClean="0">
                <a:latin typeface="Impact" pitchFamily="34" charset="0"/>
              </a:rPr>
              <a:t>П'єро</a:t>
            </a:r>
            <a:r>
              <a:rPr lang="ru-RU" sz="2000" dirty="0" smtClean="0">
                <a:latin typeface="Impact" pitchFamily="34" charset="0"/>
              </a:rPr>
              <a:t> </a:t>
            </a:r>
            <a:r>
              <a:rPr lang="ru-RU" sz="2000" dirty="0" err="1" smtClean="0">
                <a:latin typeface="Impact" pitchFamily="34" charset="0"/>
              </a:rPr>
              <a:t>з</a:t>
            </a:r>
            <a:r>
              <a:rPr lang="ru-RU" sz="2000" dirty="0" smtClean="0">
                <a:latin typeface="Impact" pitchFamily="34" charset="0"/>
              </a:rPr>
              <a:t> </a:t>
            </a:r>
            <a:r>
              <a:rPr lang="ru-RU" sz="2000" dirty="0" err="1" smtClean="0">
                <a:latin typeface="Impact" pitchFamily="34" charset="0"/>
              </a:rPr>
              <a:t>Вінчі</a:t>
            </a:r>
            <a:r>
              <a:rPr lang="ru-RU" sz="2000" dirty="0" smtClean="0">
                <a:latin typeface="Impact" pitchFamily="34" charset="0"/>
              </a:rPr>
              <a:t>».</a:t>
            </a:r>
            <a:endParaRPr lang="ru-RU" sz="2000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latin typeface="Impact" pitchFamily="34" charset="0"/>
              </a:rPr>
              <a:t>Вчитель</a:t>
            </a:r>
            <a:r>
              <a:rPr lang="ru-RU" dirty="0" smtClean="0">
                <a:latin typeface="Impact" pitchFamily="34" charset="0"/>
              </a:rPr>
              <a:t> </a:t>
            </a:r>
            <a:r>
              <a:rPr lang="ru-RU" dirty="0" err="1" smtClean="0">
                <a:latin typeface="Impact" pitchFamily="34" charset="0"/>
              </a:rPr>
              <a:t>або</a:t>
            </a:r>
            <a:r>
              <a:rPr lang="ru-RU" dirty="0" smtClean="0">
                <a:latin typeface="Impact" pitchFamily="34" charset="0"/>
              </a:rPr>
              <a:t> </a:t>
            </a:r>
            <a:r>
              <a:rPr lang="ru-RU" dirty="0" err="1" smtClean="0">
                <a:latin typeface="Impact" pitchFamily="34" charset="0"/>
              </a:rPr>
              <a:t>вчителі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543956" cy="3686188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err="1" smtClean="0"/>
              <a:t>Приблизно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</a:t>
            </a:r>
            <a:r>
              <a:rPr lang="ru-RU" sz="2800" b="1" dirty="0" smtClean="0"/>
              <a:t> 15 </a:t>
            </a:r>
            <a:r>
              <a:rPr lang="ru-RU" sz="2800" b="1" dirty="0" err="1" smtClean="0"/>
              <a:t>років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навчався</a:t>
            </a:r>
            <a:r>
              <a:rPr lang="ru-RU" sz="2800" b="1" dirty="0" smtClean="0"/>
              <a:t> у </a:t>
            </a:r>
            <a:r>
              <a:rPr lang="ru-RU" sz="2800" b="1" dirty="0" err="1" smtClean="0"/>
              <a:t>майстерні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Верроккіо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Майстерня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Верроккіо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містилася</a:t>
            </a:r>
            <a:r>
              <a:rPr lang="ru-RU" sz="2800" b="1" dirty="0" smtClean="0"/>
              <a:t> в </a:t>
            </a:r>
            <a:r>
              <a:rPr lang="ru-RU" sz="2800" b="1" dirty="0" err="1" smtClean="0"/>
              <a:t>інтелектуальному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центрі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тодішньої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Італії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місті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Флоренції</a:t>
            </a:r>
            <a:r>
              <a:rPr lang="ru-RU" sz="2800" b="1" dirty="0" smtClean="0"/>
              <a:t>, що дозволило Леонардо </a:t>
            </a:r>
            <a:r>
              <a:rPr lang="ru-RU" sz="2800" b="1" dirty="0" err="1" smtClean="0"/>
              <a:t>навчитися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гуманітарним</a:t>
            </a:r>
            <a:r>
              <a:rPr lang="ru-RU" sz="2800" b="1" dirty="0" smtClean="0"/>
              <a:t> наукам, а </a:t>
            </a:r>
            <a:r>
              <a:rPr lang="ru-RU" sz="2800" b="1" dirty="0" err="1" smtClean="0"/>
              <a:t>також</a:t>
            </a:r>
            <a:r>
              <a:rPr lang="ru-RU" sz="2800" b="1" dirty="0" smtClean="0"/>
              <a:t> набути </a:t>
            </a:r>
            <a:r>
              <a:rPr lang="ru-RU" sz="2800" b="1" dirty="0" err="1" smtClean="0"/>
              <a:t>деяких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технічних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знань</a:t>
            </a:r>
            <a:r>
              <a:rPr lang="ru-RU" sz="2800" b="1" dirty="0" smtClean="0"/>
              <a:t>.</a:t>
            </a:r>
          </a:p>
          <a:p>
            <a:endParaRPr lang="ru-RU" b="1" dirty="0" smtClean="0"/>
          </a:p>
          <a:p>
            <a:r>
              <a:rPr lang="ru-RU" b="1" dirty="0" err="1" smtClean="0"/>
              <a:t>Направді</a:t>
            </a:r>
            <a:r>
              <a:rPr lang="ru-RU" b="1" dirty="0" smtClean="0"/>
              <a:t>, </a:t>
            </a:r>
            <a:r>
              <a:rPr lang="ru-RU" b="1" dirty="0" err="1" smtClean="0"/>
              <a:t>офіційно</a:t>
            </a:r>
            <a:r>
              <a:rPr lang="ru-RU" b="1" dirty="0" smtClean="0"/>
              <a:t> першим </a:t>
            </a:r>
            <a:r>
              <a:rPr lang="ru-RU" b="1" dirty="0" err="1" smtClean="0"/>
              <a:t>вчителем</a:t>
            </a:r>
            <a:r>
              <a:rPr lang="ru-RU" b="1" dirty="0" smtClean="0"/>
              <a:t> Леонардо </a:t>
            </a:r>
            <a:r>
              <a:rPr lang="ru-RU" b="1" dirty="0" err="1" smtClean="0"/>
              <a:t>вважають</a:t>
            </a:r>
            <a:r>
              <a:rPr lang="ru-RU" b="1" dirty="0" smtClean="0"/>
              <a:t> </a:t>
            </a:r>
            <a:r>
              <a:rPr lang="ru-RU" b="1" dirty="0" err="1" smtClean="0"/>
              <a:t>Верроккіо</a:t>
            </a:r>
            <a:r>
              <a:rPr lang="ru-RU" b="1" dirty="0" smtClean="0"/>
              <a:t>, </a:t>
            </a:r>
            <a:r>
              <a:rPr lang="ru-RU" b="1" dirty="0" err="1" smtClean="0"/>
              <a:t>справжнє</a:t>
            </a:r>
            <a:r>
              <a:rPr lang="ru-RU" b="1" dirty="0" smtClean="0"/>
              <a:t> </a:t>
            </a:r>
            <a:r>
              <a:rPr lang="ru-RU" b="1" dirty="0" err="1" smtClean="0"/>
              <a:t>ім'я</a:t>
            </a:r>
            <a:r>
              <a:rPr lang="ru-RU" b="1" dirty="0" smtClean="0"/>
              <a:t> </a:t>
            </a:r>
            <a:r>
              <a:rPr lang="ru-RU" b="1" dirty="0" err="1" smtClean="0"/>
              <a:t>якого</a:t>
            </a:r>
            <a:r>
              <a:rPr lang="ru-RU" b="1" dirty="0" smtClean="0"/>
              <a:t> </a:t>
            </a:r>
            <a:r>
              <a:rPr lang="ru-RU" b="1" dirty="0" err="1" smtClean="0"/>
              <a:t>Андреа</a:t>
            </a:r>
            <a:r>
              <a:rPr lang="ru-RU" b="1" dirty="0" smtClean="0"/>
              <a:t> </a:t>
            </a:r>
            <a:r>
              <a:rPr lang="ru-RU" b="1" dirty="0" err="1" smtClean="0"/>
              <a:t>ді</a:t>
            </a:r>
            <a:r>
              <a:rPr lang="ru-RU" b="1" dirty="0" smtClean="0"/>
              <a:t> </a:t>
            </a:r>
            <a:r>
              <a:rPr lang="ru-RU" b="1" dirty="0" err="1" smtClean="0"/>
              <a:t>Мікеле</a:t>
            </a:r>
            <a:r>
              <a:rPr lang="ru-RU" b="1" dirty="0" smtClean="0"/>
              <a:t> </a:t>
            </a:r>
            <a:r>
              <a:rPr lang="ru-RU" b="1" dirty="0" err="1" smtClean="0"/>
              <a:t>Чоні</a:t>
            </a:r>
            <a:r>
              <a:rPr lang="ru-RU" b="1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429264"/>
            <a:ext cx="828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b="1" dirty="0" smtClean="0"/>
              <a:t>У 1473 </a:t>
            </a:r>
            <a:r>
              <a:rPr lang="ru-RU" sz="2800" b="1" dirty="0" err="1" smtClean="0"/>
              <a:t>році</a:t>
            </a:r>
            <a:r>
              <a:rPr lang="ru-RU" sz="2800" b="1" dirty="0" smtClean="0"/>
              <a:t>, у </a:t>
            </a:r>
            <a:r>
              <a:rPr lang="ru-RU" sz="2800" b="1" dirty="0" err="1" smtClean="0"/>
              <a:t>віці</a:t>
            </a:r>
            <a:r>
              <a:rPr lang="ru-RU" sz="2800" b="1" dirty="0" smtClean="0"/>
              <a:t> 20 </a:t>
            </a:r>
            <a:r>
              <a:rPr lang="ru-RU" sz="2800" b="1" dirty="0" err="1" smtClean="0"/>
              <a:t>років</a:t>
            </a:r>
            <a:r>
              <a:rPr lang="ru-RU" sz="2800" b="1" dirty="0" smtClean="0"/>
              <a:t>, Леонардо да </a:t>
            </a:r>
            <a:r>
              <a:rPr lang="ru-RU" sz="2800" b="1" dirty="0" err="1" smtClean="0"/>
              <a:t>Вінчі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отримує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кваліфікацію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майстра</a:t>
            </a:r>
            <a:r>
              <a:rPr lang="ru-RU" sz="2800" b="1" dirty="0" smtClean="0"/>
              <a:t> в </a:t>
            </a:r>
            <a:r>
              <a:rPr lang="ru-RU" sz="2800" b="1" dirty="0" err="1" smtClean="0"/>
              <a:t>Гільдії</a:t>
            </a:r>
            <a:r>
              <a:rPr lang="ru-RU" sz="2800" b="1" dirty="0" smtClean="0"/>
              <a:t> Святого Луки.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0"/>
            <a:ext cx="1143008" cy="1608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8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Мистецтво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1500174"/>
            <a:ext cx="3643338" cy="478634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latin typeface="Monotype Corsiva" pitchFamily="66" charset="0"/>
              </a:rPr>
              <a:t>Завдяки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його</a:t>
            </a:r>
            <a:r>
              <a:rPr lang="ru-RU" sz="2800" b="1" dirty="0" smtClean="0">
                <a:latin typeface="Monotype Corsiva" pitchFamily="66" charset="0"/>
              </a:rPr>
              <a:t> роботам </a:t>
            </a:r>
            <a:r>
              <a:rPr lang="ru-RU" sz="2800" b="1" dirty="0" err="1" smtClean="0">
                <a:latin typeface="Monotype Corsiva" pitchFamily="66" charset="0"/>
              </a:rPr>
              <a:t>мистецтво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живопису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перейшло</a:t>
            </a:r>
            <a:r>
              <a:rPr lang="ru-RU" sz="2800" b="1" dirty="0" smtClean="0">
                <a:latin typeface="Monotype Corsiva" pitchFamily="66" charset="0"/>
              </a:rPr>
              <a:t> на </a:t>
            </a:r>
            <a:r>
              <a:rPr lang="ru-RU" sz="2800" b="1" dirty="0" err="1" smtClean="0">
                <a:latin typeface="Monotype Corsiva" pitchFamily="66" charset="0"/>
              </a:rPr>
              <a:t>якісно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новий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етап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свого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розвитку</a:t>
            </a:r>
            <a:r>
              <a:rPr lang="ru-RU" sz="2800" b="1" dirty="0" smtClean="0">
                <a:latin typeface="Monotype Corsiva" pitchFamily="66" charset="0"/>
              </a:rPr>
              <a:t>. </a:t>
            </a:r>
            <a:r>
              <a:rPr lang="ru-RU" sz="2800" b="1" dirty="0" err="1" smtClean="0">
                <a:latin typeface="Monotype Corsiva" pitchFamily="66" charset="0"/>
              </a:rPr>
              <a:t>Це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було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рухи</a:t>
            </a:r>
            <a:r>
              <a:rPr lang="ru-RU" sz="2800" b="1" dirty="0" smtClean="0">
                <a:latin typeface="Monotype Corsiva" pitchFamily="66" charset="0"/>
              </a:rPr>
              <a:t> у </a:t>
            </a:r>
            <a:r>
              <a:rPr lang="ru-RU" sz="2800" b="1" dirty="0" err="1" smtClean="0">
                <a:latin typeface="Monotype Corsiva" pitchFamily="66" charset="0"/>
              </a:rPr>
              <a:t>бік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реалізму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і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багато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вже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було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досягнуто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у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вивченні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перспективи</a:t>
            </a:r>
            <a:r>
              <a:rPr lang="ru-RU" sz="2800" b="1" dirty="0" smtClean="0">
                <a:latin typeface="Monotype Corsiva" pitchFamily="66" charset="0"/>
              </a:rPr>
              <a:t>, </a:t>
            </a:r>
            <a:r>
              <a:rPr lang="ru-RU" sz="2800" b="1" dirty="0" err="1" smtClean="0">
                <a:latin typeface="Monotype Corsiva" pitchFamily="66" charset="0"/>
              </a:rPr>
              <a:t>анатомії</a:t>
            </a:r>
            <a:r>
              <a:rPr lang="ru-RU" sz="2800" b="1" dirty="0" smtClean="0">
                <a:latin typeface="Monotype Corsiva" pitchFamily="66" charset="0"/>
              </a:rPr>
              <a:t>, </a:t>
            </a:r>
            <a:r>
              <a:rPr lang="ru-RU" sz="2800" b="1" dirty="0" err="1" smtClean="0">
                <a:latin typeface="Monotype Corsiva" pitchFamily="66" charset="0"/>
              </a:rPr>
              <a:t>більшої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свободи</a:t>
            </a:r>
            <a:r>
              <a:rPr lang="ru-RU" sz="2800" b="1" dirty="0" smtClean="0">
                <a:latin typeface="Monotype Corsiva" pitchFamily="66" charset="0"/>
              </a:rPr>
              <a:t> в </a:t>
            </a:r>
            <a:r>
              <a:rPr lang="ru-RU" sz="2800" b="1" dirty="0" err="1" smtClean="0">
                <a:latin typeface="Monotype Corsiva" pitchFamily="66" charset="0"/>
              </a:rPr>
              <a:t>композиційних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2800" b="1" dirty="0" err="1" smtClean="0">
                <a:latin typeface="Monotype Corsiva" pitchFamily="66" charset="0"/>
              </a:rPr>
              <a:t>рішеннях</a:t>
            </a:r>
            <a:r>
              <a:rPr lang="ru-RU" sz="2800" b="1" dirty="0" smtClean="0">
                <a:latin typeface="Monotype Corsiva" pitchFamily="66" charset="0"/>
              </a:rPr>
              <a:t>.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1335355" cy="2018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5236" y="214290"/>
            <a:ext cx="4706503" cy="6000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596" y="1142984"/>
            <a:ext cx="3392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Мадонна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Літта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643182"/>
            <a:ext cx="392909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Приваблива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молода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жінка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тримає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в руках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немовля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якого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годує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груддю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Тлом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для образу стала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стіна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двома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напівциркульними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вікнами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Світло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розсіяне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не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дає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різких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чорних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тіней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Це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є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уславлене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леонардовське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сфумато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Гірський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краєвид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блакитних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тонах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теж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характерна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ознака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робіт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майстра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Високого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Відродження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14744" y="1643050"/>
            <a:ext cx="5729270" cy="114300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Мадонна в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скелях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642918"/>
            <a:ext cx="3495675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6248" y="285749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На </a:t>
            </a:r>
            <a:r>
              <a:rPr lang="ru-RU" b="1" dirty="0" err="1" smtClean="0">
                <a:latin typeface="Monotype Corsiva" pitchFamily="66" charset="0"/>
              </a:rPr>
              <a:t>картині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зображена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на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колінах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Діва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Марія</a:t>
            </a:r>
            <a:r>
              <a:rPr lang="ru-RU" b="1" dirty="0" smtClean="0">
                <a:latin typeface="Monotype Corsiva" pitchFamily="66" charset="0"/>
              </a:rPr>
              <a:t>, що кладе руку на голову </a:t>
            </a:r>
            <a:r>
              <a:rPr lang="ru-RU" b="1" dirty="0" err="1" smtClean="0">
                <a:latin typeface="Monotype Corsiva" pitchFamily="66" charset="0"/>
              </a:rPr>
              <a:t>Івана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Хрестителя</a:t>
            </a:r>
            <a:r>
              <a:rPr lang="ru-RU" b="1" dirty="0" smtClean="0">
                <a:latin typeface="Monotype Corsiva" pitchFamily="66" charset="0"/>
              </a:rPr>
              <a:t>. </a:t>
            </a:r>
            <a:r>
              <a:rPr lang="ru-RU" b="1" dirty="0" err="1" smtClean="0">
                <a:latin typeface="Monotype Corsiva" pitchFamily="66" charset="0"/>
              </a:rPr>
              <a:t>Праворуч</a:t>
            </a:r>
            <a:r>
              <a:rPr lang="ru-RU" b="1" dirty="0" smtClean="0">
                <a:latin typeface="Monotype Corsiva" pitchFamily="66" charset="0"/>
              </a:rPr>
              <a:t> ангел </a:t>
            </a:r>
            <a:r>
              <a:rPr lang="ru-RU" b="1" dirty="0" err="1" smtClean="0">
                <a:latin typeface="Monotype Corsiva" pitchFamily="66" charset="0"/>
              </a:rPr>
              <a:t>притримує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немовляти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Ісуса</a:t>
            </a:r>
            <a:r>
              <a:rPr lang="ru-RU" b="1" dirty="0" smtClean="0">
                <a:latin typeface="Monotype Corsiva" pitchFamily="66" charset="0"/>
              </a:rPr>
              <a:t>, </a:t>
            </a:r>
            <a:r>
              <a:rPr lang="ru-RU" b="1" dirty="0" err="1" smtClean="0">
                <a:latin typeface="Monotype Corsiva" pitchFamily="66" charset="0"/>
              </a:rPr>
              <a:t>який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підняв</a:t>
            </a:r>
            <a:r>
              <a:rPr lang="ru-RU" b="1" dirty="0" smtClean="0">
                <a:latin typeface="Monotype Corsiva" pitchFamily="66" charset="0"/>
              </a:rPr>
              <a:t> руку в </a:t>
            </a:r>
            <a:r>
              <a:rPr lang="ru-RU" b="1" dirty="0" err="1" smtClean="0">
                <a:latin typeface="Monotype Corsiva" pitchFamily="66" charset="0"/>
              </a:rPr>
              <a:t>жесті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благословення</a:t>
            </a:r>
            <a:r>
              <a:rPr lang="ru-RU" b="1" dirty="0" smtClean="0">
                <a:latin typeface="Monotype Corsiva" pitchFamily="66" charset="0"/>
              </a:rPr>
              <a:t>. Вся сцена </a:t>
            </a:r>
            <a:r>
              <a:rPr lang="ru-RU" b="1" dirty="0" err="1" smtClean="0">
                <a:latin typeface="Monotype Corsiva" pitchFamily="66" charset="0"/>
              </a:rPr>
              <a:t>сповнена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ніжності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і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спокою</a:t>
            </a:r>
            <a:r>
              <a:rPr lang="ru-RU" b="1" dirty="0" smtClean="0">
                <a:latin typeface="Monotype Corsiva" pitchFamily="66" charset="0"/>
              </a:rPr>
              <a:t>, що </a:t>
            </a:r>
            <a:r>
              <a:rPr lang="ru-RU" b="1" dirty="0" err="1" smtClean="0">
                <a:latin typeface="Monotype Corsiva" pitchFamily="66" charset="0"/>
              </a:rPr>
              <a:t>дуже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контрастує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з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пейзажним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тлом</a:t>
            </a:r>
            <a:r>
              <a:rPr lang="ru-RU" b="1" dirty="0" smtClean="0">
                <a:latin typeface="Monotype Corsiva" pitchFamily="66" charset="0"/>
              </a:rPr>
              <a:t>, </a:t>
            </a:r>
            <a:r>
              <a:rPr lang="ru-RU" b="1" dirty="0" err="1" smtClean="0">
                <a:latin typeface="Monotype Corsiva" pitchFamily="66" charset="0"/>
              </a:rPr>
              <a:t>що</a:t>
            </a:r>
            <a:r>
              <a:rPr lang="ru-RU" b="1" dirty="0" smtClean="0">
                <a:latin typeface="Monotype Corsiva" pitchFamily="66" charset="0"/>
              </a:rPr>
              <a:t> складається </a:t>
            </a:r>
            <a:r>
              <a:rPr lang="ru-RU" b="1" dirty="0" err="1" smtClean="0">
                <a:latin typeface="Monotype Corsiva" pitchFamily="66" charset="0"/>
              </a:rPr>
              <a:t>з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стрімких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скель</a:t>
            </a:r>
            <a:r>
              <a:rPr lang="ru-RU" b="1" dirty="0" smtClean="0">
                <a:latin typeface="Monotype Corsiva" pitchFamily="66" charset="0"/>
              </a:rPr>
              <a:t>. Цей фон </a:t>
            </a:r>
            <a:r>
              <a:rPr lang="ru-RU" b="1" dirty="0" err="1" smtClean="0">
                <a:latin typeface="Monotype Corsiva" pitchFamily="66" charset="0"/>
              </a:rPr>
              <a:t>і</a:t>
            </a:r>
            <a:r>
              <a:rPr lang="ru-RU" b="1" dirty="0" smtClean="0">
                <a:latin typeface="Monotype Corsiva" pitchFamily="66" charset="0"/>
              </a:rPr>
              <a:t> дав </a:t>
            </a:r>
            <a:r>
              <a:rPr lang="ru-RU" b="1" dirty="0" err="1" smtClean="0">
                <a:latin typeface="Monotype Corsiva" pitchFamily="66" charset="0"/>
              </a:rPr>
              <a:t>назву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всій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картині</a:t>
            </a:r>
            <a:r>
              <a:rPr lang="ru-RU" b="1" dirty="0" smtClean="0">
                <a:latin typeface="Monotype Corsiva" pitchFamily="66" charset="0"/>
              </a:rPr>
              <a:t> «Мадонна в </a:t>
            </a:r>
            <a:r>
              <a:rPr lang="ru-RU" b="1" dirty="0" err="1" smtClean="0">
                <a:latin typeface="Monotype Corsiva" pitchFamily="66" charset="0"/>
              </a:rPr>
              <a:t>скелях</a:t>
            </a:r>
            <a:r>
              <a:rPr lang="ru-RU" b="1" dirty="0" smtClean="0">
                <a:latin typeface="Monotype Corsiva" pitchFamily="66" charset="0"/>
              </a:rPr>
              <a:t>». 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Пані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горностаєм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857232"/>
            <a:ext cx="4191000" cy="570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2571744"/>
            <a:ext cx="38576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Monotype Corsiva" pitchFamily="66" charset="0"/>
              </a:rPr>
              <a:t>Жіночий</a:t>
            </a:r>
            <a:r>
              <a:rPr lang="ru-RU" sz="2000" b="1" dirty="0" smtClean="0">
                <a:latin typeface="Monotype Corsiva" pitchFamily="66" charset="0"/>
              </a:rPr>
              <a:t> портрет </a:t>
            </a:r>
            <a:r>
              <a:rPr lang="ru-RU" sz="2000" b="1" dirty="0" err="1" smtClean="0">
                <a:latin typeface="Monotype Corsiva" pitchFamily="66" charset="0"/>
              </a:rPr>
              <a:t>пензля</a:t>
            </a:r>
            <a:r>
              <a:rPr lang="ru-RU" sz="2000" b="1" dirty="0" smtClean="0">
                <a:latin typeface="Monotype Corsiva" pitchFamily="66" charset="0"/>
              </a:rPr>
              <a:t> Леонардо да </a:t>
            </a:r>
            <a:r>
              <a:rPr lang="ru-RU" sz="2000" b="1" dirty="0" err="1" smtClean="0">
                <a:latin typeface="Monotype Corsiva" pitchFamily="66" charset="0"/>
              </a:rPr>
              <a:t>Вінчі</a:t>
            </a:r>
            <a:r>
              <a:rPr lang="ru-RU" sz="2000" b="1" dirty="0" smtClean="0">
                <a:latin typeface="Monotype Corsiva" pitchFamily="66" charset="0"/>
              </a:rPr>
              <a:t>, написаний </a:t>
            </a:r>
            <a:r>
              <a:rPr lang="ru-RU" sz="2000" b="1" dirty="0" err="1" smtClean="0">
                <a:latin typeface="Monotype Corsiva" pitchFamily="66" charset="0"/>
              </a:rPr>
              <a:t>близько</a:t>
            </a:r>
            <a:r>
              <a:rPr lang="ru-RU" sz="2000" b="1" dirty="0" smtClean="0">
                <a:latin typeface="Monotype Corsiva" pitchFamily="66" charset="0"/>
              </a:rPr>
              <a:t> 1489–1490 </a:t>
            </a:r>
            <a:r>
              <a:rPr lang="ru-RU" sz="2000" b="1" dirty="0" err="1" smtClean="0">
                <a:latin typeface="Monotype Corsiva" pitchFamily="66" charset="0"/>
              </a:rPr>
              <a:t>років</a:t>
            </a:r>
            <a:r>
              <a:rPr lang="ru-RU" sz="2000" b="1" dirty="0" smtClean="0">
                <a:latin typeface="Monotype Corsiva" pitchFamily="66" charset="0"/>
              </a:rPr>
              <a:t>. На думку </a:t>
            </a:r>
            <a:r>
              <a:rPr lang="ru-RU" sz="2000" b="1" dirty="0" err="1" smtClean="0">
                <a:latin typeface="Monotype Corsiva" pitchFamily="66" charset="0"/>
              </a:rPr>
              <a:t>багатьох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дослідників</a:t>
            </a:r>
            <a:r>
              <a:rPr lang="ru-RU" sz="2000" b="1" dirty="0" smtClean="0">
                <a:latin typeface="Monotype Corsiva" pitchFamily="66" charset="0"/>
              </a:rPr>
              <a:t>, </a:t>
            </a:r>
            <a:r>
              <a:rPr lang="ru-RU" sz="2000" b="1" dirty="0" err="1" smtClean="0">
                <a:latin typeface="Monotype Corsiva" pitchFamily="66" charset="0"/>
              </a:rPr>
              <a:t>зображує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Чечилію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Галлерані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і</a:t>
            </a:r>
            <a:r>
              <a:rPr lang="ru-RU" sz="2000" b="1" dirty="0" smtClean="0">
                <a:latin typeface="Monotype Corsiva" pitchFamily="66" charset="0"/>
              </a:rPr>
              <a:t> написаний в </a:t>
            </a:r>
            <a:r>
              <a:rPr lang="ru-RU" sz="2000" b="1" dirty="0" err="1" smtClean="0">
                <a:latin typeface="Monotype Corsiva" pitchFamily="66" charset="0"/>
              </a:rPr>
              <a:t>період</a:t>
            </a:r>
            <a:r>
              <a:rPr lang="ru-RU" sz="2000" b="1" dirty="0" smtClean="0">
                <a:latin typeface="Monotype Corsiva" pitchFamily="66" charset="0"/>
              </a:rPr>
              <a:t>, коли вона </a:t>
            </a:r>
            <a:r>
              <a:rPr lang="ru-RU" sz="2000" b="1" dirty="0" err="1" smtClean="0">
                <a:latin typeface="Monotype Corsiva" pitchFamily="66" charset="0"/>
              </a:rPr>
              <a:t>була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коханкою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міланського</a:t>
            </a:r>
            <a:r>
              <a:rPr lang="ru-RU" sz="2000" b="1" dirty="0" smtClean="0">
                <a:latin typeface="Monotype Corsiva" pitchFamily="66" charset="0"/>
              </a:rPr>
              <a:t> герцога </a:t>
            </a:r>
            <a:r>
              <a:rPr lang="ru-RU" sz="2000" b="1" dirty="0" err="1" smtClean="0">
                <a:latin typeface="Monotype Corsiva" pitchFamily="66" charset="0"/>
              </a:rPr>
              <a:t>Лодовіко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Сфорца</a:t>
            </a:r>
            <a:r>
              <a:rPr lang="ru-RU" sz="2000" b="1" dirty="0" smtClean="0">
                <a:latin typeface="Monotype Corsiva" pitchFamily="66" charset="0"/>
              </a:rPr>
              <a:t>, а Леонардо </a:t>
            </a:r>
            <a:r>
              <a:rPr lang="ru-RU" sz="2000" b="1" dirty="0" err="1" smtClean="0">
                <a:latin typeface="Monotype Corsiva" pitchFamily="66" charset="0"/>
              </a:rPr>
              <a:t>був</a:t>
            </a:r>
            <a:r>
              <a:rPr lang="ru-RU" sz="2000" b="1" dirty="0" smtClean="0">
                <a:latin typeface="Monotype Corsiva" pitchFamily="66" charset="0"/>
              </a:rPr>
              <a:t> у герцога на </a:t>
            </a:r>
            <a:r>
              <a:rPr lang="ru-RU" sz="2000" b="1" dirty="0" err="1" smtClean="0">
                <a:latin typeface="Monotype Corsiva" pitchFamily="66" charset="0"/>
              </a:rPr>
              <a:t>службі</a:t>
            </a:r>
            <a:r>
              <a:rPr lang="ru-RU" sz="2000" b="1" dirty="0" smtClean="0">
                <a:latin typeface="Monotype Corsiva" pitchFamily="66" charset="0"/>
              </a:rPr>
              <a:t>.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Тайна вечеря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7620000" cy="38957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428728" y="5929330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У 1495—1498 Леонардо </a:t>
            </a:r>
            <a:r>
              <a:rPr lang="ru-RU" b="1" dirty="0" err="1" smtClean="0"/>
              <a:t>працює</a:t>
            </a:r>
            <a:r>
              <a:rPr lang="ru-RU" b="1" dirty="0" smtClean="0"/>
              <a:t> над фрескою «</a:t>
            </a:r>
            <a:r>
              <a:rPr lang="ru-RU" b="1" dirty="0" err="1" smtClean="0"/>
              <a:t>Таємна</a:t>
            </a:r>
            <a:r>
              <a:rPr lang="ru-RU" b="1" dirty="0" smtClean="0"/>
              <a:t> вечеря» в </a:t>
            </a:r>
            <a:r>
              <a:rPr lang="ru-RU" b="1" dirty="0" err="1" smtClean="0"/>
              <a:t>монастирі</a:t>
            </a:r>
            <a:r>
              <a:rPr lang="ru-RU" b="1" dirty="0" smtClean="0"/>
              <a:t> </a:t>
            </a:r>
            <a:r>
              <a:rPr lang="ru-RU" b="1" dirty="0" err="1" smtClean="0"/>
              <a:t>Санта-Марія</a:t>
            </a:r>
            <a:r>
              <a:rPr lang="ru-RU" b="1" dirty="0" smtClean="0"/>
              <a:t> </a:t>
            </a:r>
            <a:r>
              <a:rPr lang="ru-RU" b="1" dirty="0" err="1" smtClean="0"/>
              <a:t>делле</a:t>
            </a:r>
            <a:r>
              <a:rPr lang="ru-RU" b="1" dirty="0" smtClean="0"/>
              <a:t> </a:t>
            </a:r>
            <a:r>
              <a:rPr lang="ru-RU" b="1" dirty="0" err="1" smtClean="0"/>
              <a:t>Граціє</a:t>
            </a:r>
            <a:r>
              <a:rPr lang="ru-RU" b="1" dirty="0" smtClean="0"/>
              <a:t> </a:t>
            </a:r>
            <a:r>
              <a:rPr lang="ru-RU" b="1" dirty="0" err="1" smtClean="0"/>
              <a:t>в</a:t>
            </a:r>
            <a:r>
              <a:rPr lang="ru-RU" b="1" dirty="0" smtClean="0"/>
              <a:t> </a:t>
            </a:r>
            <a:r>
              <a:rPr lang="ru-RU" b="1" dirty="0" err="1" smtClean="0"/>
              <a:t>Мілані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809</Words>
  <PresentationFormat>Экран (4:3)</PresentationFormat>
  <Paragraphs>47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Леонардо да Вінчі </vt:lpstr>
      <vt:lpstr>Слайд 2</vt:lpstr>
      <vt:lpstr>Дитинство</vt:lpstr>
      <vt:lpstr>Вчитель або вчителі </vt:lpstr>
      <vt:lpstr>Мистецтво </vt:lpstr>
      <vt:lpstr>Слайд 6</vt:lpstr>
      <vt:lpstr>Мадонна в скелях </vt:lpstr>
      <vt:lpstr>Пані з горностаєм </vt:lpstr>
      <vt:lpstr>Тайна вечеря </vt:lpstr>
      <vt:lpstr>Мона Ліза </vt:lpstr>
      <vt:lpstr>З 1490-х років зосередився на архітектурі і анатомії. У 1490 створена Вітрувіанська людина — уславлений малюнок, який іноді називають канонічними пропорціями</vt:lpstr>
      <vt:lpstr>У 1487 розробляє літальну машину — орнітоптер, заснований на пташиному польоті.  1489 виконує анатомічні малюнки черепів.</vt:lpstr>
      <vt:lpstr>Наука і техніка 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Леонардо да Вінчі </dc:title>
  <cp:lastModifiedBy>Admin</cp:lastModifiedBy>
  <cp:revision>18</cp:revision>
  <dcterms:modified xsi:type="dcterms:W3CDTF">2012-02-13T21:07:00Z</dcterms:modified>
</cp:coreProperties>
</file>