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0"/>
  </p:notesMasterIdLst>
  <p:handoutMasterIdLst>
    <p:handoutMasterId r:id="rId11"/>
  </p:handoutMasterIdLst>
  <p:sldIdLst>
    <p:sldId id="256" r:id="rId3"/>
    <p:sldId id="258" r:id="rId4"/>
    <p:sldId id="257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A"/>
    <a:srgbClr val="002776"/>
    <a:srgbClr val="0131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404" y="-96"/>
      </p:cViewPr>
      <p:guideLst>
        <p:guide orient="horz" pos="431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2040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520689-AF1D-4198-8D28-CFFEE347061D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07109-1BBB-40FA-B69F-CA8FF5D6A8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565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DB92F-C7B3-4480-B1D5-3DFE4738540A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4CF94-6DA8-498E-89B8-731E4CCE9F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507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4CF94-6DA8-498E-89B8-731E4CCE9FC3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4CF94-6DA8-498E-89B8-731E4CCE9FC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4CF94-6DA8-498E-89B8-731E4CCE9FC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4CF94-6DA8-498E-89B8-731E4CCE9FC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4CF94-6DA8-498E-89B8-731E4CCE9FC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142984"/>
            <a:ext cx="7858180" cy="1470025"/>
          </a:xfrm>
        </p:spPr>
        <p:txBody>
          <a:bodyPr/>
          <a:lstStyle>
            <a:lvl1pPr>
              <a:defRPr baseline="0">
                <a:ea typeface="+mj-ea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3071810"/>
            <a:ext cx="8001056" cy="642942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77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77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060"/>
                </a:solidFill>
              </a:defRPr>
            </a:lvl1pPr>
          </a:lstStyle>
          <a:p>
            <a:fld id="{A8FE9762-B3C4-42C3-9B38-01484AED35B2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06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</a:defRPr>
            </a:lvl1pPr>
          </a:lstStyle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 baseline="0">
          <a:ln w="1905">
            <a:solidFill>
              <a:schemeClr val="bg1">
                <a:lumMod val="95000"/>
              </a:schemeClr>
            </a:solidFill>
          </a:ln>
          <a:solidFill>
            <a:srgbClr val="00339A"/>
          </a:soli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j-lt"/>
          <a:ea typeface="+mj-ea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4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4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5.jpe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5.jpe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g"/><Relationship Id="rId3" Type="http://schemas.openxmlformats.org/officeDocument/2006/relationships/image" Target="../media/image5.jpeg"/><Relationship Id="rId7" Type="http://schemas.openxmlformats.org/officeDocument/2006/relationships/image" Target="../media/image16.jpg"/><Relationship Id="rId12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11" Type="http://schemas.openxmlformats.org/officeDocument/2006/relationships/image" Target="../media/image20.jpg"/><Relationship Id="rId5" Type="http://schemas.openxmlformats.org/officeDocument/2006/relationships/image" Target="../media/image14.jpg"/><Relationship Id="rId10" Type="http://schemas.openxmlformats.org/officeDocument/2006/relationships/image" Target="../media/image19.gif"/><Relationship Id="rId4" Type="http://schemas.openxmlformats.org/officeDocument/2006/relationships/image" Target="../media/image2.pn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Німецькі запозичення в українській мові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b="1" dirty="0" smtClean="0">
                <a:solidFill>
                  <a:srgbClr val="7030A0"/>
                </a:solidFill>
              </a:rPr>
              <a:t>Deutsche Wörter in Ukrainisch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Цікаво!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sz="2800" b="1" i="1" dirty="0" smtClean="0">
                <a:solidFill>
                  <a:srgbClr val="0070C0"/>
                </a:solidFill>
              </a:rPr>
              <a:t>Німецькі запозичення в українській мові належать до найбільших з кількісного погляду</a:t>
            </a:r>
          </a:p>
          <a:p>
            <a:r>
              <a:rPr lang="uk-UA" sz="2800" b="1" i="1" dirty="0" smtClean="0">
                <a:solidFill>
                  <a:srgbClr val="0070C0"/>
                </a:solidFill>
              </a:rPr>
              <a:t>Німецький лексичний вплив здійснювався через польське та чеське посередництво та шляхом безпосередніх мовних </a:t>
            </a:r>
            <a:r>
              <a:rPr lang="uk-UA" sz="2800" b="1" i="1" dirty="0" err="1" smtClean="0">
                <a:solidFill>
                  <a:srgbClr val="0070C0"/>
                </a:solidFill>
              </a:rPr>
              <a:t>українсько</a:t>
            </a:r>
            <a:r>
              <a:rPr lang="uk-UA" sz="2800" b="1" i="1" dirty="0" smtClean="0">
                <a:solidFill>
                  <a:srgbClr val="0070C0"/>
                </a:solidFill>
              </a:rPr>
              <a:t> </a:t>
            </a:r>
            <a:r>
              <a:rPr lang="uk-UA" sz="2800" b="1" i="1" dirty="0" err="1" smtClean="0">
                <a:solidFill>
                  <a:srgbClr val="0070C0"/>
                </a:solidFill>
              </a:rPr>
              <a:t>–німецьких</a:t>
            </a:r>
            <a:r>
              <a:rPr lang="uk-UA" sz="2800" b="1" i="1" dirty="0" smtClean="0">
                <a:solidFill>
                  <a:srgbClr val="0070C0"/>
                </a:solidFill>
              </a:rPr>
              <a:t> контактів</a:t>
            </a:r>
          </a:p>
          <a:p>
            <a:r>
              <a:rPr lang="uk-UA" sz="2800" b="1" i="1" dirty="0" smtClean="0">
                <a:solidFill>
                  <a:srgbClr val="0070C0"/>
                </a:solidFill>
              </a:rPr>
              <a:t>Ці запозичення так органічно адаптувалися в лексичній системі української мови, що в багатьох випадках не сприймаються як слова іншомовного походження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11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187796">
            <a:off x="139696" y="597420"/>
            <a:ext cx="4159878" cy="1143000"/>
          </a:xfrm>
        </p:spPr>
        <p:txBody>
          <a:bodyPr>
            <a:normAutofit fontScale="90000"/>
          </a:bodyPr>
          <a:lstStyle/>
          <a:p>
            <a:r>
              <a:rPr lang="uk-UA" sz="2400" dirty="0" smtClean="0"/>
              <a:t>Слова, що змінили  своє значення, але зберегли  написання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86306" y="2148246"/>
            <a:ext cx="39068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de-DE" sz="2400" b="1" i="1" dirty="0">
                <a:solidFill>
                  <a:srgbClr val="0070C0"/>
                </a:solidFill>
              </a:rPr>
              <a:t> </a:t>
            </a:r>
            <a:r>
              <a:rPr lang="de-DE" sz="2400" b="1" i="1" dirty="0" smtClean="0">
                <a:solidFill>
                  <a:srgbClr val="0070C0"/>
                </a:solidFill>
              </a:rPr>
              <a:t>Butterbrot </a:t>
            </a:r>
          </a:p>
          <a:p>
            <a:pPr>
              <a:buBlip>
                <a:blip r:embed="rId4"/>
              </a:buBlip>
            </a:pPr>
            <a:endParaRPr lang="de-DE" sz="24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Blip>
                <a:blip r:embed="rId4"/>
              </a:buBlip>
            </a:pPr>
            <a:endParaRPr lang="de-DE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Blip>
                <a:blip r:embed="rId4"/>
              </a:buBlip>
            </a:pPr>
            <a:endParaRPr lang="de-DE" sz="24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Blip>
                <a:blip r:embed="rId4"/>
              </a:buBlip>
            </a:pPr>
            <a:endParaRPr lang="de-DE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Blip>
                <a:blip r:embed="rId4"/>
              </a:buBlip>
            </a:pPr>
            <a:endParaRPr lang="de-DE" sz="2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de-DE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2400" b="1" i="1" dirty="0" smtClean="0">
                <a:solidFill>
                  <a:srgbClr val="0070C0"/>
                </a:solidFill>
              </a:rPr>
              <a:t>Marmelade</a:t>
            </a:r>
            <a:endParaRPr lang="uk-UA" sz="2400" b="1" i="1" dirty="0" smtClean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9189" y="577781"/>
            <a:ext cx="3906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uk-UA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uk-UA" sz="2400" b="1" i="1" dirty="0" smtClean="0">
                <a:solidFill>
                  <a:srgbClr val="FF0000"/>
                </a:solidFill>
              </a:rPr>
              <a:t>Бутерброд</a:t>
            </a:r>
            <a:endParaRPr lang="ru-RU" sz="2400" b="1" i="1" dirty="0" smtClean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92896"/>
            <a:ext cx="3024336" cy="15841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077072"/>
            <a:ext cx="1953445" cy="21096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146" y="1156691"/>
            <a:ext cx="3456384" cy="19831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75316" y="3458644"/>
            <a:ext cx="304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FF0000"/>
                </a:solidFill>
              </a:rPr>
              <a:t>Мармелад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146" y="3982939"/>
            <a:ext cx="3051270" cy="20383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187796">
            <a:off x="106646" y="760551"/>
            <a:ext cx="4159878" cy="1143000"/>
          </a:xfrm>
        </p:spPr>
        <p:txBody>
          <a:bodyPr>
            <a:normAutofit fontScale="90000"/>
          </a:bodyPr>
          <a:lstStyle/>
          <a:p>
            <a:r>
              <a:rPr lang="uk-UA" sz="2400" dirty="0" smtClean="0"/>
              <a:t>Запозичення, що зберегли своє значення та написання</a:t>
            </a:r>
            <a:br>
              <a:rPr lang="uk-UA" sz="2400" dirty="0" smtClean="0"/>
            </a:br>
            <a:r>
              <a:rPr lang="uk-UA" sz="2400" dirty="0" smtClean="0"/>
              <a:t>Економічна лексика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86306" y="2148245"/>
            <a:ext cx="390689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uk-UA" sz="2400" b="1" i="1" dirty="0" smtClean="0">
                <a:solidFill>
                  <a:srgbClr val="0070C0"/>
                </a:solidFill>
              </a:rPr>
              <a:t> </a:t>
            </a:r>
            <a:r>
              <a:rPr lang="de-DE" sz="2400" b="1" i="1" dirty="0" smtClean="0">
                <a:solidFill>
                  <a:srgbClr val="0070C0"/>
                </a:solidFill>
              </a:rPr>
              <a:t> Bankier  - </a:t>
            </a:r>
            <a:r>
              <a:rPr lang="uk-UA" sz="2400" b="1" i="1" dirty="0" smtClean="0">
                <a:solidFill>
                  <a:srgbClr val="FF0000"/>
                </a:solidFill>
              </a:rPr>
              <a:t>банкір </a:t>
            </a:r>
          </a:p>
          <a:p>
            <a:pPr algn="ctr"/>
            <a:r>
              <a:rPr lang="uk-UA" sz="1600" b="1" i="1" dirty="0" smtClean="0">
                <a:solidFill>
                  <a:srgbClr val="00B050"/>
                </a:solidFill>
              </a:rPr>
              <a:t>( банківський ділок)</a:t>
            </a:r>
            <a:endParaRPr lang="de-DE" sz="1600" b="1" i="1" dirty="0" smtClean="0">
              <a:solidFill>
                <a:srgbClr val="0070C0"/>
              </a:solidFill>
            </a:endParaRPr>
          </a:p>
          <a:p>
            <a:pPr>
              <a:buBlip>
                <a:blip r:embed="rId4"/>
              </a:buBlip>
            </a:pPr>
            <a:r>
              <a:rPr lang="de-DE" sz="2400" b="1" i="1" dirty="0" smtClean="0">
                <a:solidFill>
                  <a:srgbClr val="0070C0"/>
                </a:solidFill>
              </a:rPr>
              <a:t> Wechsel –</a:t>
            </a:r>
            <a:r>
              <a:rPr lang="uk-UA" sz="2400" b="1" i="1" dirty="0" smtClean="0">
                <a:solidFill>
                  <a:srgbClr val="0070C0"/>
                </a:solidFill>
              </a:rPr>
              <a:t> </a:t>
            </a:r>
            <a:r>
              <a:rPr lang="uk-UA" sz="2400" b="1" i="1" dirty="0" smtClean="0">
                <a:solidFill>
                  <a:srgbClr val="FF0000"/>
                </a:solidFill>
              </a:rPr>
              <a:t> вексель</a:t>
            </a:r>
            <a:endParaRPr lang="uk-UA" sz="2400" b="1" i="1" dirty="0" smtClean="0">
              <a:solidFill>
                <a:srgbClr val="0070C0"/>
              </a:solidFill>
            </a:endParaRPr>
          </a:p>
          <a:p>
            <a:pPr algn="ctr"/>
            <a:r>
              <a:rPr lang="uk-UA" sz="1600" b="1" i="1" dirty="0" smtClean="0">
                <a:solidFill>
                  <a:srgbClr val="00B050"/>
                </a:solidFill>
              </a:rPr>
              <a:t>( письмове боргове зобов’язання)</a:t>
            </a:r>
            <a:endParaRPr lang="de-DE" sz="1600" b="1" i="1" dirty="0" smtClean="0">
              <a:solidFill>
                <a:srgbClr val="00B050"/>
              </a:solidFill>
            </a:endParaRPr>
          </a:p>
          <a:p>
            <a:pPr>
              <a:buBlip>
                <a:blip r:embed="rId4"/>
              </a:buBlip>
            </a:pPr>
            <a:r>
              <a:rPr lang="de-DE" sz="2400" b="1" i="1" dirty="0">
                <a:solidFill>
                  <a:srgbClr val="0070C0"/>
                </a:solidFill>
              </a:rPr>
              <a:t> </a:t>
            </a:r>
            <a:r>
              <a:rPr lang="de-DE" sz="2400" b="1" i="1" dirty="0" smtClean="0">
                <a:solidFill>
                  <a:srgbClr val="0070C0"/>
                </a:solidFill>
              </a:rPr>
              <a:t>Preislist</a:t>
            </a:r>
            <a:r>
              <a:rPr lang="uk-UA" sz="2400" b="1" i="1" dirty="0">
                <a:solidFill>
                  <a:srgbClr val="0070C0"/>
                </a:solidFill>
              </a:rPr>
              <a:t>е</a:t>
            </a:r>
            <a:r>
              <a:rPr lang="de-DE" sz="2400" b="1" i="1" dirty="0" smtClean="0">
                <a:solidFill>
                  <a:srgbClr val="0070C0"/>
                </a:solidFill>
              </a:rPr>
              <a:t> –</a:t>
            </a:r>
            <a:r>
              <a:rPr lang="uk-UA" sz="2400" b="1" i="1" dirty="0" smtClean="0">
                <a:solidFill>
                  <a:srgbClr val="0070C0"/>
                </a:solidFill>
              </a:rPr>
              <a:t> </a:t>
            </a:r>
            <a:r>
              <a:rPr lang="uk-UA" sz="2400" b="1" i="1" dirty="0" err="1" smtClean="0">
                <a:solidFill>
                  <a:srgbClr val="FF0000"/>
                </a:solidFill>
              </a:rPr>
              <a:t>прайс</a:t>
            </a:r>
            <a:r>
              <a:rPr lang="uk-UA" sz="2400" b="1" i="1" dirty="0" smtClean="0">
                <a:solidFill>
                  <a:srgbClr val="FF0000"/>
                </a:solidFill>
              </a:rPr>
              <a:t> – лист</a:t>
            </a:r>
          </a:p>
          <a:p>
            <a:pPr algn="ctr"/>
            <a:r>
              <a:rPr lang="uk-UA" b="1" i="1" dirty="0">
                <a:solidFill>
                  <a:srgbClr val="FF0000"/>
                </a:solidFill>
              </a:rPr>
              <a:t> </a:t>
            </a:r>
            <a:r>
              <a:rPr lang="uk-UA" b="1" i="1" dirty="0" smtClean="0">
                <a:solidFill>
                  <a:srgbClr val="FF0000"/>
                </a:solidFill>
              </a:rPr>
              <a:t>     </a:t>
            </a:r>
            <a:r>
              <a:rPr lang="uk-UA" sz="1600" b="1" i="1" dirty="0" smtClean="0">
                <a:solidFill>
                  <a:srgbClr val="00B050"/>
                </a:solidFill>
              </a:rPr>
              <a:t>( довідник цін на товари)</a:t>
            </a:r>
            <a:endParaRPr lang="de-DE" sz="1600" b="1" i="1" dirty="0" smtClean="0">
              <a:solidFill>
                <a:srgbClr val="00B050"/>
              </a:solidFill>
            </a:endParaRPr>
          </a:p>
          <a:p>
            <a:pPr>
              <a:buBlip>
                <a:blip r:embed="rId4"/>
              </a:buBlip>
            </a:pPr>
            <a:r>
              <a:rPr lang="de-DE" sz="2400" b="1" i="1" dirty="0" smtClean="0">
                <a:solidFill>
                  <a:srgbClr val="0070C0"/>
                </a:solidFill>
              </a:rPr>
              <a:t> Strafe –</a:t>
            </a:r>
            <a:r>
              <a:rPr lang="uk-UA" sz="2400" b="1" i="1" dirty="0" smtClean="0">
                <a:solidFill>
                  <a:srgbClr val="0070C0"/>
                </a:solidFill>
              </a:rPr>
              <a:t> </a:t>
            </a:r>
            <a:r>
              <a:rPr lang="uk-UA" sz="2400" b="1" i="1" dirty="0" smtClean="0">
                <a:solidFill>
                  <a:srgbClr val="FF0000"/>
                </a:solidFill>
              </a:rPr>
              <a:t>штраф</a:t>
            </a:r>
          </a:p>
          <a:p>
            <a:r>
              <a:rPr lang="uk-UA" sz="2400" b="1" i="1" dirty="0" smtClean="0">
                <a:solidFill>
                  <a:srgbClr val="FF0000"/>
                </a:solidFill>
              </a:rPr>
              <a:t>  </a:t>
            </a:r>
            <a:r>
              <a:rPr lang="uk-UA" sz="1600" b="1" i="1" dirty="0" smtClean="0">
                <a:solidFill>
                  <a:srgbClr val="00B050"/>
                </a:solidFill>
              </a:rPr>
              <a:t>(грошове стягнення,що накладає суд)</a:t>
            </a:r>
            <a:endParaRPr lang="de-DE" sz="1600" b="1" i="1" dirty="0" smtClean="0">
              <a:solidFill>
                <a:srgbClr val="00B050"/>
              </a:solidFill>
            </a:endParaRPr>
          </a:p>
          <a:p>
            <a:pPr>
              <a:buBlip>
                <a:blip r:embed="rId4"/>
              </a:buBlip>
            </a:pPr>
            <a:r>
              <a:rPr lang="de-DE" sz="2400" b="1" i="1" dirty="0" smtClean="0">
                <a:solidFill>
                  <a:srgbClr val="0070C0"/>
                </a:solidFill>
              </a:rPr>
              <a:t> </a:t>
            </a:r>
            <a:r>
              <a:rPr lang="de-DE" sz="2400" b="1" i="1" dirty="0" err="1" smtClean="0">
                <a:solidFill>
                  <a:srgbClr val="0070C0"/>
                </a:solidFill>
              </a:rPr>
              <a:t>Großbuch</a:t>
            </a:r>
            <a:r>
              <a:rPr lang="de-DE" sz="2400" b="1" i="1" dirty="0" smtClean="0">
                <a:solidFill>
                  <a:srgbClr val="0070C0"/>
                </a:solidFill>
              </a:rPr>
              <a:t> – </a:t>
            </a:r>
            <a:r>
              <a:rPr lang="uk-UA" sz="2400" b="1" i="1" dirty="0" smtClean="0">
                <a:solidFill>
                  <a:srgbClr val="0070C0"/>
                </a:solidFill>
              </a:rPr>
              <a:t>гросбух</a:t>
            </a:r>
          </a:p>
          <a:p>
            <a:r>
              <a:rPr lang="uk-UA" sz="2400" b="1" i="1" dirty="0">
                <a:solidFill>
                  <a:srgbClr val="0070C0"/>
                </a:solidFill>
              </a:rPr>
              <a:t> </a:t>
            </a:r>
            <a:r>
              <a:rPr lang="uk-UA" sz="2400" b="1" i="1" dirty="0" smtClean="0">
                <a:solidFill>
                  <a:srgbClr val="0070C0"/>
                </a:solidFill>
              </a:rPr>
              <a:t>  </a:t>
            </a:r>
            <a:r>
              <a:rPr lang="uk-UA" sz="1600" b="1" i="1" dirty="0" smtClean="0">
                <a:solidFill>
                  <a:srgbClr val="00B050"/>
                </a:solidFill>
              </a:rPr>
              <a:t>( головна книга в бухгалтерії)</a:t>
            </a:r>
            <a:endParaRPr lang="de-DE" sz="1600" b="1" i="1" dirty="0" smtClean="0">
              <a:solidFill>
                <a:srgbClr val="00B050"/>
              </a:solidFill>
            </a:endParaRPr>
          </a:p>
          <a:p>
            <a:pPr>
              <a:buBlip>
                <a:blip r:embed="rId4"/>
              </a:buBlip>
            </a:pPr>
            <a:r>
              <a:rPr lang="de-DE" sz="2400" b="1" i="1" dirty="0" smtClean="0">
                <a:solidFill>
                  <a:srgbClr val="0070C0"/>
                </a:solidFill>
              </a:rPr>
              <a:t> </a:t>
            </a:r>
            <a:r>
              <a:rPr lang="de-DE" sz="2400" b="1" i="1" dirty="0">
                <a:solidFill>
                  <a:srgbClr val="0070C0"/>
                </a:solidFill>
              </a:rPr>
              <a:t>Bank – </a:t>
            </a:r>
            <a:r>
              <a:rPr lang="uk-UA" sz="2400" b="1" i="1" dirty="0" smtClean="0">
                <a:solidFill>
                  <a:srgbClr val="FF0000"/>
                </a:solidFill>
              </a:rPr>
              <a:t>банк </a:t>
            </a:r>
          </a:p>
          <a:p>
            <a:r>
              <a:rPr lang="uk-UA" sz="1600" b="1" i="1" dirty="0" smtClean="0">
                <a:solidFill>
                  <a:srgbClr val="00B050"/>
                </a:solidFill>
              </a:rPr>
              <a:t>( економічний інститут, що акумулює тимчасово вільні кошти)</a:t>
            </a:r>
            <a:r>
              <a:rPr lang="de-DE" sz="2400" b="1" i="1" dirty="0" smtClean="0">
                <a:solidFill>
                  <a:srgbClr val="0070C0"/>
                </a:solidFill>
              </a:rPr>
              <a:t> </a:t>
            </a:r>
            <a:endParaRPr lang="uk-UA" sz="2400" b="1" i="1" dirty="0" smtClean="0">
              <a:solidFill>
                <a:srgbClr val="FF0000"/>
              </a:solidFill>
            </a:endParaRPr>
          </a:p>
          <a:p>
            <a:endParaRPr lang="de-DE" sz="2400" b="1" i="1" dirty="0" smtClean="0">
              <a:solidFill>
                <a:srgbClr val="FF0000"/>
              </a:solidFill>
            </a:endParaRPr>
          </a:p>
          <a:p>
            <a:pPr>
              <a:buBlip>
                <a:blip r:embed="rId4"/>
              </a:buBlip>
            </a:pPr>
            <a:endParaRPr lang="de-DE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620688"/>
            <a:ext cx="2592288" cy="19907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221088"/>
            <a:ext cx="2448271" cy="236620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230363"/>
            <a:ext cx="2592288" cy="199072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731" y="2148245"/>
            <a:ext cx="3537836" cy="3490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063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187796">
            <a:off x="139696" y="597420"/>
            <a:ext cx="4159878" cy="1143000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Загальна лексика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37249" y="2257625"/>
            <a:ext cx="390689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de-DE" sz="2400" b="1" i="1" dirty="0">
                <a:solidFill>
                  <a:srgbClr val="0070C0"/>
                </a:solidFill>
              </a:rPr>
              <a:t> </a:t>
            </a:r>
            <a:r>
              <a:rPr lang="de-DE" sz="2400" b="1" i="1" dirty="0" smtClean="0">
                <a:solidFill>
                  <a:srgbClr val="0070C0"/>
                </a:solidFill>
              </a:rPr>
              <a:t>Apfelsine – </a:t>
            </a:r>
            <a:r>
              <a:rPr lang="uk-UA" sz="2400" b="1" i="1" dirty="0" smtClean="0">
                <a:solidFill>
                  <a:srgbClr val="FF0000"/>
                </a:solidFill>
              </a:rPr>
              <a:t>апельсин</a:t>
            </a:r>
            <a:endParaRPr lang="en-US" sz="2400" b="1" i="1" dirty="0">
              <a:solidFill>
                <a:srgbClr val="FF0000"/>
              </a:solidFill>
            </a:endParaRPr>
          </a:p>
          <a:p>
            <a:pPr>
              <a:buBlip>
                <a:blip r:embed="rId4"/>
              </a:buBlip>
            </a:pP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</a:rPr>
              <a:t>Eisberg</a:t>
            </a:r>
            <a:r>
              <a:rPr lang="en-US" sz="2400" b="1" i="1" dirty="0" smtClean="0">
                <a:solidFill>
                  <a:srgbClr val="0070C0"/>
                </a:solidFill>
              </a:rPr>
              <a:t>  -  </a:t>
            </a:r>
            <a:r>
              <a:rPr lang="uk-UA" sz="2400" b="1" i="1" dirty="0" smtClean="0">
                <a:solidFill>
                  <a:srgbClr val="FF0000"/>
                </a:solidFill>
              </a:rPr>
              <a:t>айсберг</a:t>
            </a:r>
          </a:p>
          <a:p>
            <a:pPr>
              <a:buBlip>
                <a:blip r:embed="rId4"/>
              </a:buBlip>
            </a:pPr>
            <a:r>
              <a:rPr lang="uk-UA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</a:rPr>
              <a:t>Feuerwerk</a:t>
            </a:r>
            <a:r>
              <a:rPr lang="en-US" sz="2400" b="1" i="1" dirty="0" smtClean="0">
                <a:solidFill>
                  <a:srgbClr val="0070C0"/>
                </a:solidFill>
              </a:rPr>
              <a:t> - </a:t>
            </a:r>
            <a:r>
              <a:rPr lang="uk-UA" sz="2400" b="1" i="1" dirty="0" smtClean="0">
                <a:solidFill>
                  <a:srgbClr val="0070C0"/>
                </a:solidFill>
              </a:rPr>
              <a:t> </a:t>
            </a:r>
            <a:r>
              <a:rPr lang="uk-UA" sz="2400" b="1" i="1" dirty="0" err="1" smtClean="0">
                <a:solidFill>
                  <a:srgbClr val="FF0000"/>
                </a:solidFill>
              </a:rPr>
              <a:t>фейєрверк</a:t>
            </a:r>
            <a:endParaRPr lang="uk-UA" sz="2400" b="1" i="1" dirty="0" smtClean="0">
              <a:solidFill>
                <a:srgbClr val="FF0000"/>
              </a:solidFill>
            </a:endParaRPr>
          </a:p>
          <a:p>
            <a:pPr>
              <a:buBlip>
                <a:blip r:embed="rId4"/>
              </a:buBlip>
            </a:pPr>
            <a:r>
              <a:rPr lang="uk-UA" sz="2400" b="1" i="1" dirty="0">
                <a:solidFill>
                  <a:srgbClr val="FF0000"/>
                </a:solidFill>
              </a:rPr>
              <a:t> </a:t>
            </a:r>
            <a:r>
              <a:rPr lang="de-DE" sz="2400" b="1" i="1" dirty="0">
                <a:solidFill>
                  <a:srgbClr val="0070C0"/>
                </a:solidFill>
              </a:rPr>
              <a:t>R</a:t>
            </a:r>
            <a:r>
              <a:rPr lang="de-DE" sz="2400" b="1" i="1" dirty="0" smtClean="0">
                <a:solidFill>
                  <a:srgbClr val="0070C0"/>
                </a:solidFill>
              </a:rPr>
              <a:t>ucksack –</a:t>
            </a:r>
            <a:r>
              <a:rPr lang="uk-UA" sz="2400" b="1" i="1" dirty="0" smtClean="0">
                <a:solidFill>
                  <a:srgbClr val="0070C0"/>
                </a:solidFill>
              </a:rPr>
              <a:t> </a:t>
            </a:r>
            <a:r>
              <a:rPr lang="uk-UA" sz="2400" b="1" i="1" dirty="0" smtClean="0">
                <a:solidFill>
                  <a:srgbClr val="FF0000"/>
                </a:solidFill>
              </a:rPr>
              <a:t>рюкзак</a:t>
            </a:r>
          </a:p>
          <a:p>
            <a:pPr>
              <a:buBlip>
                <a:blip r:embed="rId4"/>
              </a:buBlip>
            </a:pPr>
            <a:r>
              <a:rPr lang="uk-UA" sz="2400" b="1" i="1" dirty="0">
                <a:solidFill>
                  <a:srgbClr val="FF0000"/>
                </a:solidFill>
              </a:rPr>
              <a:t> </a:t>
            </a:r>
            <a:r>
              <a:rPr lang="de-DE" sz="2400" b="1" i="1" dirty="0" smtClean="0">
                <a:solidFill>
                  <a:srgbClr val="0070C0"/>
                </a:solidFill>
              </a:rPr>
              <a:t>Krawatte - </a:t>
            </a:r>
            <a:r>
              <a:rPr lang="uk-UA" sz="2400" b="1" i="1" dirty="0">
                <a:solidFill>
                  <a:srgbClr val="0070C0"/>
                </a:solidFill>
              </a:rPr>
              <a:t> </a:t>
            </a:r>
            <a:r>
              <a:rPr lang="uk-UA" sz="2400" b="1" i="1" dirty="0" smtClean="0">
                <a:solidFill>
                  <a:srgbClr val="FF0000"/>
                </a:solidFill>
              </a:rPr>
              <a:t>краватка</a:t>
            </a:r>
          </a:p>
          <a:p>
            <a:pPr>
              <a:buBlip>
                <a:blip r:embed="rId4"/>
              </a:buBlip>
            </a:pPr>
            <a:r>
              <a:rPr lang="uk-UA" sz="2400" b="1" i="1" dirty="0">
                <a:solidFill>
                  <a:srgbClr val="FF0000"/>
                </a:solidFill>
              </a:rPr>
              <a:t> </a:t>
            </a:r>
            <a:r>
              <a:rPr lang="de-DE" sz="2400" b="1" i="1" dirty="0" smtClean="0">
                <a:solidFill>
                  <a:srgbClr val="0070C0"/>
                </a:solidFill>
              </a:rPr>
              <a:t>Buchhalter  - </a:t>
            </a:r>
            <a:r>
              <a:rPr lang="uk-UA" sz="2400" b="1" i="1" dirty="0">
                <a:solidFill>
                  <a:srgbClr val="0070C0"/>
                </a:solidFill>
              </a:rPr>
              <a:t> </a:t>
            </a:r>
            <a:r>
              <a:rPr lang="uk-UA" sz="2400" b="1" i="1" dirty="0" smtClean="0">
                <a:solidFill>
                  <a:srgbClr val="FF0000"/>
                </a:solidFill>
              </a:rPr>
              <a:t>бухгалтер</a:t>
            </a:r>
            <a:endParaRPr lang="de-DE" sz="2400" b="1" i="1" dirty="0">
              <a:solidFill>
                <a:srgbClr val="FF0000"/>
              </a:solidFill>
            </a:endParaRPr>
          </a:p>
          <a:p>
            <a:pPr>
              <a:buBlip>
                <a:blip r:embed="rId4"/>
              </a:buBlip>
            </a:pPr>
            <a:r>
              <a:rPr lang="de-DE" sz="2400" b="1" i="1" dirty="0" smtClean="0">
                <a:solidFill>
                  <a:srgbClr val="FF0000"/>
                </a:solidFill>
              </a:rPr>
              <a:t> </a:t>
            </a:r>
            <a:r>
              <a:rPr lang="de-DE" sz="2400" b="1" i="1" dirty="0" smtClean="0">
                <a:solidFill>
                  <a:srgbClr val="0070C0"/>
                </a:solidFill>
              </a:rPr>
              <a:t>Losung </a:t>
            </a:r>
            <a:r>
              <a:rPr lang="uk-UA" sz="2400" b="1" i="1" dirty="0" smtClean="0">
                <a:solidFill>
                  <a:srgbClr val="0070C0"/>
                </a:solidFill>
              </a:rPr>
              <a:t> </a:t>
            </a:r>
            <a:r>
              <a:rPr lang="de-DE" sz="2400" b="1" i="1" dirty="0" smtClean="0">
                <a:solidFill>
                  <a:srgbClr val="0070C0"/>
                </a:solidFill>
              </a:rPr>
              <a:t>- </a:t>
            </a:r>
            <a:r>
              <a:rPr lang="uk-UA" sz="2400" b="1" i="1" dirty="0" smtClean="0">
                <a:solidFill>
                  <a:srgbClr val="0070C0"/>
                </a:solidFill>
              </a:rPr>
              <a:t> </a:t>
            </a:r>
            <a:r>
              <a:rPr lang="uk-UA" sz="2400" b="1" i="1" dirty="0" smtClean="0">
                <a:solidFill>
                  <a:srgbClr val="FF0000"/>
                </a:solidFill>
              </a:rPr>
              <a:t>лозунг</a:t>
            </a:r>
          </a:p>
          <a:p>
            <a:pPr>
              <a:buBlip>
                <a:blip r:embed="rId4"/>
              </a:buBlip>
            </a:pPr>
            <a:r>
              <a:rPr lang="uk-UA" sz="2400" b="1" i="1" dirty="0">
                <a:solidFill>
                  <a:srgbClr val="FF0000"/>
                </a:solidFill>
              </a:rPr>
              <a:t> </a:t>
            </a:r>
            <a:r>
              <a:rPr lang="de-DE" sz="2400" b="1" i="1" dirty="0" smtClean="0">
                <a:solidFill>
                  <a:srgbClr val="0070C0"/>
                </a:solidFill>
              </a:rPr>
              <a:t>Plakat  -  </a:t>
            </a:r>
            <a:r>
              <a:rPr lang="uk-UA" sz="2400" b="1" i="1" dirty="0" smtClean="0">
                <a:solidFill>
                  <a:srgbClr val="FF0000"/>
                </a:solidFill>
              </a:rPr>
              <a:t>плакат</a:t>
            </a:r>
          </a:p>
          <a:p>
            <a:pPr>
              <a:buBlip>
                <a:blip r:embed="rId4"/>
              </a:buBlip>
            </a:pPr>
            <a:r>
              <a:rPr lang="uk-UA" sz="2400" b="1" i="1" dirty="0">
                <a:solidFill>
                  <a:srgbClr val="FF0000"/>
                </a:solidFill>
              </a:rPr>
              <a:t> </a:t>
            </a:r>
            <a:r>
              <a:rPr lang="de-DE" sz="2400" b="1" i="1" dirty="0" smtClean="0">
                <a:solidFill>
                  <a:srgbClr val="0070C0"/>
                </a:solidFill>
              </a:rPr>
              <a:t>Dobermann  -  </a:t>
            </a:r>
            <a:r>
              <a:rPr lang="uk-UA" sz="2400" b="1" i="1" dirty="0" smtClean="0">
                <a:solidFill>
                  <a:srgbClr val="FF0000"/>
                </a:solidFill>
              </a:rPr>
              <a:t>доберман </a:t>
            </a:r>
          </a:p>
          <a:p>
            <a:pPr algn="ctr"/>
            <a:r>
              <a:rPr lang="uk-UA" sz="2400" b="1" i="1" dirty="0" smtClean="0">
                <a:solidFill>
                  <a:srgbClr val="00B050"/>
                </a:solidFill>
              </a:rPr>
              <a:t>   (</a:t>
            </a:r>
            <a:r>
              <a:rPr lang="de-DE" sz="1600" b="1" i="1" dirty="0">
                <a:solidFill>
                  <a:srgbClr val="00B050"/>
                </a:solidFill>
              </a:rPr>
              <a:t>Dobermann </a:t>
            </a:r>
            <a:r>
              <a:rPr lang="uk-UA" sz="1600" b="1" i="1" dirty="0" smtClean="0">
                <a:solidFill>
                  <a:srgbClr val="00B050"/>
                </a:solidFill>
              </a:rPr>
              <a:t> - відомий німецький   собаковод )  </a:t>
            </a:r>
            <a:endParaRPr lang="uk-UA" sz="1600" b="1" i="1" dirty="0">
              <a:solidFill>
                <a:srgbClr val="00B05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34635"/>
            <a:ext cx="2457450" cy="1857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765" y="2229529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942" y="3501008"/>
            <a:ext cx="2466548" cy="3002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916133"/>
            <a:ext cx="1288182" cy="1633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490" y="598375"/>
            <a:ext cx="1374829" cy="1631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359" y="2405585"/>
            <a:ext cx="2600325" cy="1866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558" y="1772816"/>
            <a:ext cx="3696442" cy="2960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908720"/>
            <a:ext cx="3304406" cy="517899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458" y="2695800"/>
            <a:ext cx="4550125" cy="3611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031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187796">
            <a:off x="139696" y="597420"/>
            <a:ext cx="4159878" cy="1143000"/>
          </a:xfrm>
        </p:spPr>
        <p:txBody>
          <a:bodyPr>
            <a:normAutofit fontScale="90000"/>
          </a:bodyPr>
          <a:lstStyle/>
          <a:p>
            <a:r>
              <a:rPr lang="uk-UA" sz="2400" dirty="0" smtClean="0"/>
              <a:t>Лексична калька  - запозичення слова шляхом буквального чи </a:t>
            </a:r>
            <a:r>
              <a:rPr lang="uk-UA" sz="2400" dirty="0" err="1" smtClean="0"/>
              <a:t>поморфемного</a:t>
            </a:r>
            <a:r>
              <a:rPr lang="uk-UA" sz="2400" dirty="0" smtClean="0"/>
              <a:t> перекладу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87019" y="2148246"/>
            <a:ext cx="390689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de-DE" sz="2400" b="1" i="1" dirty="0" smtClean="0">
                <a:solidFill>
                  <a:srgbClr val="0070C0"/>
                </a:solidFill>
              </a:rPr>
              <a:t> Wolkenkratzer : </a:t>
            </a:r>
          </a:p>
          <a:p>
            <a:r>
              <a:rPr lang="de-DE" sz="2400" b="1" i="1" dirty="0" smtClean="0">
                <a:solidFill>
                  <a:srgbClr val="0070C0"/>
                </a:solidFill>
              </a:rPr>
              <a:t>   „Wolke“ –</a:t>
            </a:r>
            <a:r>
              <a:rPr lang="uk-UA" sz="2400" b="1" i="1" dirty="0" smtClean="0">
                <a:solidFill>
                  <a:srgbClr val="0070C0"/>
                </a:solidFill>
              </a:rPr>
              <a:t> хмара</a:t>
            </a:r>
            <a:endParaRPr lang="de-DE" sz="2400" b="1" i="1" dirty="0" smtClean="0">
              <a:solidFill>
                <a:srgbClr val="0070C0"/>
              </a:solidFill>
            </a:endParaRPr>
          </a:p>
          <a:p>
            <a:r>
              <a:rPr lang="de-DE" sz="2400" b="1" i="1" dirty="0" smtClean="0">
                <a:solidFill>
                  <a:srgbClr val="0070C0"/>
                </a:solidFill>
              </a:rPr>
              <a:t>   „kratzen“ - </a:t>
            </a:r>
            <a:r>
              <a:rPr lang="uk-UA" sz="2400" b="1" i="1" dirty="0" smtClean="0">
                <a:solidFill>
                  <a:srgbClr val="0070C0"/>
                </a:solidFill>
              </a:rPr>
              <a:t> чесати</a:t>
            </a:r>
          </a:p>
          <a:p>
            <a:r>
              <a:rPr lang="uk-UA" sz="2400" b="1" i="1" dirty="0" smtClean="0">
                <a:solidFill>
                  <a:srgbClr val="0070C0"/>
                </a:solidFill>
              </a:rPr>
              <a:t>                     ↓</a:t>
            </a:r>
          </a:p>
          <a:p>
            <a:r>
              <a:rPr lang="uk-UA" sz="2400" b="1" i="1" dirty="0" smtClean="0">
                <a:solidFill>
                  <a:srgbClr val="0070C0"/>
                </a:solidFill>
              </a:rPr>
              <a:t>             </a:t>
            </a:r>
            <a:r>
              <a:rPr lang="uk-UA" sz="2400" b="1" i="1" dirty="0" smtClean="0">
                <a:solidFill>
                  <a:srgbClr val="FF0000"/>
                </a:solidFill>
              </a:rPr>
              <a:t>Хмарочос</a:t>
            </a:r>
          </a:p>
          <a:p>
            <a:endParaRPr lang="uk-UA" sz="2400" b="1" i="1" dirty="0">
              <a:solidFill>
                <a:srgbClr val="FF0000"/>
              </a:solidFill>
            </a:endParaRPr>
          </a:p>
          <a:p>
            <a:r>
              <a:rPr lang="de-DE" sz="2400" b="1" i="1" dirty="0" smtClean="0">
                <a:solidFill>
                  <a:srgbClr val="FF0000"/>
                </a:solidFill>
              </a:rPr>
              <a:t>    </a:t>
            </a:r>
            <a:r>
              <a:rPr lang="de-DE" sz="2400" b="1" i="1" dirty="0" smtClean="0">
                <a:solidFill>
                  <a:srgbClr val="0070C0"/>
                </a:solidFill>
              </a:rPr>
              <a:t>Ursprache:</a:t>
            </a:r>
          </a:p>
          <a:p>
            <a:r>
              <a:rPr lang="de-DE" sz="2400" b="1" i="1" dirty="0" smtClean="0">
                <a:solidFill>
                  <a:srgbClr val="0070C0"/>
                </a:solidFill>
              </a:rPr>
              <a:t>„</a:t>
            </a:r>
            <a:r>
              <a:rPr lang="de-DE" sz="2400" b="1" i="1" dirty="0" err="1" smtClean="0">
                <a:solidFill>
                  <a:srgbClr val="0070C0"/>
                </a:solidFill>
              </a:rPr>
              <a:t>ur</a:t>
            </a:r>
            <a:r>
              <a:rPr lang="de-DE" sz="2400" b="1" i="1" dirty="0" smtClean="0">
                <a:solidFill>
                  <a:srgbClr val="0070C0"/>
                </a:solidFill>
              </a:rPr>
              <a:t>“</a:t>
            </a:r>
            <a:r>
              <a:rPr lang="uk-UA" sz="2400" b="1" i="1" dirty="0" smtClean="0">
                <a:solidFill>
                  <a:srgbClr val="0070C0"/>
                </a:solidFill>
              </a:rPr>
              <a:t> - про</a:t>
            </a:r>
            <a:endParaRPr lang="de-DE" sz="2400" b="1" i="1" dirty="0" smtClean="0">
              <a:solidFill>
                <a:srgbClr val="0070C0"/>
              </a:solidFill>
            </a:endParaRPr>
          </a:p>
          <a:p>
            <a:r>
              <a:rPr lang="de-DE" sz="2400" b="1" i="1" dirty="0" smtClean="0">
                <a:solidFill>
                  <a:srgbClr val="0070C0"/>
                </a:solidFill>
              </a:rPr>
              <a:t>„</a:t>
            </a:r>
            <a:r>
              <a:rPr lang="de-DE" sz="2400" b="1" i="1" dirty="0" err="1" smtClean="0">
                <a:solidFill>
                  <a:srgbClr val="0070C0"/>
                </a:solidFill>
              </a:rPr>
              <a:t>sprache</a:t>
            </a:r>
            <a:r>
              <a:rPr lang="de-DE" sz="2400" b="1" i="1" dirty="0" smtClean="0">
                <a:solidFill>
                  <a:srgbClr val="0070C0"/>
                </a:solidFill>
              </a:rPr>
              <a:t>“ – </a:t>
            </a:r>
            <a:r>
              <a:rPr lang="uk-UA" sz="2400" b="1" i="1" dirty="0" smtClean="0">
                <a:solidFill>
                  <a:srgbClr val="0070C0"/>
                </a:solidFill>
              </a:rPr>
              <a:t>мова</a:t>
            </a:r>
          </a:p>
          <a:p>
            <a:r>
              <a:rPr lang="uk-UA" sz="2400" b="1" i="1" dirty="0" smtClean="0">
                <a:solidFill>
                  <a:srgbClr val="0070C0"/>
                </a:solidFill>
              </a:rPr>
              <a:t>                       ↓</a:t>
            </a:r>
          </a:p>
          <a:p>
            <a:r>
              <a:rPr lang="uk-UA" sz="2400" b="1" i="1" dirty="0">
                <a:solidFill>
                  <a:srgbClr val="0070C0"/>
                </a:solidFill>
              </a:rPr>
              <a:t> </a:t>
            </a:r>
            <a:r>
              <a:rPr lang="uk-UA" sz="2400" b="1" i="1" dirty="0" smtClean="0">
                <a:solidFill>
                  <a:srgbClr val="0070C0"/>
                </a:solidFill>
              </a:rPr>
              <a:t>              </a:t>
            </a:r>
            <a:r>
              <a:rPr lang="uk-UA" sz="2400" b="1" i="1" dirty="0" smtClean="0">
                <a:solidFill>
                  <a:srgbClr val="FF0000"/>
                </a:solidFill>
              </a:rPr>
              <a:t>промова</a:t>
            </a:r>
            <a:endParaRPr lang="de-DE" sz="2400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849412"/>
            <a:ext cx="3384376" cy="23635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501008"/>
            <a:ext cx="3384376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31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Переосмислені запозичення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i="1" dirty="0" smtClean="0">
                <a:solidFill>
                  <a:srgbClr val="00339A"/>
                </a:solidFill>
              </a:rPr>
              <a:t>Freier – </a:t>
            </a:r>
            <a:r>
              <a:rPr lang="uk-UA" b="1" i="1" dirty="0" smtClean="0">
                <a:solidFill>
                  <a:srgbClr val="00339A"/>
                </a:solidFill>
              </a:rPr>
              <a:t>жених</a:t>
            </a:r>
          </a:p>
          <a:p>
            <a:r>
              <a:rPr lang="uk-UA" b="1" i="1" dirty="0" smtClean="0">
                <a:solidFill>
                  <a:srgbClr val="00339A"/>
                </a:solidFill>
              </a:rPr>
              <a:t>« </a:t>
            </a:r>
            <a:r>
              <a:rPr lang="uk-UA" b="1" i="1" dirty="0" err="1">
                <a:solidFill>
                  <a:srgbClr val="00339A"/>
                </a:solidFill>
              </a:rPr>
              <a:t>Ф</a:t>
            </a:r>
            <a:r>
              <a:rPr lang="uk-UA" b="1" i="1" dirty="0" err="1" smtClean="0">
                <a:solidFill>
                  <a:srgbClr val="00339A"/>
                </a:solidFill>
              </a:rPr>
              <a:t>раєр</a:t>
            </a:r>
            <a:r>
              <a:rPr lang="uk-UA" b="1" i="1" dirty="0" smtClean="0">
                <a:solidFill>
                  <a:srgbClr val="00339A"/>
                </a:solidFill>
              </a:rPr>
              <a:t> »  </a:t>
            </a:r>
            <a:r>
              <a:rPr lang="uk-UA" sz="2400" b="1" i="1" dirty="0" smtClean="0">
                <a:solidFill>
                  <a:srgbClr val="00339A"/>
                </a:solidFill>
              </a:rPr>
              <a:t>на території Західної України слово існувало в первісному значенні в ХІХ – на початку ХХ ст. З часом </a:t>
            </a:r>
            <a:r>
              <a:rPr lang="uk-UA" sz="2400" b="1" i="1" dirty="0" err="1" smtClean="0">
                <a:solidFill>
                  <a:srgbClr val="00339A"/>
                </a:solidFill>
              </a:rPr>
              <a:t>переосмилилось</a:t>
            </a:r>
            <a:r>
              <a:rPr lang="uk-UA" sz="2400" b="1" i="1" dirty="0" smtClean="0">
                <a:solidFill>
                  <a:srgbClr val="00339A"/>
                </a:solidFill>
              </a:rPr>
              <a:t>  і  функціонує  зараз зі зневажливо – насмішкуватим відтінком.</a:t>
            </a:r>
            <a:endParaRPr lang="ru-RU" sz="2400" b="1" i="1" dirty="0">
              <a:solidFill>
                <a:srgbClr val="00339A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861048"/>
            <a:ext cx="3744416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04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S010362645">
  <a:themeElements>
    <a:clrScheme name="Calligraphy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E102481-9430-4464-8195-A8DD2AD013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TS010362645</Template>
  <TotalTime>0</TotalTime>
  <Words>286</Words>
  <Application>Microsoft Office PowerPoint</Application>
  <PresentationFormat>Экран (4:3)</PresentationFormat>
  <Paragraphs>60</Paragraphs>
  <Slides>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TS010362645</vt:lpstr>
      <vt:lpstr>Німецькі запозичення в українській мові</vt:lpstr>
      <vt:lpstr>Цікаво!</vt:lpstr>
      <vt:lpstr>Слова, що змінили  своє значення, але зберегли  написання</vt:lpstr>
      <vt:lpstr>Запозичення, що зберегли своє значення та написання Економічна лексика</vt:lpstr>
      <vt:lpstr>Загальна лексика</vt:lpstr>
      <vt:lpstr>Лексична калька  - запозичення слова шляхом буквального чи поморфемного перекладу</vt:lpstr>
      <vt:lpstr>Переосмислені запозичення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2013-02-03T16:00:29Z</dcterms:created>
  <dcterms:modified xsi:type="dcterms:W3CDTF">2013-02-03T19:56:15Z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TC103626459990</vt:lpwstr>
  </property>
</Properties>
</file>