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8"/>
  </p:notesMasterIdLst>
  <p:handoutMasterIdLst>
    <p:handoutMasterId r:id="rId9"/>
  </p:handoutMasterIdLst>
  <p:sldIdLst>
    <p:sldId id="256" r:id="rId3"/>
    <p:sldId id="257" r:id="rId4"/>
    <p:sldId id="258" r:id="rId5"/>
    <p:sldId id="265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41" d="100"/>
          <a:sy n="41" d="100"/>
        </p:scale>
        <p:origin x="-132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BEF7A24B-554D-4B99-A3CC-7667F56D1027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10672D4C-A99E-49DD-8A16-1D19942316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459635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0391B76B-D742-4BD2-BF24-F4C760DB831C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5257B995-136A-4A15-87A5-26420C3C10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96738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7" name="Rectangle 6"/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3"/>
                <a:srgbClr val="FFFFFF"/>
              </a:duotone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" name="Rectangle 15"/>
            <p:cNvSpPr/>
            <p:nvPr userDrawn="1"/>
          </p:nvSpPr>
          <p:spPr>
            <a:xfrm>
              <a:off x="0" y="5184648"/>
              <a:ext cx="9144000" cy="1673352"/>
            </a:xfrm>
            <a:prstGeom prst="rect">
              <a:avLst/>
            </a:prstGeom>
            <a:gradFill flip="none" rotWithShape="1">
              <a:gsLst>
                <a:gs pos="39000">
                  <a:schemeClr val="accent5">
                    <a:alpha val="40000"/>
                  </a:schemeClr>
                </a:gs>
                <a:gs pos="0">
                  <a:schemeClr val="accent5">
                    <a:alpha val="90000"/>
                  </a:schemeClr>
                </a:gs>
                <a:gs pos="100000">
                  <a:schemeClr val="accent3">
                    <a:alpha val="40000"/>
                  </a:schemeClr>
                </a:gs>
              </a:gsLst>
              <a:lin ang="0" scaled="1"/>
              <a:tileRect/>
            </a:gra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0" y="5257800"/>
              <a:ext cx="9144000" cy="1600200"/>
            </a:xfrm>
            <a:prstGeom prst="rect">
              <a:avLst/>
            </a:prstGeom>
            <a:gradFill flip="none" rotWithShape="1">
              <a:gsLst>
                <a:gs pos="39000">
                  <a:schemeClr val="accent5">
                    <a:alpha val="25000"/>
                  </a:schemeClr>
                </a:gs>
                <a:gs pos="100000">
                  <a:schemeClr val="accent3">
                    <a:alpha val="25000"/>
                  </a:schemeClr>
                </a:gs>
              </a:gsLst>
              <a:lin ang="0" scaled="1"/>
              <a:tileRect/>
            </a:gra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0" y="3352801"/>
              <a:ext cx="9144000" cy="1827567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5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16200000" scaled="1"/>
              <a:tileRect/>
            </a:gra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0" y="5181600"/>
              <a:ext cx="9144000" cy="1588"/>
            </a:xfrm>
            <a:prstGeom prst="line">
              <a:avLst/>
            </a:prstGeom>
            <a:ln w="28575" cap="flat" cmpd="sng" algn="ctr">
              <a:solidFill>
                <a:schemeClr val="bg1"/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455676" y="3373031"/>
            <a:ext cx="8229600" cy="2043684"/>
          </a:xfrm>
          <a:noFill/>
        </p:spPr>
        <p:txBody>
          <a:bodyPr anchor="b" anchorCtr="0">
            <a:normAutofit/>
          </a:bodyPr>
          <a:lstStyle>
            <a:lvl1pPr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7000" kern="100" baseline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Subtitle 12"/>
          <p:cNvSpPr>
            <a:spLocks noGrp="1"/>
          </p:cNvSpPr>
          <p:nvPr>
            <p:ph type="subTitle" idx="1"/>
          </p:nvPr>
        </p:nvSpPr>
        <p:spPr>
          <a:xfrm>
            <a:off x="566801" y="5429252"/>
            <a:ext cx="8129524" cy="757517"/>
          </a:xfrm>
        </p:spPr>
        <p:txBody>
          <a:bodyPr/>
          <a:lstStyle>
            <a:lvl1pPr marL="0" indent="0" algn="l">
              <a:buNone/>
              <a:defRPr sz="1600" kern="100" cap="all" spc="100" baseline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077200" cy="107542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7" name="Rectangle 6"/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3"/>
                <a:srgbClr val="FFFFFF"/>
              </a:duotone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" name="Rectangle 8"/>
            <p:cNvSpPr/>
            <p:nvPr userDrawn="1"/>
          </p:nvSpPr>
          <p:spPr>
            <a:xfrm>
              <a:off x="0" y="342900"/>
              <a:ext cx="9144000" cy="6172200"/>
            </a:xfrm>
            <a:prstGeom prst="rect">
              <a:avLst/>
            </a:prstGeom>
            <a:gradFill flip="none" rotWithShape="1">
              <a:gsLst>
                <a:gs pos="39000">
                  <a:schemeClr val="accent5">
                    <a:alpha val="40000"/>
                  </a:schemeClr>
                </a:gs>
                <a:gs pos="0">
                  <a:schemeClr val="accent5">
                    <a:alpha val="90000"/>
                  </a:schemeClr>
                </a:gs>
                <a:gs pos="100000">
                  <a:schemeClr val="accent3">
                    <a:alpha val="40000"/>
                  </a:schemeClr>
                </a:gs>
              </a:gsLst>
              <a:lin ang="0" scaled="1"/>
              <a:tileRect/>
            </a:gra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0" y="457200"/>
              <a:ext cx="9144000" cy="5943600"/>
            </a:xfrm>
            <a:prstGeom prst="rect">
              <a:avLst/>
            </a:prstGeom>
            <a:gradFill flip="none" rotWithShape="1">
              <a:gsLst>
                <a:gs pos="39000">
                  <a:schemeClr val="accent5">
                    <a:alpha val="25000"/>
                  </a:schemeClr>
                </a:gs>
                <a:gs pos="100000">
                  <a:schemeClr val="accent3">
                    <a:alpha val="25000"/>
                  </a:schemeClr>
                </a:gs>
              </a:gsLst>
              <a:lin ang="0" scaled="1"/>
              <a:tileRect/>
            </a:gra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0" y="341312"/>
              <a:ext cx="9144000" cy="1588"/>
            </a:xfrm>
            <a:prstGeom prst="line">
              <a:avLst/>
            </a:prstGeom>
            <a:ln w="28575" cap="flat" cmpd="sng" algn="ctr">
              <a:solidFill>
                <a:schemeClr val="bg1"/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6505575"/>
              <a:ext cx="9144000" cy="1588"/>
            </a:xfrm>
            <a:prstGeom prst="line">
              <a:avLst/>
            </a:prstGeom>
            <a:ln w="28575" cap="flat" cmpd="sng" algn="ctr">
              <a:solidFill>
                <a:schemeClr val="bg1"/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533402" y="3962402"/>
            <a:ext cx="8153399" cy="1371599"/>
          </a:xfrm>
        </p:spPr>
        <p:txBody>
          <a:bodyPr anchor="b" anchorCtr="0"/>
          <a:lstStyle>
            <a:lvl1pPr algn="l">
              <a:defRPr sz="4000" b="0" cap="none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557276" y="5438776"/>
            <a:ext cx="8129524" cy="904875"/>
          </a:xfrm>
        </p:spPr>
        <p:txBody>
          <a:bodyPr anchor="t" anchorCtr="0"/>
          <a:lstStyle>
            <a:lvl1pPr marL="0" indent="0">
              <a:buNone/>
              <a:defRPr sz="1400" cap="all" spc="1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533400" y="1600201"/>
            <a:ext cx="39624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39624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533400" y="1600201"/>
            <a:ext cx="3963988" cy="5746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533400" y="2174877"/>
            <a:ext cx="3963988" cy="38449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7" y="1600201"/>
            <a:ext cx="3965574" cy="5746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7" y="2174877"/>
            <a:ext cx="3965574" cy="38449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2932114" cy="968375"/>
          </a:xfrm>
        </p:spPr>
        <p:txBody>
          <a:bodyPr anchor="b"/>
          <a:lstStyle>
            <a:lvl1pPr algn="l">
              <a:defRPr sz="2000" b="1"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575050" y="457200"/>
            <a:ext cx="5035550" cy="55626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533400" y="1435101"/>
            <a:ext cx="2932114" cy="45847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6524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Rectangle 18"/>
          <p:cNvPicPr>
            <a:picLocks noChangeAspect="1"/>
          </p:cNvPicPr>
          <p:nvPr/>
        </p:nvPicPr>
        <p:blipFill>
          <a:blip r:embed="rId11" cstate="print">
            <a:duotone>
              <a:schemeClr val="accent3"/>
              <a:srgbClr val="FFFFFF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0" name="Group 19"/>
          <p:cNvGrpSpPr/>
          <p:nvPr/>
        </p:nvGrpSpPr>
        <p:grpSpPr>
          <a:xfrm>
            <a:off x="304800" y="0"/>
            <a:ext cx="8534400" cy="6860650"/>
            <a:chOff x="304800" y="0"/>
            <a:chExt cx="8534400" cy="6860650"/>
          </a:xfrm>
        </p:grpSpPr>
        <p:sp>
          <p:nvSpPr>
            <p:cNvPr id="21" name="Rectangle 20"/>
            <p:cNvSpPr/>
            <p:nvPr userDrawn="1"/>
          </p:nvSpPr>
          <p:spPr>
            <a:xfrm>
              <a:off x="457200" y="0"/>
              <a:ext cx="8229600" cy="64770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5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10800000" scaled="1"/>
              <a:tileRect/>
            </a:gradFill>
            <a:ln w="25400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 userDrawn="1"/>
          </p:nvSpPr>
          <p:spPr>
            <a:xfrm flipH="1">
              <a:off x="457200" y="381000"/>
              <a:ext cx="8229600" cy="64770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5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10800000" scaled="1"/>
              <a:tileRect/>
            </a:gradFill>
            <a:ln w="25400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 userDrawn="1"/>
          </p:nvSpPr>
          <p:spPr>
            <a:xfrm>
              <a:off x="8686800" y="0"/>
              <a:ext cx="152400" cy="6477000"/>
            </a:xfrm>
            <a:prstGeom prst="rect">
              <a:avLst/>
            </a:prstGeom>
            <a:solidFill>
              <a:schemeClr val="accent5"/>
            </a:solidFill>
            <a:ln w="25400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 userDrawn="1"/>
          </p:nvSpPr>
          <p:spPr>
            <a:xfrm>
              <a:off x="304800" y="383650"/>
              <a:ext cx="152400" cy="6477000"/>
            </a:xfrm>
            <a:prstGeom prst="rect">
              <a:avLst/>
            </a:prstGeom>
            <a:solidFill>
              <a:schemeClr val="accent5"/>
            </a:solidFill>
            <a:ln w="25400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 userDrawn="1"/>
          </p:nvSpPr>
          <p:spPr>
            <a:xfrm>
              <a:off x="457200" y="6477000"/>
              <a:ext cx="8382000" cy="76200"/>
            </a:xfrm>
            <a:prstGeom prst="rect">
              <a:avLst/>
            </a:prstGeom>
            <a:gradFill>
              <a:gsLst>
                <a:gs pos="0">
                  <a:schemeClr val="accent5"/>
                </a:gs>
                <a:gs pos="65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10800000" scaled="1"/>
            </a:gradFill>
            <a:ln w="25400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 userDrawn="1"/>
          </p:nvSpPr>
          <p:spPr>
            <a:xfrm flipH="1">
              <a:off x="304800" y="310738"/>
              <a:ext cx="8382000" cy="76200"/>
            </a:xfrm>
            <a:prstGeom prst="rect">
              <a:avLst/>
            </a:prstGeom>
            <a:gradFill>
              <a:gsLst>
                <a:gs pos="0">
                  <a:schemeClr val="accent5"/>
                </a:gs>
                <a:gs pos="65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10800000" scaled="1"/>
            </a:gradFill>
            <a:ln w="25400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077200" cy="1075426"/>
          </a:xfrm>
          <a:prstGeom prst="rect">
            <a:avLst/>
          </a:prstGeom>
        </p:spPr>
        <p:txBody>
          <a:bodyPr vert="horz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00203"/>
            <a:ext cx="8077200" cy="4412411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3400" y="6104626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000">
                <a:solidFill>
                  <a:schemeClr val="tx2"/>
                </a:solidFill>
                <a:latin typeface="+mj-lt"/>
              </a:defRPr>
            </a:lvl1pPr>
          </a:lstStyle>
          <a:p>
            <a:fld id="{B51EFC2E-847F-4CF8-8289-FAA88B334687}" type="datetimeFigureOut">
              <a:rPr lang="en-US" sz="1000" smtClean="0">
                <a:solidFill>
                  <a:schemeClr val="tx2"/>
                </a:solidFill>
                <a:latin typeface="+mj-lt"/>
              </a:rPr>
              <a:pPr/>
              <a:t>1/29/2015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04626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000">
                <a:solidFill>
                  <a:schemeClr val="tx2"/>
                </a:solidFill>
                <a:latin typeface="+mj-lt"/>
              </a:defRPr>
            </a:lvl1pPr>
          </a:lstStyle>
          <a:p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77000" y="6104626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000">
                <a:solidFill>
                  <a:schemeClr val="tx2"/>
                </a:solidFill>
                <a:latin typeface="+mj-lt"/>
              </a:defRPr>
            </a:lvl1pPr>
          </a:lstStyle>
          <a:p>
            <a:fld id="{53325215-7382-4C1B-86B1-E9DB9649FF55}" type="slidenum">
              <a:rPr lang="en-US" sz="1000" smtClean="0">
                <a:solidFill>
                  <a:schemeClr val="tx2"/>
                </a:solidFill>
                <a:latin typeface="+mj-lt"/>
              </a:rPr>
              <a:pPr/>
              <a:t>‹#›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71538" y="785794"/>
            <a:ext cx="714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 smtClean="0"/>
              <a:t>    </a:t>
            </a:r>
            <a:r>
              <a:rPr lang="uk-UA" sz="4000" b="1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Складові бізнес-плану </a:t>
            </a:r>
            <a:endParaRPr lang="ru-RU" sz="4000" b="1" i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21508" name="Picture 4" descr="C:\Users\Света\Downloads\1372842200_67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357430"/>
            <a:ext cx="4159313" cy="25163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extBox 9"/>
          <p:cNvSpPr txBox="1"/>
          <p:nvPr/>
        </p:nvSpPr>
        <p:spPr>
          <a:xfrm>
            <a:off x="4572000" y="4786322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smtClean="0"/>
              <a:t>                    </a:t>
            </a:r>
            <a:endParaRPr lang="uk-UA" sz="2400" i="1" dirty="0" smtClean="0">
              <a:ln w="12700">
                <a:solidFill>
                  <a:schemeClr val="accent2">
                    <a:lumMod val="50000"/>
                  </a:schemeClr>
                </a:solidFill>
                <a:prstDash val="solid"/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428596" y="1643050"/>
            <a:ext cx="8215370" cy="3429024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uk-UA" sz="2400" b="1" dirty="0" smtClean="0"/>
              <a:t>  </a:t>
            </a:r>
            <a:r>
              <a:rPr lang="uk-UA" sz="2400" b="1" i="1" u="sng" dirty="0" smtClean="0">
                <a:solidFill>
                  <a:schemeClr val="accent2">
                    <a:lumMod val="50000"/>
                  </a:schemeClr>
                </a:solidFill>
              </a:rPr>
              <a:t>Бізнес-план</a:t>
            </a:r>
            <a:r>
              <a:rPr lang="uk-UA" sz="2400" dirty="0" smtClean="0">
                <a:solidFill>
                  <a:schemeClr val="tx1"/>
                </a:solidFill>
              </a:rPr>
              <a:t> </a:t>
            </a:r>
            <a:r>
              <a:rPr lang="uk-UA" sz="2400" dirty="0"/>
              <a:t>— це документ, що описує всі основні аспекти майбутньої діяльності, аналізує проблеми, з якими можна зіткнутися, а також визначає засоби їх вирішення. Правильно складений бізнес-план у кінцевому результаті відповідає на запитання: чи варто взагалі вкладати гроші в цю справу, чи дасть вона прибутки і чи виправдаються усі витрати сил і засобів? Дуже важливо зробити це саме на папері відповідно до визначених вимог і провести спеціальні розрахунки, які допоможуть передбачити майбутні проблеми та зрозуміти, чи можна їх здолати і яким чином</a:t>
            </a:r>
            <a:r>
              <a:rPr lang="uk-UA" sz="2400" dirty="0" smtClean="0"/>
              <a:t>.</a:t>
            </a:r>
          </a:p>
          <a:p>
            <a:pPr algn="just"/>
            <a:endParaRPr lang="uk-UA" sz="1400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323528" y="404664"/>
            <a:ext cx="8153400" cy="1371600"/>
          </a:xfrm>
        </p:spPr>
        <p:txBody>
          <a:bodyPr/>
          <a:lstStyle/>
          <a:p>
            <a:r>
              <a:rPr lang="uk-UA" b="1" i="1" dirty="0">
                <a:solidFill>
                  <a:schemeClr val="accent2">
                    <a:lumMod val="50000"/>
                  </a:schemeClr>
                </a:solidFill>
              </a:rPr>
              <a:t>Мета бізнес-планування</a:t>
            </a:r>
            <a:endParaRPr lang="uk-UA" b="1" i="1" noProof="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Rectangle 4"/>
          <p:cNvSpPr>
            <a:spLocks noGrp="1"/>
          </p:cNvSpPr>
          <p:nvPr>
            <p:ph type="body" idx="1"/>
          </p:nvPr>
        </p:nvSpPr>
        <p:spPr>
          <a:xfrm>
            <a:off x="395536" y="1844824"/>
            <a:ext cx="8129587" cy="4426818"/>
          </a:xfrm>
        </p:spPr>
        <p:txBody>
          <a:bodyPr/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uk-UA" dirty="0"/>
              <a:t>визначення рівня життєспроможності та стійкості підприємства;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uk-UA" dirty="0"/>
              <a:t>виявлення сильних та слабких сторін фірми;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uk-UA" dirty="0"/>
              <a:t>конкретизація стратегії розвитку через систему кількісних і якісних показників;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uk-UA" dirty="0"/>
              <a:t>забезпечення підтримки інвесторів та акціонерів;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uk-UA" dirty="0"/>
              <a:t>зниження ризиків підприємницької діяльності.</a:t>
            </a:r>
            <a:endParaRPr lang="uk-UA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>
                <a:solidFill>
                  <a:schemeClr val="accent2">
                    <a:lumMod val="50000"/>
                  </a:schemeClr>
                </a:solidFill>
              </a:rPr>
              <a:t>Бізнес-план дозволяє:</a:t>
            </a:r>
            <a:endParaRPr lang="uk-UA" b="1" i="1" noProof="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Rectangle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700" dirty="0" err="1" smtClean="0"/>
              <a:t>управляти</a:t>
            </a:r>
            <a:r>
              <a:rPr lang="ru-RU" sz="1700" dirty="0" smtClean="0"/>
              <a:t> </a:t>
            </a:r>
            <a:r>
              <a:rPr lang="ru-RU" sz="1700" dirty="0" err="1"/>
              <a:t>власною</a:t>
            </a:r>
            <a:r>
              <a:rPr lang="ru-RU" sz="1700" dirty="0"/>
              <a:t> </a:t>
            </a:r>
            <a:r>
              <a:rPr lang="ru-RU" sz="1700" dirty="0" err="1"/>
              <a:t>підприємницькою</a:t>
            </a:r>
            <a:r>
              <a:rPr lang="ru-RU" sz="1700" dirty="0"/>
              <a:t> </a:t>
            </a:r>
            <a:r>
              <a:rPr lang="ru-RU" sz="1700" dirty="0" err="1"/>
              <a:t>діяльністю</a:t>
            </a:r>
            <a:r>
              <a:rPr lang="ru-RU" sz="1700" dirty="0"/>
              <a:t>, а не просто </a:t>
            </a:r>
            <a:r>
              <a:rPr lang="ru-RU" sz="1700" dirty="0" err="1"/>
              <a:t>реагувати</a:t>
            </a:r>
            <a:r>
              <a:rPr lang="ru-RU" sz="1700" dirty="0"/>
              <a:t> на </a:t>
            </a:r>
            <a:r>
              <a:rPr lang="ru-RU" sz="1700" dirty="0" err="1"/>
              <a:t>події</a:t>
            </a:r>
            <a:r>
              <a:rPr lang="ru-RU" sz="1700" dirty="0"/>
              <a:t>;</a:t>
            </a:r>
          </a:p>
          <a:p>
            <a:r>
              <a:rPr lang="ru-RU" sz="1700" dirty="0" err="1" smtClean="0"/>
              <a:t>обгрунтувати</a:t>
            </a:r>
            <a:r>
              <a:rPr lang="ru-RU" sz="1700" dirty="0" smtClean="0"/>
              <a:t> </a:t>
            </a:r>
            <a:r>
              <a:rPr lang="ru-RU" sz="1700" dirty="0" err="1"/>
              <a:t>вигідність</a:t>
            </a:r>
            <a:r>
              <a:rPr lang="ru-RU" sz="1700" dirty="0"/>
              <a:t> </a:t>
            </a:r>
            <a:r>
              <a:rPr lang="ru-RU" sz="1700" dirty="0" err="1"/>
              <a:t>запропонованого</a:t>
            </a:r>
            <a:r>
              <a:rPr lang="ru-RU" sz="1700" dirty="0"/>
              <a:t> проекту;</a:t>
            </a:r>
          </a:p>
          <a:p>
            <a:r>
              <a:rPr lang="ru-RU" sz="1700" dirty="0" err="1" smtClean="0"/>
              <a:t>залучити</a:t>
            </a:r>
            <a:r>
              <a:rPr lang="ru-RU" sz="1700" dirty="0" smtClean="0"/>
              <a:t> </a:t>
            </a:r>
            <a:r>
              <a:rPr lang="ru-RU" sz="1700" dirty="0" err="1"/>
              <a:t>можливих</a:t>
            </a:r>
            <a:r>
              <a:rPr lang="ru-RU" sz="1700" dirty="0"/>
              <a:t> </a:t>
            </a:r>
            <a:r>
              <a:rPr lang="ru-RU" sz="1700" dirty="0" err="1"/>
              <a:t>котрагентів</a:t>
            </a:r>
            <a:r>
              <a:rPr lang="ru-RU" sz="1700" dirty="0"/>
              <a:t>, </a:t>
            </a:r>
            <a:r>
              <a:rPr lang="ru-RU" sz="1700" dirty="0" err="1"/>
              <a:t>важливих</a:t>
            </a:r>
            <a:r>
              <a:rPr lang="ru-RU" sz="1700" dirty="0"/>
              <a:t> </a:t>
            </a:r>
            <a:r>
              <a:rPr lang="ru-RU" sz="1700" dirty="0" err="1"/>
              <a:t>партнерів</a:t>
            </a:r>
            <a:r>
              <a:rPr lang="ru-RU" sz="1700" dirty="0"/>
              <a:t>;</a:t>
            </a:r>
          </a:p>
          <a:p>
            <a:r>
              <a:rPr lang="ru-RU" sz="1700" dirty="0" err="1" smtClean="0"/>
              <a:t>привернути</a:t>
            </a:r>
            <a:r>
              <a:rPr lang="ru-RU" sz="1700" dirty="0" smtClean="0"/>
              <a:t> </a:t>
            </a:r>
            <a:r>
              <a:rPr lang="ru-RU" sz="1700" dirty="0" err="1"/>
              <a:t>увагу</a:t>
            </a:r>
            <a:r>
              <a:rPr lang="ru-RU" sz="1700" dirty="0"/>
              <a:t> </a:t>
            </a:r>
            <a:r>
              <a:rPr lang="ru-RU" sz="1700" dirty="0" err="1"/>
              <a:t>інвесторів</a:t>
            </a:r>
            <a:r>
              <a:rPr lang="ru-RU" sz="1700" dirty="0"/>
              <a:t> </a:t>
            </a:r>
            <a:r>
              <a:rPr lang="ru-RU" sz="1700" dirty="0" err="1"/>
              <a:t>привабливими</a:t>
            </a:r>
            <a:r>
              <a:rPr lang="ru-RU" sz="1700" dirty="0"/>
              <a:t> </a:t>
            </a:r>
            <a:r>
              <a:rPr lang="ru-RU" sz="1700" dirty="0" err="1"/>
              <a:t>можливостями</a:t>
            </a:r>
            <a:r>
              <a:rPr lang="ru-RU" sz="1700" dirty="0"/>
              <a:t> </a:t>
            </a:r>
            <a:r>
              <a:rPr lang="ru-RU" sz="1700" dirty="0" err="1"/>
              <a:t>розвитку</a:t>
            </a:r>
            <a:r>
              <a:rPr lang="ru-RU" sz="1700" dirty="0"/>
              <a:t> </a:t>
            </a:r>
            <a:r>
              <a:rPr lang="ru-RU" sz="1700" dirty="0" err="1"/>
              <a:t>виробництва</a:t>
            </a:r>
            <a:r>
              <a:rPr lang="ru-RU" sz="1700" dirty="0"/>
              <a:t> </a:t>
            </a:r>
            <a:r>
              <a:rPr lang="ru-RU" sz="1700" dirty="0" err="1"/>
              <a:t>або</a:t>
            </a:r>
            <a:r>
              <a:rPr lang="ru-RU" sz="1700" dirty="0"/>
              <a:t> </a:t>
            </a:r>
            <a:r>
              <a:rPr lang="ru-RU" sz="1700" dirty="0" err="1"/>
              <a:t>послуг</a:t>
            </a:r>
            <a:r>
              <a:rPr lang="ru-RU" sz="1700" dirty="0"/>
              <a:t> та </a:t>
            </a:r>
            <a:r>
              <a:rPr lang="ru-RU" sz="1700" dirty="0" err="1"/>
              <a:t>залучити</a:t>
            </a:r>
            <a:r>
              <a:rPr lang="ru-RU" sz="1700" dirty="0"/>
              <a:t> </a:t>
            </a:r>
            <a:r>
              <a:rPr lang="ru-RU" sz="1700" dirty="0" err="1"/>
              <a:t>їхні</a:t>
            </a:r>
            <a:r>
              <a:rPr lang="ru-RU" sz="1700" dirty="0"/>
              <a:t> </a:t>
            </a:r>
            <a:r>
              <a:rPr lang="ru-RU" sz="1700" dirty="0" err="1"/>
              <a:t>гроші</a:t>
            </a:r>
            <a:r>
              <a:rPr lang="ru-RU" sz="1700" dirty="0"/>
              <a:t>;</a:t>
            </a:r>
          </a:p>
          <a:p>
            <a:r>
              <a:rPr lang="ru-RU" sz="1700" dirty="0" smtClean="0"/>
              <a:t>як </a:t>
            </a:r>
            <a:r>
              <a:rPr lang="ru-RU" sz="1700" dirty="0"/>
              <a:t>реальна та </a:t>
            </a:r>
            <a:r>
              <a:rPr lang="ru-RU" sz="1700" dirty="0" err="1" smtClean="0"/>
              <a:t>послідовна</a:t>
            </a:r>
            <a:r>
              <a:rPr lang="ru-RU" sz="1700" dirty="0" smtClean="0"/>
              <a:t> </a:t>
            </a:r>
            <a:r>
              <a:rPr lang="ru-RU" sz="1700" dirty="0" err="1"/>
              <a:t>програма</a:t>
            </a:r>
            <a:r>
              <a:rPr lang="ru-RU" sz="1700" dirty="0"/>
              <a:t> - </a:t>
            </a:r>
            <a:r>
              <a:rPr lang="ru-RU" sz="1700" dirty="0" err="1"/>
              <a:t>ефективно</a:t>
            </a:r>
            <a:r>
              <a:rPr lang="ru-RU" sz="1700" dirty="0"/>
              <a:t> </a:t>
            </a:r>
            <a:r>
              <a:rPr lang="ru-RU" sz="1700" dirty="0" err="1"/>
              <a:t>здійснювати</a:t>
            </a:r>
            <a:r>
              <a:rPr lang="ru-RU" sz="1700" dirty="0"/>
              <a:t> </a:t>
            </a:r>
            <a:r>
              <a:rPr lang="ru-RU" sz="1700" dirty="0" err="1"/>
              <a:t>намічене</a:t>
            </a:r>
            <a:r>
              <a:rPr lang="ru-RU" sz="1700" dirty="0"/>
              <a:t>.</a:t>
            </a:r>
            <a:endParaRPr lang="uk-UA" sz="1700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>
                <a:solidFill>
                  <a:schemeClr val="accent2">
                    <a:lumMod val="50000"/>
                  </a:schemeClr>
                </a:solidFill>
              </a:rPr>
              <a:t>Складові </a:t>
            </a:r>
            <a:r>
              <a:rPr lang="uk-UA" b="1" i="1" dirty="0" smtClean="0">
                <a:solidFill>
                  <a:schemeClr val="accent2">
                    <a:lumMod val="50000"/>
                  </a:schemeClr>
                </a:solidFill>
              </a:rPr>
              <a:t>бізнес-плану:</a:t>
            </a:r>
            <a:endParaRPr lang="uk-UA" b="1" i="1" noProof="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533400" y="1600203"/>
            <a:ext cx="8077200" cy="506915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1600" dirty="0" err="1"/>
              <a:t>Титульний</a:t>
            </a:r>
            <a:r>
              <a:rPr lang="ru-RU" sz="1600" dirty="0"/>
              <a:t> лист </a:t>
            </a:r>
            <a:r>
              <a:rPr lang="ru-RU" sz="1600" dirty="0" err="1"/>
              <a:t>бізнес</a:t>
            </a:r>
            <a:r>
              <a:rPr lang="ru-RU" sz="1600" dirty="0"/>
              <a:t>-плану (</a:t>
            </a:r>
            <a:r>
              <a:rPr lang="ru-RU" sz="1600" dirty="0" err="1"/>
              <a:t>інвестиційного</a:t>
            </a:r>
            <a:r>
              <a:rPr lang="ru-RU" sz="1600" dirty="0"/>
              <a:t> проекту)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600" dirty="0"/>
              <a:t>Меморандум про </a:t>
            </a:r>
            <a:r>
              <a:rPr lang="ru-RU" sz="1600" dirty="0" err="1"/>
              <a:t>конфіденційність</a:t>
            </a:r>
            <a:endParaRPr lang="ru-RU" sz="1600" dirty="0"/>
          </a:p>
          <a:p>
            <a:pPr marL="514350" indent="-514350">
              <a:buFont typeface="+mj-lt"/>
              <a:buAutoNum type="arabicPeriod"/>
            </a:pPr>
            <a:r>
              <a:rPr lang="ru-RU" sz="1600" dirty="0"/>
              <a:t>Коротка </a:t>
            </a:r>
            <a:r>
              <a:rPr lang="ru-RU" sz="1600" dirty="0" err="1"/>
              <a:t>анотація</a:t>
            </a:r>
            <a:r>
              <a:rPr lang="ru-RU" sz="1600" dirty="0"/>
              <a:t> (резюме) </a:t>
            </a:r>
            <a:r>
              <a:rPr lang="ru-RU" sz="1600" dirty="0" err="1"/>
              <a:t>бізнес</a:t>
            </a:r>
            <a:r>
              <a:rPr lang="ru-RU" sz="1600" dirty="0"/>
              <a:t>-плану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600" dirty="0" err="1"/>
              <a:t>Загальні</a:t>
            </a:r>
            <a:r>
              <a:rPr lang="ru-RU" sz="1600" dirty="0"/>
              <a:t> </a:t>
            </a:r>
            <a:r>
              <a:rPr lang="ru-RU" sz="1600" dirty="0" err="1" smtClean="0"/>
              <a:t>положення</a:t>
            </a:r>
            <a:r>
              <a:rPr lang="ru-RU" sz="1600" dirty="0" smtClean="0"/>
              <a:t> (</a:t>
            </a:r>
            <a:r>
              <a:rPr lang="ru-RU" sz="1600" dirty="0" err="1" smtClean="0"/>
              <a:t>відомості</a:t>
            </a:r>
            <a:r>
              <a:rPr lang="ru-RU" sz="1600" dirty="0" smtClean="0"/>
              <a:t> </a:t>
            </a:r>
            <a:r>
              <a:rPr lang="ru-RU" sz="1600" dirty="0"/>
              <a:t>про </a:t>
            </a:r>
            <a:r>
              <a:rPr lang="ru-RU" sz="1600" dirty="0" err="1" smtClean="0"/>
              <a:t>компанію</a:t>
            </a:r>
            <a:r>
              <a:rPr lang="ru-RU" sz="1600" dirty="0"/>
              <a:t>, </a:t>
            </a:r>
            <a:r>
              <a:rPr lang="ru-RU" sz="1600" dirty="0" err="1" smtClean="0"/>
              <a:t>інформація</a:t>
            </a:r>
            <a:r>
              <a:rPr lang="ru-RU" sz="1600" dirty="0" smtClean="0"/>
              <a:t> </a:t>
            </a:r>
            <a:r>
              <a:rPr lang="ru-RU" sz="1600" dirty="0" err="1"/>
              <a:t>щодо</a:t>
            </a:r>
            <a:r>
              <a:rPr lang="ru-RU" sz="1600" dirty="0"/>
              <a:t> проекту </a:t>
            </a:r>
            <a:r>
              <a:rPr lang="ru-RU" sz="1600" dirty="0" smtClean="0"/>
              <a:t>) 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1600" dirty="0" smtClean="0"/>
              <a:t>Маркетинговий план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1600" dirty="0" smtClean="0"/>
              <a:t>Організаційний </a:t>
            </a:r>
            <a:r>
              <a:rPr lang="uk-UA" sz="1600" dirty="0"/>
              <a:t>план та </a:t>
            </a:r>
            <a:r>
              <a:rPr lang="uk-UA" sz="1600" dirty="0" smtClean="0"/>
              <a:t>менеджмент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1600" dirty="0"/>
              <a:t>Інвестиційний </a:t>
            </a:r>
            <a:r>
              <a:rPr lang="uk-UA" sz="1600" dirty="0" smtClean="0"/>
              <a:t>план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1600" dirty="0"/>
              <a:t>Виробничий </a:t>
            </a:r>
            <a:r>
              <a:rPr lang="uk-UA" sz="1600" dirty="0" smtClean="0"/>
              <a:t>план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1600" dirty="0"/>
              <a:t>Фінансовий </a:t>
            </a:r>
            <a:r>
              <a:rPr lang="uk-UA" sz="1600" dirty="0" smtClean="0"/>
              <a:t>план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1600" dirty="0"/>
              <a:t>Оцінка ризиків </a:t>
            </a:r>
            <a:r>
              <a:rPr lang="uk-UA" sz="1600" dirty="0" smtClean="0"/>
              <a:t>проекту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1600" dirty="0"/>
              <a:t>Додатки до </a:t>
            </a:r>
            <a:r>
              <a:rPr lang="uk-UA" sz="1600" dirty="0" smtClean="0"/>
              <a:t>бізнес-плану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1600" dirty="0"/>
              <a:t>Інформація про забезпечення проекту</a:t>
            </a:r>
            <a:endParaRPr lang="uk-UA" sz="1600" noProof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010081922">
  <a:themeElements>
    <a:clrScheme name="Business Plan">
      <a:dk1>
        <a:sysClr val="windowText" lastClr="000000"/>
      </a:dk1>
      <a:lt1>
        <a:sysClr val="window" lastClr="FFFFFF"/>
      </a:lt1>
      <a:dk2>
        <a:srgbClr val="284E6A"/>
      </a:dk2>
      <a:lt2>
        <a:srgbClr val="EFE3C4"/>
      </a:lt2>
      <a:accent1>
        <a:srgbClr val="646F4D"/>
      </a:accent1>
      <a:accent2>
        <a:srgbClr val="934721"/>
      </a:accent2>
      <a:accent3>
        <a:srgbClr val="A46721"/>
      </a:accent3>
      <a:accent4>
        <a:srgbClr val="655E6D"/>
      </a:accent4>
      <a:accent5>
        <a:srgbClr val="3A5F7B"/>
      </a:accent5>
      <a:accent6>
        <a:srgbClr val="665E45"/>
      </a:accent6>
      <a:hlink>
        <a:srgbClr val="64A2C8"/>
      </a:hlink>
      <a:folHlink>
        <a:srgbClr val="9BA967"/>
      </a:folHlink>
    </a:clrScheme>
    <a:fontScheme name="School Presentation">
      <a:majorFont>
        <a:latin typeface="Bookman Old Style"/>
        <a:ea typeface=""/>
        <a:cs typeface=""/>
      </a:majorFont>
      <a:minorFont>
        <a:latin typeface="Segoe Condens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9312BC3-DBEA-4C64-B28A-F08AB1776C9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TS010081922</Template>
  <TotalTime>0</TotalTime>
  <Words>242</Words>
  <Application>Microsoft Office PowerPoint</Application>
  <PresentationFormat>Экран (4:3)</PresentationFormat>
  <Paragraphs>33</Paragraphs>
  <Slides>5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TS010081922</vt:lpstr>
      <vt:lpstr>Слайд 1</vt:lpstr>
      <vt:lpstr>Слайд 2</vt:lpstr>
      <vt:lpstr>Мета бізнес-планування</vt:lpstr>
      <vt:lpstr>Бізнес-план дозволяє:</vt:lpstr>
      <vt:lpstr>Складові бізнес-плану: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2013-12-18T19:51:18Z</dcterms:created>
  <dcterms:modified xsi:type="dcterms:W3CDTF">2015-01-29T14:44:47Z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TC100819229990</vt:lpwstr>
  </property>
</Properties>
</file>