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5"/>
  </p:notesMasterIdLst>
  <p:handoutMasterIdLst>
    <p:handoutMasterId r:id="rId26"/>
  </p:handoutMasterIdLst>
  <p:sldIdLst>
    <p:sldId id="256" r:id="rId2"/>
    <p:sldId id="264" r:id="rId3"/>
    <p:sldId id="265" r:id="rId4"/>
    <p:sldId id="280" r:id="rId5"/>
    <p:sldId id="266" r:id="rId6"/>
    <p:sldId id="292" r:id="rId7"/>
    <p:sldId id="282" r:id="rId8"/>
    <p:sldId id="285" r:id="rId9"/>
    <p:sldId id="284" r:id="rId10"/>
    <p:sldId id="283" r:id="rId11"/>
    <p:sldId id="294" r:id="rId12"/>
    <p:sldId id="286" r:id="rId13"/>
    <p:sldId id="287" r:id="rId14"/>
    <p:sldId id="295" r:id="rId15"/>
    <p:sldId id="288" r:id="rId16"/>
    <p:sldId id="289" r:id="rId17"/>
    <p:sldId id="296" r:id="rId18"/>
    <p:sldId id="290" r:id="rId19"/>
    <p:sldId id="297" r:id="rId20"/>
    <p:sldId id="298" r:id="rId21"/>
    <p:sldId id="299" r:id="rId22"/>
    <p:sldId id="300" r:id="rId23"/>
    <p:sldId id="301"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164" y="-8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52D523B-56A0-4F34-9E4C-E2A2C45F20FF}" type="datetimeFigureOut">
              <a:rPr lang="ru-RU"/>
              <a:pPr>
                <a:defRPr/>
              </a:pPr>
              <a:t>18.11.2013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57BC4BF-A2F1-4922-92A0-82331E605BD5}"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5E20B77-CE36-43C3-912A-8A4B1AE773C6}" type="datetimeFigureOut">
              <a:rPr lang="ru-RU"/>
              <a:pPr>
                <a:defRPr/>
              </a:pPr>
              <a:t>18.11.2013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CE5BC38-445B-4870-A74D-D559BACEE87F}"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9"/>
          <p:cNvSpPr>
            <a:spLocks noGrp="1"/>
          </p:cNvSpPr>
          <p:nvPr>
            <p:ph type="dt" sz="half" idx="10"/>
          </p:nvPr>
        </p:nvSpPr>
        <p:spPr/>
        <p:txBody>
          <a:bodyPr/>
          <a:lstStyle>
            <a:lvl1pPr>
              <a:defRPr/>
            </a:lvl1pPr>
          </a:lstStyle>
          <a:p>
            <a:pPr>
              <a:defRPr/>
            </a:pPr>
            <a:fld id="{E88CA69A-4C29-4441-8839-856665F2F443}" type="datetimeFigureOut">
              <a:rPr lang="ru-RU"/>
              <a:pPr>
                <a:defRPr/>
              </a:pPr>
              <a:t>18.11.2013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BDCFA1AA-134C-44D4-A3FF-712EB6C1863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9C42BC96-FBE7-438B-A2A1-9E0999EB3845}" type="datetimeFigureOut">
              <a:rPr lang="ru-RU"/>
              <a:pPr>
                <a:defRPr/>
              </a:pPr>
              <a:t>18.11.2013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71D1EEB2-3C5E-435B-A6E1-17EED313922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E86DC4DA-DC3E-419C-B2DA-26CF4B967603}" type="datetimeFigureOut">
              <a:rPr lang="ru-RU"/>
              <a:pPr>
                <a:defRPr/>
              </a:pPr>
              <a:t>18.11.2013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B774341-115B-4947-BF92-38115173CA8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4579C882-F045-4481-B15A-03417B45E877}" type="datetimeFigureOut">
              <a:rPr lang="ru-RU"/>
              <a:pPr>
                <a:defRPr/>
              </a:pPr>
              <a:t>18.11.2013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DF37C07-E683-42D1-BCA2-83EBB1D0262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9"/>
          <p:cNvSpPr>
            <a:spLocks noGrp="1"/>
          </p:cNvSpPr>
          <p:nvPr>
            <p:ph type="dt" sz="half" idx="10"/>
          </p:nvPr>
        </p:nvSpPr>
        <p:spPr/>
        <p:txBody>
          <a:bodyPr/>
          <a:lstStyle>
            <a:lvl1pPr>
              <a:defRPr/>
            </a:lvl1pPr>
          </a:lstStyle>
          <a:p>
            <a:pPr>
              <a:defRPr/>
            </a:pPr>
            <a:fld id="{F89F959C-D3D4-4573-A568-B40092229CAD}" type="datetimeFigureOut">
              <a:rPr lang="ru-RU"/>
              <a:pPr>
                <a:defRPr/>
              </a:pPr>
              <a:t>18.11.2013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F491FC6B-02FF-4B25-B415-2A10E990506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0604A7D5-6EC9-418A-9C51-DA90BFE8D884}" type="datetimeFigureOut">
              <a:rPr lang="ru-RU"/>
              <a:pPr>
                <a:defRPr/>
              </a:pPr>
              <a:t>18.11.2013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1F2709C1-C0D7-40BD-BAFE-36CED4233F0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182B43FE-F66E-4407-8CEE-F610995CD031}" type="datetimeFigureOut">
              <a:rPr lang="ru-RU"/>
              <a:pPr>
                <a:defRPr/>
              </a:pPr>
              <a:t>18.11.2013</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3A422552-13AD-4C04-897D-33350543D38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1C38C42E-D546-41A7-96B5-082F99C49DF9}" type="datetimeFigureOut">
              <a:rPr lang="ru-RU"/>
              <a:pPr>
                <a:defRPr/>
              </a:pPr>
              <a:t>18.11.2013</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BAF59E3B-E21D-4B78-9964-2462F00A65D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E827DD1E-C2BB-43BC-A749-98D7B9C1D7BF}" type="datetimeFigureOut">
              <a:rPr lang="ru-RU"/>
              <a:pPr>
                <a:defRPr/>
              </a:pPr>
              <a:t>18.11.2013</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72EB488D-BC67-4524-80F8-0D0B84960A8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2DF1BD6E-B791-4BC7-B1C8-D21CC431C23B}" type="datetimeFigureOut">
              <a:rPr lang="ru-RU"/>
              <a:pPr>
                <a:defRPr/>
              </a:pPr>
              <a:t>18.11.2013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FC06353A-4677-4807-A108-B7A976270A6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81C733B6-A687-440C-BBF3-F866290D60CF}" type="datetimeFigureOut">
              <a:rPr lang="ru-RU"/>
              <a:pPr>
                <a:defRPr/>
              </a:pPr>
              <a:t>18.11.2013</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6D10C37F-EB30-4DE1-909F-C21F20704E1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3076"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3077"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BC58B0B8-11E8-4989-99E1-55F268E0141D}" type="datetimeFigureOut">
              <a:rPr lang="ru-RU"/>
              <a:pPr>
                <a:defRPr/>
              </a:pPr>
              <a:t>18.11.2013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9BCA88C5-AA7F-4E14-A19F-FA4E78326254}" type="slidenum">
              <a:rPr lang="ru-RU"/>
              <a:pPr>
                <a:defRPr/>
              </a:pPr>
              <a:t>‹#›</a:t>
            </a:fld>
            <a:endParaRPr lang="ru-RU"/>
          </a:p>
        </p:txBody>
      </p:sp>
      <p:grpSp>
        <p:nvGrpSpPr>
          <p:cNvPr id="3081"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9" r:id="rId9"/>
    <p:sldLayoutId id="2147483897" r:id="rId10"/>
    <p:sldLayoutId id="214748389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eaLnBrk="1" fontAlgn="auto" hangingPunct="1">
              <a:spcAft>
                <a:spcPts val="0"/>
              </a:spcAft>
              <a:defRPr/>
            </a:pPr>
            <a:r>
              <a:rPr lang="ru-RU" dirty="0" smtClean="0"/>
              <a:t>ПРОПОЗИЦІЯ</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reeform 25"/>
          <p:cNvSpPr>
            <a:spLocks/>
          </p:cNvSpPr>
          <p:nvPr/>
        </p:nvSpPr>
        <p:spPr bwMode="auto">
          <a:xfrm>
            <a:off x="3059113" y="1916113"/>
            <a:ext cx="4319587" cy="3816350"/>
          </a:xfrm>
          <a:custGeom>
            <a:avLst/>
            <a:gdLst>
              <a:gd name="T0" fmla="*/ 0 w 2721"/>
              <a:gd name="T1" fmla="*/ 2147483647 h 2404"/>
              <a:gd name="T2" fmla="*/ 2147483647 w 2721"/>
              <a:gd name="T3" fmla="*/ 2147483647 h 2404"/>
              <a:gd name="T4" fmla="*/ 2147483647 w 2721"/>
              <a:gd name="T5" fmla="*/ 2147483647 h 2404"/>
              <a:gd name="T6" fmla="*/ 2147483647 w 2721"/>
              <a:gd name="T7" fmla="*/ 0 h 2404"/>
              <a:gd name="T8" fmla="*/ 0 60000 65536"/>
              <a:gd name="T9" fmla="*/ 0 60000 65536"/>
              <a:gd name="T10" fmla="*/ 0 60000 65536"/>
              <a:gd name="T11" fmla="*/ 0 60000 65536"/>
              <a:gd name="T12" fmla="*/ 0 w 2721"/>
              <a:gd name="T13" fmla="*/ 0 h 2404"/>
              <a:gd name="T14" fmla="*/ 2721 w 2721"/>
              <a:gd name="T15" fmla="*/ 2404 h 2404"/>
            </a:gdLst>
            <a:ahLst/>
            <a:cxnLst>
              <a:cxn ang="T8">
                <a:pos x="T0" y="T1"/>
              </a:cxn>
              <a:cxn ang="T9">
                <a:pos x="T2" y="T3"/>
              </a:cxn>
              <a:cxn ang="T10">
                <a:pos x="T4" y="T5"/>
              </a:cxn>
              <a:cxn ang="T11">
                <a:pos x="T6" y="T7"/>
              </a:cxn>
            </a:cxnLst>
            <a:rect l="T12" t="T13" r="T14" b="T15"/>
            <a:pathLst>
              <a:path w="2721" h="2404">
                <a:moveTo>
                  <a:pt x="0" y="2404"/>
                </a:moveTo>
                <a:cubicBezTo>
                  <a:pt x="468" y="2340"/>
                  <a:pt x="937" y="2276"/>
                  <a:pt x="1315" y="2087"/>
                </a:cubicBezTo>
                <a:cubicBezTo>
                  <a:pt x="1693" y="1898"/>
                  <a:pt x="2034" y="1618"/>
                  <a:pt x="2268" y="1270"/>
                </a:cubicBezTo>
                <a:cubicBezTo>
                  <a:pt x="2502" y="922"/>
                  <a:pt x="2646" y="212"/>
                  <a:pt x="2721" y="0"/>
                </a:cubicBezTo>
              </a:path>
            </a:pathLst>
          </a:custGeom>
          <a:noFill/>
          <a:ln w="76200">
            <a:solidFill>
              <a:schemeClr val="accent2"/>
            </a:solidFill>
            <a:round/>
            <a:headEnd/>
            <a:tailEnd/>
          </a:ln>
        </p:spPr>
        <p:txBody>
          <a:bodyPr/>
          <a:lstStyle/>
          <a:p>
            <a:endParaRPr lang="uk-UA"/>
          </a:p>
        </p:txBody>
      </p:sp>
      <p:sp>
        <p:nvSpPr>
          <p:cNvPr id="14339" name="Freeform 24"/>
          <p:cNvSpPr>
            <a:spLocks/>
          </p:cNvSpPr>
          <p:nvPr/>
        </p:nvSpPr>
        <p:spPr bwMode="auto">
          <a:xfrm>
            <a:off x="2124075" y="1844675"/>
            <a:ext cx="4319588" cy="3816350"/>
          </a:xfrm>
          <a:custGeom>
            <a:avLst/>
            <a:gdLst>
              <a:gd name="T0" fmla="*/ 0 w 2721"/>
              <a:gd name="T1" fmla="*/ 2147483647 h 2404"/>
              <a:gd name="T2" fmla="*/ 2147483647 w 2721"/>
              <a:gd name="T3" fmla="*/ 2147483647 h 2404"/>
              <a:gd name="T4" fmla="*/ 2147483647 w 2721"/>
              <a:gd name="T5" fmla="*/ 2147483647 h 2404"/>
              <a:gd name="T6" fmla="*/ 2147483647 w 2721"/>
              <a:gd name="T7" fmla="*/ 0 h 2404"/>
              <a:gd name="T8" fmla="*/ 0 60000 65536"/>
              <a:gd name="T9" fmla="*/ 0 60000 65536"/>
              <a:gd name="T10" fmla="*/ 0 60000 65536"/>
              <a:gd name="T11" fmla="*/ 0 60000 65536"/>
              <a:gd name="T12" fmla="*/ 0 w 2721"/>
              <a:gd name="T13" fmla="*/ 0 h 2404"/>
              <a:gd name="T14" fmla="*/ 2721 w 2721"/>
              <a:gd name="T15" fmla="*/ 2404 h 2404"/>
            </a:gdLst>
            <a:ahLst/>
            <a:cxnLst>
              <a:cxn ang="T8">
                <a:pos x="T0" y="T1"/>
              </a:cxn>
              <a:cxn ang="T9">
                <a:pos x="T2" y="T3"/>
              </a:cxn>
              <a:cxn ang="T10">
                <a:pos x="T4" y="T5"/>
              </a:cxn>
              <a:cxn ang="T11">
                <a:pos x="T6" y="T7"/>
              </a:cxn>
            </a:cxnLst>
            <a:rect l="T12" t="T13" r="T14" b="T15"/>
            <a:pathLst>
              <a:path w="2721" h="2404">
                <a:moveTo>
                  <a:pt x="0" y="2404"/>
                </a:moveTo>
                <a:cubicBezTo>
                  <a:pt x="468" y="2340"/>
                  <a:pt x="937" y="2276"/>
                  <a:pt x="1315" y="2087"/>
                </a:cubicBezTo>
                <a:cubicBezTo>
                  <a:pt x="1693" y="1898"/>
                  <a:pt x="2034" y="1618"/>
                  <a:pt x="2268" y="1270"/>
                </a:cubicBezTo>
                <a:cubicBezTo>
                  <a:pt x="2502" y="922"/>
                  <a:pt x="2646" y="212"/>
                  <a:pt x="2721" y="0"/>
                </a:cubicBezTo>
              </a:path>
            </a:pathLst>
          </a:custGeom>
          <a:noFill/>
          <a:ln w="76200">
            <a:solidFill>
              <a:schemeClr val="accent2"/>
            </a:solidFill>
            <a:round/>
            <a:headEnd/>
            <a:tailEnd/>
          </a:ln>
        </p:spPr>
        <p:txBody>
          <a:bodyPr/>
          <a:lstStyle/>
          <a:p>
            <a:endParaRPr lang="uk-UA"/>
          </a:p>
        </p:txBody>
      </p:sp>
      <p:pic>
        <p:nvPicPr>
          <p:cNvPr id="14340" name="Picture 21"/>
          <p:cNvPicPr>
            <a:picLocks noChangeAspect="1" noChangeArrowheads="1"/>
          </p:cNvPicPr>
          <p:nvPr/>
        </p:nvPicPr>
        <p:blipFill>
          <a:blip r:embed="rId2">
            <a:clrChange>
              <a:clrFrom>
                <a:srgbClr val="FEFEFE"/>
              </a:clrFrom>
              <a:clrTo>
                <a:srgbClr val="FEFEFE">
                  <a:alpha val="0"/>
                </a:srgbClr>
              </a:clrTo>
            </a:clrChange>
          </a:blip>
          <a:srcRect/>
          <a:stretch>
            <a:fillRect/>
          </a:stretch>
        </p:blipFill>
        <p:spPr bwMode="auto">
          <a:xfrm>
            <a:off x="1331913" y="1412875"/>
            <a:ext cx="6427787" cy="5019675"/>
          </a:xfrm>
          <a:prstGeom prst="rect">
            <a:avLst/>
          </a:prstGeom>
          <a:noFill/>
          <a:ln w="9525">
            <a:noFill/>
            <a:miter lim="800000"/>
            <a:headEnd/>
            <a:tailEnd/>
          </a:ln>
        </p:spPr>
      </p:pic>
      <p:sp>
        <p:nvSpPr>
          <p:cNvPr id="14341" name="Line 6"/>
          <p:cNvSpPr>
            <a:spLocks noChangeShapeType="1"/>
          </p:cNvSpPr>
          <p:nvPr/>
        </p:nvSpPr>
        <p:spPr bwMode="auto">
          <a:xfrm>
            <a:off x="5715000" y="3886200"/>
            <a:ext cx="9525" cy="1919288"/>
          </a:xfrm>
          <a:prstGeom prst="line">
            <a:avLst/>
          </a:prstGeom>
          <a:noFill/>
          <a:ln w="9525">
            <a:solidFill>
              <a:schemeClr val="tx1"/>
            </a:solidFill>
            <a:round/>
            <a:headEnd/>
            <a:tailEnd type="triangle" w="med" len="med"/>
          </a:ln>
        </p:spPr>
        <p:txBody>
          <a:bodyPr>
            <a:spAutoFit/>
          </a:bodyPr>
          <a:lstStyle/>
          <a:p>
            <a:endParaRPr lang="ru-RU"/>
          </a:p>
        </p:txBody>
      </p:sp>
      <p:sp>
        <p:nvSpPr>
          <p:cNvPr id="14342" name="Line 7"/>
          <p:cNvSpPr>
            <a:spLocks noChangeShapeType="1"/>
          </p:cNvSpPr>
          <p:nvPr/>
        </p:nvSpPr>
        <p:spPr bwMode="auto">
          <a:xfrm>
            <a:off x="1979613" y="3860800"/>
            <a:ext cx="3659187" cy="25400"/>
          </a:xfrm>
          <a:prstGeom prst="line">
            <a:avLst/>
          </a:prstGeom>
          <a:noFill/>
          <a:ln w="9525">
            <a:solidFill>
              <a:schemeClr val="tx1"/>
            </a:solidFill>
            <a:round/>
            <a:headEnd/>
            <a:tailEnd type="triangle" w="med" len="med"/>
          </a:ln>
        </p:spPr>
        <p:txBody>
          <a:bodyPr anchor="ctr">
            <a:spAutoFit/>
          </a:bodyPr>
          <a:lstStyle/>
          <a:p>
            <a:endParaRPr lang="ru-RU"/>
          </a:p>
        </p:txBody>
      </p:sp>
      <p:sp>
        <p:nvSpPr>
          <p:cNvPr id="14343" name="AutoShape 10"/>
          <p:cNvSpPr>
            <a:spLocks noChangeArrowheads="1"/>
          </p:cNvSpPr>
          <p:nvPr/>
        </p:nvSpPr>
        <p:spPr bwMode="auto">
          <a:xfrm>
            <a:off x="5638800" y="3810000"/>
            <a:ext cx="152400" cy="152400"/>
          </a:xfrm>
          <a:prstGeom prst="flowChartConnector">
            <a:avLst/>
          </a:prstGeom>
          <a:solidFill>
            <a:srgbClr val="FF0000"/>
          </a:solidFill>
          <a:ln w="9525" algn="ctr">
            <a:solidFill>
              <a:schemeClr val="tx1"/>
            </a:solidFill>
            <a:round/>
            <a:headEnd/>
            <a:tailEnd/>
          </a:ln>
        </p:spPr>
        <p:txBody>
          <a:bodyPr anchor="ctr">
            <a:spAutoFit/>
          </a:bodyPr>
          <a:lstStyle/>
          <a:p>
            <a:endParaRPr lang="uk-UA"/>
          </a:p>
        </p:txBody>
      </p:sp>
      <p:sp>
        <p:nvSpPr>
          <p:cNvPr id="14344" name="Text Box 11"/>
          <p:cNvSpPr txBox="1">
            <a:spLocks noChangeArrowheads="1"/>
          </p:cNvSpPr>
          <p:nvPr/>
        </p:nvSpPr>
        <p:spPr bwMode="auto">
          <a:xfrm>
            <a:off x="1643063" y="1357313"/>
            <a:ext cx="785812" cy="461962"/>
          </a:xfrm>
          <a:prstGeom prst="rect">
            <a:avLst/>
          </a:prstGeom>
          <a:noFill/>
          <a:ln w="9525" algn="ctr">
            <a:noFill/>
            <a:miter lim="800000"/>
            <a:headEnd/>
            <a:tailEnd/>
          </a:ln>
        </p:spPr>
        <p:txBody>
          <a:bodyPr>
            <a:spAutoFit/>
          </a:bodyPr>
          <a:lstStyle/>
          <a:p>
            <a:pPr algn="ctr" eaLnBrk="0" hangingPunct="0">
              <a:spcBef>
                <a:spcPct val="50000"/>
              </a:spcBef>
            </a:pPr>
            <a:r>
              <a:rPr lang="en-US" sz="2400" b="1" i="1"/>
              <a:t>P</a:t>
            </a:r>
          </a:p>
        </p:txBody>
      </p:sp>
      <p:sp>
        <p:nvSpPr>
          <p:cNvPr id="14345" name="Text Box 12"/>
          <p:cNvSpPr txBox="1">
            <a:spLocks noChangeArrowheads="1"/>
          </p:cNvSpPr>
          <p:nvPr/>
        </p:nvSpPr>
        <p:spPr bwMode="auto">
          <a:xfrm>
            <a:off x="7643813" y="5715000"/>
            <a:ext cx="571500" cy="457200"/>
          </a:xfrm>
          <a:prstGeom prst="rect">
            <a:avLst/>
          </a:prstGeom>
          <a:noFill/>
          <a:ln w="9525" algn="ctr">
            <a:noFill/>
            <a:miter lim="800000"/>
            <a:headEnd/>
            <a:tailEnd/>
          </a:ln>
        </p:spPr>
        <p:txBody>
          <a:bodyPr>
            <a:spAutoFit/>
          </a:bodyPr>
          <a:lstStyle/>
          <a:p>
            <a:pPr algn="ctr" eaLnBrk="0" hangingPunct="0">
              <a:spcBef>
                <a:spcPct val="50000"/>
              </a:spcBef>
            </a:pPr>
            <a:r>
              <a:rPr lang="en-US" sz="2400" b="1" i="1"/>
              <a:t>Q</a:t>
            </a:r>
          </a:p>
        </p:txBody>
      </p:sp>
      <p:sp>
        <p:nvSpPr>
          <p:cNvPr id="14346" name="Text Box 15"/>
          <p:cNvSpPr txBox="1">
            <a:spLocks noChangeArrowheads="1"/>
          </p:cNvSpPr>
          <p:nvPr/>
        </p:nvSpPr>
        <p:spPr bwMode="auto">
          <a:xfrm>
            <a:off x="5486400" y="3429000"/>
            <a:ext cx="304800" cy="366713"/>
          </a:xfrm>
          <a:prstGeom prst="rect">
            <a:avLst/>
          </a:prstGeom>
          <a:noFill/>
          <a:ln w="9525" algn="ctr">
            <a:noFill/>
            <a:miter lim="800000"/>
            <a:headEnd/>
            <a:tailEnd/>
          </a:ln>
        </p:spPr>
        <p:txBody>
          <a:bodyPr>
            <a:spAutoFit/>
          </a:bodyPr>
          <a:lstStyle/>
          <a:p>
            <a:pPr algn="ctr" eaLnBrk="0" hangingPunct="0">
              <a:spcBef>
                <a:spcPct val="50000"/>
              </a:spcBef>
            </a:pPr>
            <a:r>
              <a:rPr lang="en-US" i="1"/>
              <a:t>A</a:t>
            </a:r>
          </a:p>
        </p:txBody>
      </p:sp>
      <p:sp>
        <p:nvSpPr>
          <p:cNvPr id="14347" name="Text Box 20"/>
          <p:cNvSpPr txBox="1">
            <a:spLocks noChangeArrowheads="1"/>
          </p:cNvSpPr>
          <p:nvPr/>
        </p:nvSpPr>
        <p:spPr bwMode="auto">
          <a:xfrm>
            <a:off x="6804025" y="1773238"/>
            <a:ext cx="381000" cy="579437"/>
          </a:xfrm>
          <a:prstGeom prst="rect">
            <a:avLst/>
          </a:prstGeom>
          <a:noFill/>
          <a:ln w="9525" algn="ctr">
            <a:noFill/>
            <a:miter lim="800000"/>
            <a:headEnd/>
            <a:tailEnd/>
          </a:ln>
        </p:spPr>
        <p:txBody>
          <a:bodyPr>
            <a:spAutoFit/>
          </a:bodyPr>
          <a:lstStyle/>
          <a:p>
            <a:pPr algn="ctr" eaLnBrk="0" hangingPunct="0">
              <a:spcBef>
                <a:spcPct val="50000"/>
              </a:spcBef>
            </a:pPr>
            <a:r>
              <a:rPr lang="en-US" sz="3200" b="1" i="1">
                <a:solidFill>
                  <a:srgbClr val="6666FF"/>
                </a:solidFill>
              </a:rPr>
              <a:t>S</a:t>
            </a:r>
          </a:p>
        </p:txBody>
      </p:sp>
      <p:sp>
        <p:nvSpPr>
          <p:cNvPr id="14348" name="Line 28"/>
          <p:cNvSpPr>
            <a:spLocks noChangeShapeType="1"/>
          </p:cNvSpPr>
          <p:nvPr/>
        </p:nvSpPr>
        <p:spPr bwMode="auto">
          <a:xfrm>
            <a:off x="6705600" y="4005263"/>
            <a:ext cx="26988" cy="1800225"/>
          </a:xfrm>
          <a:prstGeom prst="line">
            <a:avLst/>
          </a:prstGeom>
          <a:noFill/>
          <a:ln w="9525">
            <a:solidFill>
              <a:schemeClr val="tx1"/>
            </a:solidFill>
            <a:round/>
            <a:headEnd/>
            <a:tailEnd type="triangle" w="med" len="med"/>
          </a:ln>
        </p:spPr>
        <p:txBody>
          <a:bodyPr>
            <a:spAutoFit/>
          </a:bodyPr>
          <a:lstStyle/>
          <a:p>
            <a:endParaRPr lang="ru-RU"/>
          </a:p>
        </p:txBody>
      </p:sp>
      <p:sp>
        <p:nvSpPr>
          <p:cNvPr id="14349" name="Text Box 29"/>
          <p:cNvSpPr txBox="1">
            <a:spLocks noChangeArrowheads="1"/>
          </p:cNvSpPr>
          <p:nvPr/>
        </p:nvSpPr>
        <p:spPr bwMode="auto">
          <a:xfrm>
            <a:off x="6400800" y="3429000"/>
            <a:ext cx="457200" cy="366713"/>
          </a:xfrm>
          <a:prstGeom prst="rect">
            <a:avLst/>
          </a:prstGeom>
          <a:noFill/>
          <a:ln w="9525" algn="ctr">
            <a:noFill/>
            <a:miter lim="800000"/>
            <a:headEnd/>
            <a:tailEnd/>
          </a:ln>
        </p:spPr>
        <p:txBody>
          <a:bodyPr>
            <a:spAutoFit/>
          </a:bodyPr>
          <a:lstStyle/>
          <a:p>
            <a:pPr algn="ctr" eaLnBrk="0" hangingPunct="0">
              <a:spcBef>
                <a:spcPct val="50000"/>
              </a:spcBef>
            </a:pPr>
            <a:r>
              <a:rPr lang="en-US" i="1"/>
              <a:t>D</a:t>
            </a:r>
          </a:p>
        </p:txBody>
      </p:sp>
      <p:sp>
        <p:nvSpPr>
          <p:cNvPr id="14350" name="Text Box 30"/>
          <p:cNvSpPr txBox="1">
            <a:spLocks noChangeArrowheads="1"/>
          </p:cNvSpPr>
          <p:nvPr/>
        </p:nvSpPr>
        <p:spPr bwMode="auto">
          <a:xfrm>
            <a:off x="5724525" y="1700213"/>
            <a:ext cx="685800" cy="579437"/>
          </a:xfrm>
          <a:prstGeom prst="rect">
            <a:avLst/>
          </a:prstGeom>
          <a:noFill/>
          <a:ln w="9525" algn="ctr">
            <a:noFill/>
            <a:miter lim="800000"/>
            <a:headEnd/>
            <a:tailEnd/>
          </a:ln>
        </p:spPr>
        <p:txBody>
          <a:bodyPr>
            <a:spAutoFit/>
          </a:bodyPr>
          <a:lstStyle/>
          <a:p>
            <a:pPr algn="ctr" eaLnBrk="0" hangingPunct="0">
              <a:spcBef>
                <a:spcPct val="50000"/>
              </a:spcBef>
            </a:pPr>
            <a:r>
              <a:rPr lang="en-US" sz="3200" b="1" i="1">
                <a:solidFill>
                  <a:srgbClr val="6666FF"/>
                </a:solidFill>
              </a:rPr>
              <a:t>S</a:t>
            </a:r>
            <a:r>
              <a:rPr lang="en-US" sz="2000" b="1" baseline="-25000">
                <a:solidFill>
                  <a:srgbClr val="6666FF"/>
                </a:solidFill>
              </a:rPr>
              <a:t>1</a:t>
            </a:r>
          </a:p>
        </p:txBody>
      </p:sp>
      <p:sp>
        <p:nvSpPr>
          <p:cNvPr id="14351" name="AutoShape 18"/>
          <p:cNvSpPr>
            <a:spLocks noChangeArrowheads="1"/>
          </p:cNvSpPr>
          <p:nvPr/>
        </p:nvSpPr>
        <p:spPr bwMode="auto">
          <a:xfrm>
            <a:off x="6629400" y="3810000"/>
            <a:ext cx="152400" cy="152400"/>
          </a:xfrm>
          <a:prstGeom prst="flowChartConnector">
            <a:avLst/>
          </a:prstGeom>
          <a:solidFill>
            <a:srgbClr val="FF0000"/>
          </a:solidFill>
          <a:ln w="9525" algn="ctr">
            <a:solidFill>
              <a:schemeClr val="tx1"/>
            </a:solidFill>
            <a:round/>
            <a:headEnd/>
            <a:tailEnd/>
          </a:ln>
        </p:spPr>
        <p:txBody>
          <a:bodyPr anchor="ctr">
            <a:spAutoFit/>
          </a:bodyPr>
          <a:lstStyle/>
          <a:p>
            <a:endParaRPr lang="uk-UA"/>
          </a:p>
        </p:txBody>
      </p:sp>
      <p:sp>
        <p:nvSpPr>
          <p:cNvPr id="14352" name="Line 34"/>
          <p:cNvSpPr>
            <a:spLocks noChangeShapeType="1"/>
          </p:cNvSpPr>
          <p:nvPr/>
        </p:nvSpPr>
        <p:spPr bwMode="auto">
          <a:xfrm flipH="1" flipV="1">
            <a:off x="5795963" y="3860800"/>
            <a:ext cx="863600" cy="0"/>
          </a:xfrm>
          <a:prstGeom prst="line">
            <a:avLst/>
          </a:prstGeom>
          <a:noFill/>
          <a:ln w="38100">
            <a:solidFill>
              <a:srgbClr val="FF0000"/>
            </a:solidFill>
            <a:round/>
            <a:headEnd/>
            <a:tailEnd type="triangle" w="med" len="med"/>
          </a:ln>
        </p:spPr>
        <p:txBody>
          <a:bodyPr>
            <a:spAutoFit/>
          </a:bodyPr>
          <a:lstStyle/>
          <a:p>
            <a:endParaRPr lang="ru-RU"/>
          </a:p>
        </p:txBody>
      </p:sp>
      <p:sp>
        <p:nvSpPr>
          <p:cNvPr id="14353" name="AutoShape 35"/>
          <p:cNvSpPr>
            <a:spLocks/>
          </p:cNvSpPr>
          <p:nvPr/>
        </p:nvSpPr>
        <p:spPr bwMode="auto">
          <a:xfrm>
            <a:off x="2051050" y="1773238"/>
            <a:ext cx="2933700" cy="431800"/>
          </a:xfrm>
          <a:prstGeom prst="borderCallout1">
            <a:avLst>
              <a:gd name="adj1" fmla="val 26472"/>
              <a:gd name="adj2" fmla="val 102597"/>
              <a:gd name="adj3" fmla="val 33088"/>
              <a:gd name="adj4" fmla="val 103681"/>
            </a:avLst>
          </a:prstGeom>
          <a:solidFill>
            <a:srgbClr val="FFFF00"/>
          </a:solidFill>
          <a:ln w="12700" algn="ctr">
            <a:solidFill>
              <a:schemeClr val="tx1"/>
            </a:solidFill>
            <a:miter lim="800000"/>
            <a:headEnd/>
            <a:tailEnd/>
          </a:ln>
        </p:spPr>
        <p:txBody>
          <a:bodyPr/>
          <a:lstStyle/>
          <a:p>
            <a:pPr algn="ctr"/>
            <a:r>
              <a:rPr lang="ru-RU" b="1"/>
              <a:t>Зменшення  пропозиції</a:t>
            </a:r>
            <a:endParaRPr lang="en-US" b="1"/>
          </a:p>
        </p:txBody>
      </p:sp>
      <p:sp>
        <p:nvSpPr>
          <p:cNvPr id="14354" name="Заголовок 18"/>
          <p:cNvSpPr>
            <a:spLocks noGrp="1"/>
          </p:cNvSpPr>
          <p:nvPr>
            <p:ph type="title"/>
          </p:nvPr>
        </p:nvSpPr>
        <p:spPr>
          <a:xfrm>
            <a:off x="457200" y="214313"/>
            <a:ext cx="8229600" cy="1071562"/>
          </a:xfrm>
        </p:spPr>
        <p:txBody>
          <a:bodyPr/>
          <a:lstStyle/>
          <a:p>
            <a:pPr algn="ctr"/>
            <a:r>
              <a:rPr lang="uk-UA" b="1" smtClean="0"/>
              <a:t>Зміна функції пропозиції</a:t>
            </a:r>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457200" y="704850"/>
            <a:ext cx="8229600" cy="1009650"/>
          </a:xfrm>
        </p:spPr>
        <p:txBody>
          <a:bodyPr/>
          <a:lstStyle/>
          <a:p>
            <a:pPr algn="ctr"/>
            <a:r>
              <a:rPr lang="ru-RU" sz="4000" b="1" smtClean="0"/>
              <a:t>ЗМІНИ ПРОПОЗИЦІЇ</a:t>
            </a:r>
            <a:br>
              <a:rPr lang="ru-RU" sz="4000" b="1" smtClean="0"/>
            </a:br>
            <a:r>
              <a:rPr lang="ru-RU" sz="4000" b="1" smtClean="0"/>
              <a:t> ВПЛИВ НЕЦІНОВИХ ЧИННИКІВ</a:t>
            </a:r>
            <a:endParaRPr lang="uk-UA" sz="4000" smtClean="0"/>
          </a:p>
        </p:txBody>
      </p:sp>
      <p:grpSp>
        <p:nvGrpSpPr>
          <p:cNvPr id="15363" name="Group 2"/>
          <p:cNvGrpSpPr>
            <a:grpSpLocks noGrp="1"/>
          </p:cNvGrpSpPr>
          <p:nvPr>
            <p:ph idx="1"/>
          </p:nvPr>
        </p:nvGrpSpPr>
        <p:grpSpPr bwMode="auto">
          <a:xfrm>
            <a:off x="214313" y="1928813"/>
            <a:ext cx="3857625" cy="4318000"/>
            <a:chOff x="1770" y="7920"/>
            <a:chExt cx="5574" cy="5400"/>
          </a:xfrm>
        </p:grpSpPr>
        <p:sp>
          <p:nvSpPr>
            <p:cNvPr id="15365" name="Text Box 3"/>
            <p:cNvSpPr txBox="1">
              <a:spLocks noChangeArrowheads="1"/>
            </p:cNvSpPr>
            <p:nvPr/>
          </p:nvSpPr>
          <p:spPr bwMode="auto">
            <a:xfrm>
              <a:off x="1873" y="9260"/>
              <a:ext cx="576" cy="864"/>
            </a:xfrm>
            <a:prstGeom prst="rect">
              <a:avLst/>
            </a:prstGeom>
            <a:noFill/>
            <a:ln w="9525">
              <a:noFill/>
              <a:miter lim="800000"/>
              <a:headEnd/>
              <a:tailEnd/>
            </a:ln>
          </p:spPr>
          <p:txBody>
            <a:bodyPr/>
            <a:lstStyle/>
            <a:p>
              <a:pPr>
                <a:spcAft>
                  <a:spcPts val="1000"/>
                </a:spcAft>
              </a:pPr>
              <a:r>
                <a:rPr lang="uk-UA" sz="1200">
                  <a:latin typeface="Calibri" pitchFamily="34" charset="0"/>
                </a:rPr>
                <a:t>      </a:t>
              </a:r>
              <a:r>
                <a:rPr lang="uk-UA" sz="2000" b="1">
                  <a:latin typeface="Calibri" pitchFamily="34" charset="0"/>
                </a:rPr>
                <a:t>P</a:t>
              </a:r>
              <a:endParaRPr lang="uk-UA" sz="2000"/>
            </a:p>
          </p:txBody>
        </p:sp>
        <p:grpSp>
          <p:nvGrpSpPr>
            <p:cNvPr id="15366" name="Group 4"/>
            <p:cNvGrpSpPr>
              <a:grpSpLocks/>
            </p:cNvGrpSpPr>
            <p:nvPr/>
          </p:nvGrpSpPr>
          <p:grpSpPr bwMode="auto">
            <a:xfrm>
              <a:off x="1770" y="7920"/>
              <a:ext cx="5574" cy="5400"/>
              <a:chOff x="1770" y="8015"/>
              <a:chExt cx="5574" cy="5400"/>
            </a:xfrm>
          </p:grpSpPr>
          <p:sp>
            <p:nvSpPr>
              <p:cNvPr id="15367" name="Text Box 5"/>
              <p:cNvSpPr txBox="1">
                <a:spLocks noChangeArrowheads="1"/>
              </p:cNvSpPr>
              <p:nvPr/>
            </p:nvSpPr>
            <p:spPr bwMode="auto">
              <a:xfrm>
                <a:off x="2130" y="12839"/>
                <a:ext cx="4828" cy="576"/>
              </a:xfrm>
              <a:prstGeom prst="rect">
                <a:avLst/>
              </a:prstGeom>
              <a:noFill/>
              <a:ln w="9525">
                <a:noFill/>
                <a:miter lim="800000"/>
                <a:headEnd/>
                <a:tailEnd/>
              </a:ln>
            </p:spPr>
            <p:txBody>
              <a:bodyPr/>
              <a:lstStyle/>
              <a:p>
                <a:endParaRPr lang="uk-UA"/>
              </a:p>
            </p:txBody>
          </p:sp>
          <p:sp>
            <p:nvSpPr>
              <p:cNvPr id="15368" name="Text Box 6"/>
              <p:cNvSpPr txBox="1">
                <a:spLocks noChangeArrowheads="1"/>
              </p:cNvSpPr>
              <p:nvPr/>
            </p:nvSpPr>
            <p:spPr bwMode="auto">
              <a:xfrm>
                <a:off x="1770" y="8591"/>
                <a:ext cx="720" cy="576"/>
              </a:xfrm>
              <a:prstGeom prst="rect">
                <a:avLst/>
              </a:prstGeom>
              <a:noFill/>
              <a:ln w="9525">
                <a:noFill/>
                <a:miter lim="800000"/>
                <a:headEnd/>
                <a:tailEnd/>
              </a:ln>
            </p:spPr>
            <p:txBody>
              <a:bodyPr/>
              <a:lstStyle/>
              <a:p>
                <a:r>
                  <a:rPr lang="uk-UA" sz="2000" b="1">
                    <a:latin typeface="Times New Roman" pitchFamily="18" charset="0"/>
                  </a:rPr>
                  <a:t>  Р</a:t>
                </a:r>
                <a:endParaRPr lang="uk-UA" sz="2000"/>
              </a:p>
            </p:txBody>
          </p:sp>
          <p:sp>
            <p:nvSpPr>
              <p:cNvPr id="15369" name="Text Box 7"/>
              <p:cNvSpPr txBox="1">
                <a:spLocks noChangeArrowheads="1"/>
              </p:cNvSpPr>
              <p:nvPr/>
            </p:nvSpPr>
            <p:spPr bwMode="auto">
              <a:xfrm>
                <a:off x="6624" y="11759"/>
                <a:ext cx="720" cy="576"/>
              </a:xfrm>
              <a:prstGeom prst="rect">
                <a:avLst/>
              </a:prstGeom>
              <a:noFill/>
              <a:ln w="9525">
                <a:noFill/>
                <a:miter lim="800000"/>
                <a:headEnd/>
                <a:tailEnd/>
              </a:ln>
            </p:spPr>
            <p:txBody>
              <a:bodyPr lIns="0" rIns="0"/>
              <a:lstStyle/>
              <a:p>
                <a:r>
                  <a:rPr lang="en-US" sz="2400" b="1">
                    <a:latin typeface="Times New Roman" pitchFamily="18" charset="0"/>
                  </a:rPr>
                  <a:t>Q</a:t>
                </a:r>
                <a:endParaRPr lang="uk-UA" sz="2400"/>
              </a:p>
            </p:txBody>
          </p:sp>
          <p:sp>
            <p:nvSpPr>
              <p:cNvPr id="15370" name="Text Box 8"/>
              <p:cNvSpPr txBox="1">
                <a:spLocks noChangeArrowheads="1"/>
              </p:cNvSpPr>
              <p:nvPr/>
            </p:nvSpPr>
            <p:spPr bwMode="auto">
              <a:xfrm>
                <a:off x="6209" y="8551"/>
                <a:ext cx="432" cy="432"/>
              </a:xfrm>
              <a:prstGeom prst="rect">
                <a:avLst/>
              </a:prstGeom>
              <a:noFill/>
              <a:ln w="9525">
                <a:noFill/>
                <a:miter lim="800000"/>
                <a:headEnd/>
                <a:tailEnd/>
              </a:ln>
            </p:spPr>
            <p:txBody>
              <a:bodyPr lIns="18000" tIns="0" rIns="18000" bIns="0"/>
              <a:lstStyle/>
              <a:p>
                <a:r>
                  <a:rPr lang="en-US" sz="2000" b="1">
                    <a:latin typeface="Times New Roman" pitchFamily="18" charset="0"/>
                  </a:rPr>
                  <a:t>S</a:t>
                </a:r>
                <a:endParaRPr lang="uk-UA" sz="2000"/>
              </a:p>
            </p:txBody>
          </p:sp>
          <p:sp>
            <p:nvSpPr>
              <p:cNvPr id="15371" name="Text Box 9"/>
              <p:cNvSpPr txBox="1">
                <a:spLocks noChangeArrowheads="1"/>
              </p:cNvSpPr>
              <p:nvPr/>
            </p:nvSpPr>
            <p:spPr bwMode="auto">
              <a:xfrm>
                <a:off x="5514" y="8015"/>
                <a:ext cx="576" cy="432"/>
              </a:xfrm>
              <a:prstGeom prst="rect">
                <a:avLst/>
              </a:prstGeom>
              <a:noFill/>
              <a:ln w="9525">
                <a:noFill/>
                <a:miter lim="800000"/>
                <a:headEnd/>
                <a:tailEnd/>
              </a:ln>
            </p:spPr>
            <p:txBody>
              <a:bodyPr/>
              <a:lstStyle/>
              <a:p>
                <a:r>
                  <a:rPr lang="en-US" b="1">
                    <a:latin typeface="Times New Roman" pitchFamily="18" charset="0"/>
                  </a:rPr>
                  <a:t>S</a:t>
                </a:r>
                <a:r>
                  <a:rPr lang="uk-UA" b="1" baseline="-25000">
                    <a:latin typeface="Times New Roman" pitchFamily="18" charset="0"/>
                  </a:rPr>
                  <a:t>1</a:t>
                </a:r>
                <a:endParaRPr lang="uk-UA"/>
              </a:p>
            </p:txBody>
          </p:sp>
          <p:sp>
            <p:nvSpPr>
              <p:cNvPr id="15372" name="Text Box 10"/>
              <p:cNvSpPr txBox="1">
                <a:spLocks noChangeArrowheads="1"/>
              </p:cNvSpPr>
              <p:nvPr/>
            </p:nvSpPr>
            <p:spPr bwMode="auto">
              <a:xfrm>
                <a:off x="6518" y="9176"/>
                <a:ext cx="576" cy="432"/>
              </a:xfrm>
              <a:prstGeom prst="rect">
                <a:avLst/>
              </a:prstGeom>
              <a:noFill/>
              <a:ln w="9525">
                <a:noFill/>
                <a:miter lim="800000"/>
                <a:headEnd/>
                <a:tailEnd/>
              </a:ln>
            </p:spPr>
            <p:txBody>
              <a:bodyPr lIns="18000" rIns="18000"/>
              <a:lstStyle/>
              <a:p>
                <a:r>
                  <a:rPr lang="en-US" sz="2000" b="1">
                    <a:latin typeface="Times New Roman" pitchFamily="18" charset="0"/>
                  </a:rPr>
                  <a:t>S</a:t>
                </a:r>
                <a:r>
                  <a:rPr lang="uk-UA" sz="2000" b="1" baseline="-25000">
                    <a:latin typeface="Times New Roman" pitchFamily="18" charset="0"/>
                  </a:rPr>
                  <a:t>2</a:t>
                </a:r>
                <a:endParaRPr lang="uk-UA" sz="2000"/>
              </a:p>
            </p:txBody>
          </p:sp>
          <p:sp>
            <p:nvSpPr>
              <p:cNvPr id="15373" name="Text Box 11"/>
              <p:cNvSpPr txBox="1">
                <a:spLocks noChangeArrowheads="1"/>
              </p:cNvSpPr>
              <p:nvPr/>
            </p:nvSpPr>
            <p:spPr bwMode="auto">
              <a:xfrm>
                <a:off x="3066" y="11759"/>
                <a:ext cx="3246" cy="544"/>
              </a:xfrm>
              <a:prstGeom prst="rect">
                <a:avLst/>
              </a:prstGeom>
              <a:noFill/>
              <a:ln w="9525">
                <a:noFill/>
                <a:miter lim="800000"/>
                <a:headEnd/>
                <a:tailEnd/>
              </a:ln>
            </p:spPr>
            <p:txBody>
              <a:bodyPr/>
              <a:lstStyle/>
              <a:p>
                <a:pPr algn="just">
                  <a:spcAft>
                    <a:spcPts val="1000"/>
                  </a:spcAft>
                </a:pPr>
                <a:r>
                  <a:rPr lang="uk-UA" b="1">
                    <a:latin typeface="Calibri" pitchFamily="34" charset="0"/>
                  </a:rPr>
                  <a:t>    </a:t>
                </a:r>
                <a:r>
                  <a:rPr lang="en-US" b="1">
                    <a:latin typeface="Calibri" pitchFamily="34" charset="0"/>
                  </a:rPr>
                  <a:t>Q</a:t>
                </a:r>
                <a:r>
                  <a:rPr lang="en-US" b="1" baseline="-25000">
                    <a:latin typeface="Calibri" pitchFamily="34" charset="0"/>
                  </a:rPr>
                  <a:t>1 </a:t>
                </a:r>
                <a:r>
                  <a:rPr lang="en-US" b="1">
                    <a:latin typeface="Calibri" pitchFamily="34" charset="0"/>
                  </a:rPr>
                  <a:t>           Q           Q</a:t>
                </a:r>
                <a:r>
                  <a:rPr lang="en-US" b="1" baseline="-25000">
                    <a:latin typeface="Calibri" pitchFamily="34" charset="0"/>
                  </a:rPr>
                  <a:t>2 </a:t>
                </a:r>
                <a:r>
                  <a:rPr lang="en-US" b="1">
                    <a:latin typeface="Calibri" pitchFamily="34" charset="0"/>
                  </a:rPr>
                  <a:t>     </a:t>
                </a:r>
              </a:p>
              <a:p>
                <a:endParaRPr lang="uk-UA"/>
              </a:p>
            </p:txBody>
          </p:sp>
          <p:grpSp>
            <p:nvGrpSpPr>
              <p:cNvPr id="15374" name="Group 12"/>
              <p:cNvGrpSpPr>
                <a:grpSpLocks/>
              </p:cNvGrpSpPr>
              <p:nvPr/>
            </p:nvGrpSpPr>
            <p:grpSpPr bwMode="auto">
              <a:xfrm>
                <a:off x="2637" y="8628"/>
                <a:ext cx="4032" cy="3036"/>
                <a:chOff x="2637" y="8591"/>
                <a:chExt cx="4032" cy="3036"/>
              </a:xfrm>
            </p:grpSpPr>
            <p:sp>
              <p:nvSpPr>
                <p:cNvPr id="15375" name="Line 13"/>
                <p:cNvSpPr>
                  <a:spLocks noChangeShapeType="1"/>
                </p:cNvSpPr>
                <p:nvPr/>
              </p:nvSpPr>
              <p:spPr bwMode="auto">
                <a:xfrm rot="8570" flipV="1">
                  <a:off x="2637" y="8747"/>
                  <a:ext cx="1" cy="2880"/>
                </a:xfrm>
                <a:prstGeom prst="line">
                  <a:avLst/>
                </a:prstGeom>
                <a:noFill/>
                <a:ln w="9525">
                  <a:solidFill>
                    <a:srgbClr val="000000"/>
                  </a:solidFill>
                  <a:round/>
                  <a:headEnd/>
                  <a:tailEnd type="stealth" w="sm" len="lg"/>
                </a:ln>
              </p:spPr>
              <p:txBody>
                <a:bodyPr/>
                <a:lstStyle/>
                <a:p>
                  <a:endParaRPr lang="ru-RU"/>
                </a:p>
              </p:txBody>
            </p:sp>
            <p:sp>
              <p:nvSpPr>
                <p:cNvPr id="15376" name="Line 14"/>
                <p:cNvSpPr>
                  <a:spLocks noChangeShapeType="1"/>
                </p:cNvSpPr>
                <p:nvPr/>
              </p:nvSpPr>
              <p:spPr bwMode="auto">
                <a:xfrm flipV="1">
                  <a:off x="2637" y="11627"/>
                  <a:ext cx="4032" cy="0"/>
                </a:xfrm>
                <a:prstGeom prst="line">
                  <a:avLst/>
                </a:prstGeom>
                <a:noFill/>
                <a:ln w="9525">
                  <a:solidFill>
                    <a:srgbClr val="000000"/>
                  </a:solidFill>
                  <a:round/>
                  <a:headEnd/>
                  <a:tailEnd type="stealth" w="sm" len="lg"/>
                </a:ln>
              </p:spPr>
              <p:txBody>
                <a:bodyPr/>
                <a:lstStyle/>
                <a:p>
                  <a:endParaRPr lang="ru-RU"/>
                </a:p>
              </p:txBody>
            </p:sp>
            <p:sp>
              <p:nvSpPr>
                <p:cNvPr id="15377" name="Line 15"/>
                <p:cNvSpPr>
                  <a:spLocks noChangeShapeType="1"/>
                </p:cNvSpPr>
                <p:nvPr/>
              </p:nvSpPr>
              <p:spPr bwMode="auto">
                <a:xfrm rot="21079721" flipV="1">
                  <a:off x="3357" y="9035"/>
                  <a:ext cx="2880" cy="1584"/>
                </a:xfrm>
                <a:prstGeom prst="line">
                  <a:avLst/>
                </a:prstGeom>
                <a:noFill/>
                <a:ln w="15875">
                  <a:solidFill>
                    <a:srgbClr val="000000"/>
                  </a:solidFill>
                  <a:round/>
                  <a:headEnd/>
                  <a:tailEnd/>
                </a:ln>
              </p:spPr>
              <p:txBody>
                <a:bodyPr/>
                <a:lstStyle/>
                <a:p>
                  <a:endParaRPr lang="ru-RU"/>
                </a:p>
              </p:txBody>
            </p:sp>
            <p:sp>
              <p:nvSpPr>
                <p:cNvPr id="15378" name="Line 16"/>
                <p:cNvSpPr>
                  <a:spLocks noChangeShapeType="1"/>
                </p:cNvSpPr>
                <p:nvPr/>
              </p:nvSpPr>
              <p:spPr bwMode="auto">
                <a:xfrm rot="21027528" flipV="1">
                  <a:off x="3066" y="8591"/>
                  <a:ext cx="2736" cy="1440"/>
                </a:xfrm>
                <a:prstGeom prst="line">
                  <a:avLst/>
                </a:prstGeom>
                <a:noFill/>
                <a:ln w="15875">
                  <a:solidFill>
                    <a:srgbClr val="000000"/>
                  </a:solidFill>
                  <a:round/>
                  <a:headEnd/>
                  <a:tailEnd/>
                </a:ln>
              </p:spPr>
              <p:txBody>
                <a:bodyPr/>
                <a:lstStyle/>
                <a:p>
                  <a:endParaRPr lang="ru-RU"/>
                </a:p>
              </p:txBody>
            </p:sp>
            <p:sp>
              <p:nvSpPr>
                <p:cNvPr id="15379" name="Line 17"/>
                <p:cNvSpPr>
                  <a:spLocks noChangeShapeType="1"/>
                </p:cNvSpPr>
                <p:nvPr/>
              </p:nvSpPr>
              <p:spPr bwMode="auto">
                <a:xfrm rot="20968421" flipV="1">
                  <a:off x="3642" y="9599"/>
                  <a:ext cx="3024" cy="1584"/>
                </a:xfrm>
                <a:prstGeom prst="line">
                  <a:avLst/>
                </a:prstGeom>
                <a:noFill/>
                <a:ln w="15875">
                  <a:solidFill>
                    <a:srgbClr val="000000"/>
                  </a:solidFill>
                  <a:round/>
                  <a:headEnd/>
                  <a:tailEnd/>
                </a:ln>
              </p:spPr>
              <p:txBody>
                <a:bodyPr/>
                <a:lstStyle/>
                <a:p>
                  <a:endParaRPr lang="ru-RU"/>
                </a:p>
              </p:txBody>
            </p:sp>
            <p:sp>
              <p:nvSpPr>
                <p:cNvPr id="15380" name="Line 18"/>
                <p:cNvSpPr>
                  <a:spLocks noChangeShapeType="1"/>
                </p:cNvSpPr>
                <p:nvPr/>
              </p:nvSpPr>
              <p:spPr bwMode="auto">
                <a:xfrm>
                  <a:off x="2637" y="9887"/>
                  <a:ext cx="3152" cy="0"/>
                </a:xfrm>
                <a:prstGeom prst="line">
                  <a:avLst/>
                </a:prstGeom>
                <a:noFill/>
                <a:ln w="9525">
                  <a:solidFill>
                    <a:srgbClr val="000000"/>
                  </a:solidFill>
                  <a:prstDash val="lgDash"/>
                  <a:round/>
                  <a:headEnd/>
                  <a:tailEnd/>
                </a:ln>
              </p:spPr>
              <p:txBody>
                <a:bodyPr/>
                <a:lstStyle/>
                <a:p>
                  <a:endParaRPr lang="ru-RU"/>
                </a:p>
              </p:txBody>
            </p:sp>
            <p:sp>
              <p:nvSpPr>
                <p:cNvPr id="15381" name="Line 19"/>
                <p:cNvSpPr>
                  <a:spLocks noChangeShapeType="1"/>
                </p:cNvSpPr>
                <p:nvPr/>
              </p:nvSpPr>
              <p:spPr bwMode="auto">
                <a:xfrm>
                  <a:off x="3672" y="9887"/>
                  <a:ext cx="0" cy="1728"/>
                </a:xfrm>
                <a:prstGeom prst="line">
                  <a:avLst/>
                </a:prstGeom>
                <a:noFill/>
                <a:ln w="9525">
                  <a:solidFill>
                    <a:srgbClr val="000000"/>
                  </a:solidFill>
                  <a:prstDash val="lgDash"/>
                  <a:round/>
                  <a:headEnd/>
                  <a:tailEnd/>
                </a:ln>
              </p:spPr>
              <p:txBody>
                <a:bodyPr/>
                <a:lstStyle/>
                <a:p>
                  <a:endParaRPr lang="ru-RU"/>
                </a:p>
              </p:txBody>
            </p:sp>
            <p:sp>
              <p:nvSpPr>
                <p:cNvPr id="15382" name="Line 20"/>
                <p:cNvSpPr>
                  <a:spLocks noChangeShapeType="1"/>
                </p:cNvSpPr>
                <p:nvPr/>
              </p:nvSpPr>
              <p:spPr bwMode="auto">
                <a:xfrm>
                  <a:off x="4721" y="9887"/>
                  <a:ext cx="0" cy="1728"/>
                </a:xfrm>
                <a:prstGeom prst="line">
                  <a:avLst/>
                </a:prstGeom>
                <a:noFill/>
                <a:ln w="9525">
                  <a:solidFill>
                    <a:srgbClr val="000000"/>
                  </a:solidFill>
                  <a:prstDash val="lgDash"/>
                  <a:round/>
                  <a:headEnd/>
                  <a:tailEnd/>
                </a:ln>
              </p:spPr>
              <p:txBody>
                <a:bodyPr/>
                <a:lstStyle/>
                <a:p>
                  <a:endParaRPr lang="ru-RU"/>
                </a:p>
              </p:txBody>
            </p:sp>
            <p:sp>
              <p:nvSpPr>
                <p:cNvPr id="15383" name="Line 21"/>
                <p:cNvSpPr>
                  <a:spLocks noChangeShapeType="1"/>
                </p:cNvSpPr>
                <p:nvPr/>
              </p:nvSpPr>
              <p:spPr bwMode="auto">
                <a:xfrm>
                  <a:off x="5802" y="9887"/>
                  <a:ext cx="0" cy="1728"/>
                </a:xfrm>
                <a:prstGeom prst="line">
                  <a:avLst/>
                </a:prstGeom>
                <a:noFill/>
                <a:ln w="9525">
                  <a:solidFill>
                    <a:srgbClr val="000000"/>
                  </a:solidFill>
                  <a:prstDash val="lgDash"/>
                  <a:round/>
                  <a:headEnd/>
                  <a:tailEnd/>
                </a:ln>
              </p:spPr>
              <p:txBody>
                <a:bodyPr/>
                <a:lstStyle/>
                <a:p>
                  <a:endParaRPr lang="ru-RU"/>
                </a:p>
              </p:txBody>
            </p:sp>
            <p:sp>
              <p:nvSpPr>
                <p:cNvPr id="15384" name="Line 22"/>
                <p:cNvSpPr>
                  <a:spLocks noChangeShapeType="1"/>
                </p:cNvSpPr>
                <p:nvPr/>
              </p:nvSpPr>
              <p:spPr bwMode="auto">
                <a:xfrm>
                  <a:off x="5258" y="9599"/>
                  <a:ext cx="832" cy="0"/>
                </a:xfrm>
                <a:prstGeom prst="line">
                  <a:avLst/>
                </a:prstGeom>
                <a:noFill/>
                <a:ln w="9525">
                  <a:solidFill>
                    <a:srgbClr val="000000"/>
                  </a:solidFill>
                  <a:round/>
                  <a:headEnd/>
                  <a:tailEnd type="stealth" w="sm" len="lg"/>
                </a:ln>
              </p:spPr>
              <p:txBody>
                <a:bodyPr/>
                <a:lstStyle/>
                <a:p>
                  <a:endParaRPr lang="ru-RU"/>
                </a:p>
              </p:txBody>
            </p:sp>
            <p:sp>
              <p:nvSpPr>
                <p:cNvPr id="15385" name="Line 23"/>
                <p:cNvSpPr>
                  <a:spLocks noChangeShapeType="1"/>
                </p:cNvSpPr>
                <p:nvPr/>
              </p:nvSpPr>
              <p:spPr bwMode="auto">
                <a:xfrm flipH="1">
                  <a:off x="4260" y="9599"/>
                  <a:ext cx="710" cy="0"/>
                </a:xfrm>
                <a:prstGeom prst="line">
                  <a:avLst/>
                </a:prstGeom>
                <a:noFill/>
                <a:ln w="9525">
                  <a:solidFill>
                    <a:srgbClr val="000000"/>
                  </a:solidFill>
                  <a:round/>
                  <a:headEnd/>
                  <a:tailEnd type="stealth" w="sm" len="lg"/>
                </a:ln>
              </p:spPr>
              <p:txBody>
                <a:bodyPr/>
                <a:lstStyle/>
                <a:p>
                  <a:endParaRPr lang="ru-RU"/>
                </a:p>
              </p:txBody>
            </p:sp>
          </p:grpSp>
        </p:grpSp>
      </p:grpSp>
      <p:sp>
        <p:nvSpPr>
          <p:cNvPr id="15364" name="Rectangle 1"/>
          <p:cNvSpPr>
            <a:spLocks noChangeArrowheads="1"/>
          </p:cNvSpPr>
          <p:nvPr/>
        </p:nvSpPr>
        <p:spPr bwMode="auto">
          <a:xfrm>
            <a:off x="4071938" y="1576388"/>
            <a:ext cx="5072062" cy="5143500"/>
          </a:xfrm>
          <a:prstGeom prst="rect">
            <a:avLst/>
          </a:prstGeom>
          <a:noFill/>
          <a:ln w="9525">
            <a:noFill/>
            <a:miter lim="800000"/>
            <a:headEnd/>
            <a:tailEnd/>
          </a:ln>
        </p:spPr>
        <p:txBody>
          <a:bodyPr anchor="ctr">
            <a:spAutoFit/>
          </a:bodyPr>
          <a:lstStyle/>
          <a:p>
            <a:pPr algn="just" eaLnBrk="0" hangingPunct="0">
              <a:tabLst>
                <a:tab pos="449263" algn="l"/>
                <a:tab pos="790575" algn="l"/>
              </a:tabLst>
            </a:pPr>
            <a:r>
              <a:rPr lang="uk-UA" sz="2400" b="1">
                <a:solidFill>
                  <a:srgbClr val="C00000"/>
                </a:solidFill>
                <a:latin typeface="Calibri" pitchFamily="34" charset="0"/>
                <a:cs typeface="Times New Roman" pitchFamily="18" charset="0"/>
              </a:rPr>
              <a:t>Qs = f( P; Pres; Pz; N; Tech; K; T/S; E;)</a:t>
            </a:r>
            <a:endParaRPr lang="uk-UA" sz="2400">
              <a:solidFill>
                <a:srgbClr val="C00000"/>
              </a:solidFill>
              <a:latin typeface="Calibri" pitchFamily="34" charset="0"/>
            </a:endParaRPr>
          </a:p>
          <a:p>
            <a:pPr eaLnBrk="0" hangingPunct="0">
              <a:tabLst>
                <a:tab pos="449263" algn="l"/>
                <a:tab pos="790575" algn="l"/>
              </a:tabLst>
            </a:pPr>
            <a:endParaRPr lang="uk-UA" sz="2000">
              <a:latin typeface="Calibri" pitchFamily="34" charset="0"/>
              <a:cs typeface="Times New Roman" pitchFamily="18" charset="0"/>
            </a:endParaRPr>
          </a:p>
          <a:p>
            <a:pPr eaLnBrk="0" hangingPunct="0">
              <a:tabLst>
                <a:tab pos="449263" algn="l"/>
                <a:tab pos="790575" algn="l"/>
              </a:tabLst>
            </a:pPr>
            <a:r>
              <a:rPr lang="uk-UA" sz="2000">
                <a:latin typeface="Calibri" pitchFamily="34" charset="0"/>
                <a:cs typeface="Times New Roman" pitchFamily="18" charset="0"/>
              </a:rPr>
              <a:t>де</a:t>
            </a:r>
            <a:r>
              <a:rPr lang="uk-UA" sz="2000" b="1">
                <a:solidFill>
                  <a:srgbClr val="083763"/>
                </a:solidFill>
                <a:latin typeface="Calibri" pitchFamily="34" charset="0"/>
                <a:cs typeface="Times New Roman" pitchFamily="18" charset="0"/>
              </a:rPr>
              <a:t>: </a:t>
            </a:r>
            <a:r>
              <a:rPr lang="uk-UA" sz="2400" b="1">
                <a:solidFill>
                  <a:srgbClr val="083763"/>
                </a:solidFill>
                <a:latin typeface="Calibri" pitchFamily="34" charset="0"/>
                <a:cs typeface="Times New Roman" pitchFamily="18" charset="0"/>
              </a:rPr>
              <a:t>Qs – величина пропозиції товару;</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P – ціна товару;</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Pres – ціни на ресурси;</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Pz – ціни на інші товари;</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N – кількість виробників;</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Tech – рівень розвитку технології;</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K – вплив природно – кліматичних умов;</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T/S – податки та субсидії;</a:t>
            </a:r>
            <a:endParaRPr lang="uk-UA" sz="2400" b="1">
              <a:solidFill>
                <a:srgbClr val="083763"/>
              </a:solidFill>
              <a:latin typeface="Calibri" pitchFamily="34" charset="0"/>
            </a:endParaRPr>
          </a:p>
          <a:p>
            <a:pPr eaLnBrk="0" hangingPunct="0">
              <a:tabLst>
                <a:tab pos="449263" algn="l"/>
                <a:tab pos="790575" algn="l"/>
              </a:tabLst>
            </a:pPr>
            <a:r>
              <a:rPr lang="uk-UA" sz="2400" b="1">
                <a:solidFill>
                  <a:srgbClr val="083763"/>
                </a:solidFill>
                <a:latin typeface="Calibri" pitchFamily="34" charset="0"/>
                <a:cs typeface="Times New Roman" pitchFamily="18" charset="0"/>
              </a:rPr>
              <a:t>E – очікування виробників.</a:t>
            </a:r>
            <a:endParaRPr lang="uk-UA" sz="2400" b="1">
              <a:solidFill>
                <a:srgbClr val="083763"/>
              </a:solidFill>
              <a:latin typeface="Calibri" pitchFamily="34" charset="0"/>
            </a:endParaRPr>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704850"/>
            <a:ext cx="8229600" cy="795338"/>
          </a:xfrm>
        </p:spPr>
        <p:txBody>
          <a:bodyPr/>
          <a:lstStyle/>
          <a:p>
            <a:pPr algn="ctr">
              <a:buFont typeface="Wingdings" pitchFamily="2" charset="2"/>
              <a:buChar char="Ø"/>
            </a:pPr>
            <a:r>
              <a:rPr lang="uk-UA" b="1" i="1" smtClean="0"/>
              <a:t>Ціни ресурсів</a:t>
            </a:r>
            <a:r>
              <a:rPr lang="uk-UA" smtClean="0"/>
              <a:t> </a:t>
            </a:r>
          </a:p>
        </p:txBody>
      </p:sp>
      <p:sp>
        <p:nvSpPr>
          <p:cNvPr id="3" name="Содержимое 2"/>
          <p:cNvSpPr>
            <a:spLocks noGrp="1"/>
          </p:cNvSpPr>
          <p:nvPr>
            <p:ph idx="1"/>
          </p:nvPr>
        </p:nvSpPr>
        <p:spPr>
          <a:xfrm>
            <a:off x="457200" y="1857375"/>
            <a:ext cx="8229600" cy="4467225"/>
          </a:xfrm>
        </p:spPr>
        <p:txBody>
          <a:bodyPr/>
          <a:lstStyle/>
          <a:p>
            <a:pPr algn="ctr">
              <a:buFont typeface="Wingdings 2" pitchFamily="18" charset="2"/>
              <a:buNone/>
              <a:defRPr/>
            </a:pPr>
            <a:r>
              <a:rPr lang="uk-UA" sz="2800" dirty="0" smtClean="0">
                <a:solidFill>
                  <a:schemeClr val="bg2">
                    <a:lumMod val="10000"/>
                  </a:schemeClr>
                </a:solidFill>
                <a:latin typeface="+mj-lt"/>
              </a:rPr>
              <a:t>чинять вплив на пропонування через витрати виробництва. Зниження цін ресурсів дозволяє виробляти більше продукції. </a:t>
            </a:r>
          </a:p>
          <a:p>
            <a:pPr algn="ctr">
              <a:buFont typeface="Wingdings 2" pitchFamily="18" charset="2"/>
              <a:buNone/>
              <a:defRPr/>
            </a:pPr>
            <a:r>
              <a:rPr lang="uk-UA" sz="2800" b="1" dirty="0" smtClean="0">
                <a:solidFill>
                  <a:schemeClr val="bg2">
                    <a:lumMod val="10000"/>
                  </a:schemeClr>
                </a:solidFill>
                <a:latin typeface="+mj-lt"/>
              </a:rPr>
              <a:t>Наприклад</a:t>
            </a:r>
            <a:r>
              <a:rPr lang="uk-UA" sz="2800" dirty="0" smtClean="0">
                <a:solidFill>
                  <a:schemeClr val="bg2">
                    <a:lumMod val="10000"/>
                  </a:schemeClr>
                </a:solidFill>
                <a:latin typeface="+mj-lt"/>
              </a:rPr>
              <a:t>, якщо ціни енергоносіїв або матеріалів знизяться, фірма за інших рівних умов зможе закупити більше ресурсів і виробити більше продукції. </a:t>
            </a:r>
          </a:p>
          <a:p>
            <a:pPr algn="ctr">
              <a:buFont typeface="Wingdings 2" pitchFamily="18" charset="2"/>
              <a:buNone/>
              <a:defRPr/>
            </a:pPr>
            <a:r>
              <a:rPr lang="uk-UA" sz="2800" dirty="0" smtClean="0">
                <a:solidFill>
                  <a:schemeClr val="bg2">
                    <a:lumMod val="10000"/>
                  </a:schemeClr>
                </a:solidFill>
                <a:latin typeface="+mj-lt"/>
              </a:rPr>
              <a:t>Крива пропонування зміститься праворуч. </a:t>
            </a:r>
          </a:p>
          <a:p>
            <a:pPr>
              <a:defRPr/>
            </a:pPr>
            <a:endParaRPr lang="uk-UA"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468313" y="1125538"/>
            <a:ext cx="8229600" cy="795337"/>
          </a:xfrm>
        </p:spPr>
        <p:txBody>
          <a:bodyPr/>
          <a:lstStyle/>
          <a:p>
            <a:pPr algn="ctr">
              <a:buFont typeface="Wingdings" pitchFamily="2" charset="2"/>
              <a:buChar char="Ø"/>
            </a:pPr>
            <a:r>
              <a:rPr lang="uk-UA" b="1" i="1" smtClean="0"/>
              <a:t>Технології виробництва</a:t>
            </a:r>
            <a:endParaRPr lang="uk-UA" smtClean="0"/>
          </a:p>
        </p:txBody>
      </p:sp>
      <p:sp>
        <p:nvSpPr>
          <p:cNvPr id="3" name="Содержимое 2"/>
          <p:cNvSpPr>
            <a:spLocks noGrp="1"/>
          </p:cNvSpPr>
          <p:nvPr>
            <p:ph idx="1"/>
          </p:nvPr>
        </p:nvSpPr>
        <p:spPr/>
        <p:txBody>
          <a:bodyPr/>
          <a:lstStyle/>
          <a:p>
            <a:pPr algn="ctr">
              <a:buFont typeface="Wingdings 2" pitchFamily="18" charset="2"/>
              <a:buNone/>
              <a:defRPr/>
            </a:pPr>
            <a:r>
              <a:rPr lang="uk-UA" sz="3200" dirty="0" smtClean="0">
                <a:solidFill>
                  <a:schemeClr val="tx2">
                    <a:lumMod val="50000"/>
                  </a:schemeClr>
                </a:solidFill>
              </a:rPr>
              <a:t>Більш досконалі </a:t>
            </a:r>
            <a:r>
              <a:rPr lang="uk-UA" sz="3200" b="1" i="1" dirty="0" smtClean="0">
                <a:solidFill>
                  <a:schemeClr val="tx2">
                    <a:lumMod val="50000"/>
                  </a:schemeClr>
                </a:solidFill>
              </a:rPr>
              <a:t>технології виробництва</a:t>
            </a:r>
            <a:r>
              <a:rPr lang="uk-UA" sz="3200" dirty="0" smtClean="0">
                <a:solidFill>
                  <a:schemeClr val="tx2">
                    <a:lumMod val="50000"/>
                  </a:schemeClr>
                </a:solidFill>
              </a:rPr>
              <a:t> дозволяють фірмі виробляти більше з тими ж самим ресурсами. </a:t>
            </a:r>
          </a:p>
          <a:p>
            <a:pPr algn="ctr">
              <a:buFont typeface="Wingdings 2" pitchFamily="18" charset="2"/>
              <a:buNone/>
              <a:defRPr/>
            </a:pPr>
            <a:r>
              <a:rPr lang="uk-UA" sz="3200" dirty="0" smtClean="0">
                <a:solidFill>
                  <a:schemeClr val="tx2">
                    <a:lumMod val="50000"/>
                  </a:schemeClr>
                </a:solidFill>
              </a:rPr>
              <a:t>Крива пропонування зрушиться праворуч. </a:t>
            </a:r>
          </a:p>
          <a:p>
            <a:pPr>
              <a:defRPr/>
            </a:pPr>
            <a:endParaRPr lang="uk-UA" dirty="0"/>
          </a:p>
        </p:txBody>
      </p:sp>
    </p:spTree>
  </p:cSld>
  <p:clrMapOvr>
    <a:masterClrMapping/>
  </p:clrMapOvr>
  <p:transition>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468313" y="1125538"/>
            <a:ext cx="8229600" cy="866775"/>
          </a:xfrm>
        </p:spPr>
        <p:txBody>
          <a:bodyPr/>
          <a:lstStyle/>
          <a:p>
            <a:pPr>
              <a:buFont typeface="Wingdings" pitchFamily="2" charset="2"/>
              <a:buChar char="Ø"/>
            </a:pPr>
            <a:r>
              <a:rPr lang="uk-UA" sz="4800" b="1" smtClean="0"/>
              <a:t>Кількість продавців на ринку</a:t>
            </a:r>
          </a:p>
        </p:txBody>
      </p:sp>
      <p:sp>
        <p:nvSpPr>
          <p:cNvPr id="18435" name="Содержимое 2"/>
          <p:cNvSpPr>
            <a:spLocks noGrp="1"/>
          </p:cNvSpPr>
          <p:nvPr>
            <p:ph idx="1"/>
          </p:nvPr>
        </p:nvSpPr>
        <p:spPr>
          <a:xfrm>
            <a:off x="468313" y="2205038"/>
            <a:ext cx="8229600" cy="4389437"/>
          </a:xfrm>
        </p:spPr>
        <p:txBody>
          <a:bodyPr/>
          <a:lstStyle/>
          <a:p>
            <a:pPr algn="ctr">
              <a:buFont typeface="Wingdings 2" pitchFamily="18" charset="2"/>
              <a:buNone/>
            </a:pPr>
            <a:r>
              <a:rPr lang="uk-UA" sz="3200" smtClean="0"/>
              <a:t>Збільшення</a:t>
            </a:r>
            <a:r>
              <a:rPr lang="uk-UA" sz="3200" b="1" i="1" smtClean="0"/>
              <a:t> числа продавців</a:t>
            </a:r>
            <a:r>
              <a:rPr lang="uk-UA" sz="3200" smtClean="0"/>
              <a:t> на ринку призводить до зростання пропонування, крива пропозиції зміщується праворуч, </a:t>
            </a:r>
          </a:p>
          <a:p>
            <a:pPr algn="ctr">
              <a:buFont typeface="Wingdings 2" pitchFamily="18" charset="2"/>
              <a:buNone/>
            </a:pPr>
            <a:r>
              <a:rPr lang="uk-UA" sz="3200" smtClean="0"/>
              <a:t>і навпаки, зменшення числа продавців змістить криву пропонування ліворуч.</a:t>
            </a:r>
          </a:p>
          <a:p>
            <a:pPr algn="ctr"/>
            <a:endParaRPr lang="uk-UA" sz="3200" smtClean="0"/>
          </a:p>
        </p:txBody>
      </p:sp>
    </p:spTree>
  </p:cSld>
  <p:clrMapOvr>
    <a:masterClrMapping/>
  </p:clrMapOvr>
  <p:transition>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457200" y="704850"/>
            <a:ext cx="8229600" cy="866775"/>
          </a:xfrm>
        </p:spPr>
        <p:txBody>
          <a:bodyPr/>
          <a:lstStyle/>
          <a:p>
            <a:pPr algn="ctr">
              <a:buFont typeface="Wingdings" pitchFamily="2" charset="2"/>
              <a:buChar char="Ø"/>
            </a:pPr>
            <a:r>
              <a:rPr lang="uk-UA" b="1" smtClean="0"/>
              <a:t>Податки та субсидії</a:t>
            </a:r>
          </a:p>
        </p:txBody>
      </p:sp>
      <p:sp>
        <p:nvSpPr>
          <p:cNvPr id="3" name="Содержимое 2"/>
          <p:cNvSpPr>
            <a:spLocks noGrp="1"/>
          </p:cNvSpPr>
          <p:nvPr>
            <p:ph idx="1"/>
          </p:nvPr>
        </p:nvSpPr>
        <p:spPr>
          <a:xfrm>
            <a:off x="457200" y="1785938"/>
            <a:ext cx="8229600" cy="4538662"/>
          </a:xfrm>
        </p:spPr>
        <p:txBody>
          <a:bodyPr/>
          <a:lstStyle/>
          <a:p>
            <a:pPr algn="ctr">
              <a:buFont typeface="Wingdings 2" pitchFamily="18" charset="2"/>
              <a:buNone/>
              <a:defRPr/>
            </a:pPr>
            <a:r>
              <a:rPr lang="uk-UA" sz="3200" b="1" i="1" dirty="0" smtClean="0">
                <a:solidFill>
                  <a:schemeClr val="tx2">
                    <a:lumMod val="50000"/>
                  </a:schemeClr>
                </a:solidFill>
                <a:latin typeface="+mj-lt"/>
              </a:rPr>
              <a:t>Податки</a:t>
            </a:r>
            <a:r>
              <a:rPr lang="uk-UA" sz="3200" dirty="0" smtClean="0">
                <a:solidFill>
                  <a:schemeClr val="tx2">
                    <a:lumMod val="50000"/>
                  </a:schemeClr>
                </a:solidFill>
                <a:latin typeface="+mj-lt"/>
              </a:rPr>
              <a:t> скорочують пропонування, якщо розглядаються виробниками як збільшення витрат виробництва.</a:t>
            </a:r>
          </a:p>
          <a:p>
            <a:pPr algn="ctr">
              <a:buFont typeface="Wingdings 2" pitchFamily="18" charset="2"/>
              <a:buNone/>
              <a:defRPr/>
            </a:pPr>
            <a:r>
              <a:rPr lang="uk-UA" sz="3200" dirty="0" smtClean="0">
                <a:solidFill>
                  <a:schemeClr val="tx2">
                    <a:lumMod val="50000"/>
                  </a:schemeClr>
                </a:solidFill>
                <a:latin typeface="+mj-lt"/>
              </a:rPr>
              <a:t> </a:t>
            </a:r>
            <a:r>
              <a:rPr lang="uk-UA" sz="3200" b="1" i="1" dirty="0" smtClean="0">
                <a:solidFill>
                  <a:schemeClr val="tx2">
                    <a:lumMod val="50000"/>
                  </a:schemeClr>
                </a:solidFill>
                <a:latin typeface="+mj-lt"/>
              </a:rPr>
              <a:t>Субсидії</a:t>
            </a:r>
            <a:r>
              <a:rPr lang="uk-UA" sz="3200" dirty="0" smtClean="0">
                <a:solidFill>
                  <a:schemeClr val="tx2">
                    <a:lumMod val="50000"/>
                  </a:schemeClr>
                </a:solidFill>
                <a:latin typeface="+mj-lt"/>
              </a:rPr>
              <a:t>, навпаки, покривають частину витрат виробника, внаслідок чого пропонування зростає. </a:t>
            </a:r>
          </a:p>
          <a:p>
            <a:pPr algn="ctr">
              <a:buFont typeface="Wingdings 2" pitchFamily="18" charset="2"/>
              <a:buNone/>
              <a:defRPr/>
            </a:pPr>
            <a:r>
              <a:rPr lang="uk-UA" sz="3200" dirty="0" smtClean="0">
                <a:solidFill>
                  <a:schemeClr val="tx2">
                    <a:lumMod val="50000"/>
                  </a:schemeClr>
                </a:solidFill>
                <a:latin typeface="+mj-lt"/>
              </a:rPr>
              <a:t>Податки зрушують криву пропозиції ліворуч, дотації – праворуч.</a:t>
            </a:r>
          </a:p>
          <a:p>
            <a:pPr>
              <a:defRPr/>
            </a:pPr>
            <a:endParaRPr lang="uk-UA" dirty="0"/>
          </a:p>
        </p:txBody>
      </p:sp>
    </p:spTree>
  </p:cSld>
  <p:clrMapOvr>
    <a:masterClrMapping/>
  </p:clrMapOvr>
  <p:transition>
    <p:cover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a:xfrm>
            <a:off x="468313" y="908050"/>
            <a:ext cx="8229600" cy="866775"/>
          </a:xfrm>
        </p:spPr>
        <p:txBody>
          <a:bodyPr/>
          <a:lstStyle/>
          <a:p>
            <a:pPr algn="ctr">
              <a:buFont typeface="Wingdings" pitchFamily="2" charset="2"/>
              <a:buChar char="Ø"/>
            </a:pPr>
            <a:r>
              <a:rPr lang="uk-UA" b="1" i="1" smtClean="0"/>
              <a:t>Зміни цін інших товарів</a:t>
            </a:r>
            <a:r>
              <a:rPr lang="uk-UA" smtClean="0"/>
              <a:t> </a:t>
            </a:r>
          </a:p>
        </p:txBody>
      </p:sp>
      <p:sp>
        <p:nvSpPr>
          <p:cNvPr id="3" name="Содержимое 2"/>
          <p:cNvSpPr>
            <a:spLocks noGrp="1"/>
          </p:cNvSpPr>
          <p:nvPr>
            <p:ph idx="1"/>
          </p:nvPr>
        </p:nvSpPr>
        <p:spPr>
          <a:xfrm>
            <a:off x="457200" y="1714500"/>
            <a:ext cx="8229600" cy="4610100"/>
          </a:xfrm>
        </p:spPr>
        <p:txBody>
          <a:bodyPr/>
          <a:lstStyle/>
          <a:p>
            <a:pPr algn="ctr">
              <a:buFont typeface="Wingdings 2" pitchFamily="18" charset="2"/>
              <a:buNone/>
              <a:defRPr/>
            </a:pPr>
            <a:r>
              <a:rPr lang="uk-UA" sz="2800" dirty="0" smtClean="0"/>
              <a:t>чинять вплив на пропонування через зміни у структурі виробництва. </a:t>
            </a:r>
          </a:p>
          <a:p>
            <a:pPr algn="ctr">
              <a:buFont typeface="Wingdings 2" pitchFamily="18" charset="2"/>
              <a:buNone/>
              <a:defRPr/>
            </a:pPr>
            <a:r>
              <a:rPr lang="uk-UA" sz="2800" i="1" dirty="0" smtClean="0">
                <a:solidFill>
                  <a:schemeClr val="accent1">
                    <a:lumMod val="50000"/>
                  </a:schemeClr>
                </a:solidFill>
              </a:rPr>
              <a:t>Якщо, наприклад, фермер вирощує два види сільськогосподарської продукції – моркву та цибулю, і ціни на моркву зростають, фермеру буде вигідно збільшити угіддя під морквою за рахунок зменшення площ під цибулею. Пропонування цибулі зменшиться, хоча її ціна залишилася незмінною. </a:t>
            </a:r>
          </a:p>
          <a:p>
            <a:pPr algn="ctr">
              <a:buFont typeface="Wingdings 2" pitchFamily="18" charset="2"/>
              <a:buNone/>
              <a:defRPr/>
            </a:pPr>
            <a:r>
              <a:rPr lang="uk-UA" sz="2800" dirty="0" smtClean="0"/>
              <a:t>Крива пропонування цибулі зміщується ліворуч.</a:t>
            </a:r>
          </a:p>
          <a:p>
            <a:pPr>
              <a:defRPr/>
            </a:pPr>
            <a:endParaRPr lang="uk-UA" dirty="0"/>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0" y="704850"/>
            <a:ext cx="8929688" cy="795338"/>
          </a:xfrm>
        </p:spPr>
        <p:txBody>
          <a:bodyPr/>
          <a:lstStyle/>
          <a:p>
            <a:pPr algn="ctr">
              <a:buFont typeface="Wingdings" pitchFamily="2" charset="2"/>
              <a:buChar char="Ø"/>
            </a:pPr>
            <a:r>
              <a:rPr lang="uk-UA" sz="3600" b="1" smtClean="0"/>
              <a:t>Вплив природно – кліматичних умов</a:t>
            </a:r>
          </a:p>
        </p:txBody>
      </p:sp>
      <p:sp>
        <p:nvSpPr>
          <p:cNvPr id="3" name="Содержимое 2"/>
          <p:cNvSpPr>
            <a:spLocks noGrp="1"/>
          </p:cNvSpPr>
          <p:nvPr>
            <p:ph idx="1"/>
          </p:nvPr>
        </p:nvSpPr>
        <p:spPr/>
        <p:txBody>
          <a:bodyPr/>
          <a:lstStyle/>
          <a:p>
            <a:pPr algn="ctr">
              <a:buFont typeface="Wingdings 2" pitchFamily="18" charset="2"/>
              <a:buNone/>
              <a:defRPr/>
            </a:pPr>
            <a:r>
              <a:rPr lang="uk-UA" sz="3200" dirty="0" smtClean="0">
                <a:solidFill>
                  <a:schemeClr val="accent1">
                    <a:lumMod val="50000"/>
                  </a:schemeClr>
                </a:solidFill>
              </a:rPr>
              <a:t>Особливо яскраво цей фактор проявляється в сільськогосподарському виробництві. </a:t>
            </a:r>
          </a:p>
          <a:p>
            <a:pPr algn="ctr">
              <a:buFont typeface="Wingdings 2" pitchFamily="18" charset="2"/>
              <a:buNone/>
              <a:defRPr/>
            </a:pPr>
            <a:r>
              <a:rPr lang="uk-UA" sz="3200" dirty="0" smtClean="0">
                <a:solidFill>
                  <a:schemeClr val="accent1">
                    <a:lumMod val="50000"/>
                  </a:schemeClr>
                </a:solidFill>
              </a:rPr>
              <a:t>У випадку несприятливих природних умов пропозиція продукції зменшиться. </a:t>
            </a:r>
          </a:p>
          <a:p>
            <a:pPr>
              <a:defRPr/>
            </a:pPr>
            <a:endParaRPr lang="uk-UA" dirty="0"/>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457200" y="704850"/>
            <a:ext cx="8229600" cy="795338"/>
          </a:xfrm>
        </p:spPr>
        <p:txBody>
          <a:bodyPr/>
          <a:lstStyle/>
          <a:p>
            <a:pPr algn="ctr">
              <a:buFont typeface="Wingdings" pitchFamily="2" charset="2"/>
              <a:buChar char="Ø"/>
            </a:pPr>
            <a:r>
              <a:rPr lang="uk-UA" b="1" smtClean="0"/>
              <a:t>Очікування виробників</a:t>
            </a:r>
          </a:p>
        </p:txBody>
      </p:sp>
      <p:sp>
        <p:nvSpPr>
          <p:cNvPr id="3" name="Содержимое 2"/>
          <p:cNvSpPr>
            <a:spLocks noGrp="1"/>
          </p:cNvSpPr>
          <p:nvPr>
            <p:ph idx="1"/>
          </p:nvPr>
        </p:nvSpPr>
        <p:spPr>
          <a:xfrm>
            <a:off x="500063" y="1857375"/>
            <a:ext cx="8229600" cy="4389438"/>
          </a:xfrm>
        </p:spPr>
        <p:txBody>
          <a:bodyPr/>
          <a:lstStyle/>
          <a:p>
            <a:pPr algn="ctr">
              <a:buFont typeface="Wingdings 2" pitchFamily="18" charset="2"/>
              <a:buNone/>
              <a:defRPr/>
            </a:pPr>
            <a:r>
              <a:rPr lang="uk-UA" sz="3200" b="1" i="1" dirty="0" smtClean="0">
                <a:solidFill>
                  <a:schemeClr val="accent1">
                    <a:lumMod val="50000"/>
                  </a:schemeClr>
                </a:solidFill>
              </a:rPr>
              <a:t>В очікуванні зміни цін</a:t>
            </a:r>
            <a:r>
              <a:rPr lang="uk-UA" sz="3200" dirty="0" smtClean="0">
                <a:solidFill>
                  <a:schemeClr val="accent1">
                    <a:lumMod val="50000"/>
                  </a:schemeClr>
                </a:solidFill>
              </a:rPr>
              <a:t> поведінка продавців є прямо протилежною поведінці споживачів.</a:t>
            </a:r>
          </a:p>
          <a:p>
            <a:pPr algn="ctr">
              <a:buFont typeface="Wingdings 2" pitchFamily="18" charset="2"/>
              <a:buNone/>
              <a:defRPr/>
            </a:pPr>
            <a:r>
              <a:rPr lang="uk-UA" sz="3200" dirty="0" smtClean="0">
                <a:solidFill>
                  <a:schemeClr val="accent1">
                    <a:lumMod val="50000"/>
                  </a:schemeClr>
                </a:solidFill>
              </a:rPr>
              <a:t> Якщо виробники очікують зростання цін у майбутньому, вони вже сьогодні скоротять пропонування, розраховуючи продати свій товар згодом дорожче. </a:t>
            </a:r>
            <a:r>
              <a:rPr lang="uk-UA" sz="3200" dirty="0" smtClean="0">
                <a:solidFill>
                  <a:schemeClr val="bg2">
                    <a:lumMod val="10000"/>
                  </a:schemeClr>
                </a:solidFill>
              </a:rPr>
              <a:t>Крива пропонування зміститься ліворуч. </a:t>
            </a:r>
          </a:p>
          <a:p>
            <a:pPr>
              <a:defRPr/>
            </a:pPr>
            <a:endParaRPr lang="uk-UA" dirty="0"/>
          </a:p>
        </p:txBody>
      </p:sp>
    </p:spTree>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642918"/>
            <a:ext cx="8501062" cy="5000625"/>
          </a:xfrm>
        </p:spPr>
        <p:txBody>
          <a:bodyPr/>
          <a:lstStyle/>
          <a:p>
            <a:pPr algn="ctr">
              <a:buFont typeface="Wingdings 2" pitchFamily="18" charset="2"/>
              <a:buNone/>
              <a:defRPr/>
            </a:pPr>
            <a:r>
              <a:rPr lang="uk-UA" sz="2400" b="1" dirty="0" smtClean="0">
                <a:solidFill>
                  <a:schemeClr val="accent1">
                    <a:lumMod val="50000"/>
                  </a:schemeClr>
                </a:solidFill>
              </a:rPr>
              <a:t>ПРОАНАЛІЗУЄМО ВПЛИВ НЕЦІНОВИХ ЧИННИКІВ  НА ЗМІНУ ПРОПОЗИЦІЇ</a:t>
            </a:r>
          </a:p>
          <a:p>
            <a:pPr algn="ctr">
              <a:buFont typeface="Wingdings 2" pitchFamily="18" charset="2"/>
              <a:buNone/>
              <a:defRPr/>
            </a:pPr>
            <a:r>
              <a:rPr lang="uk-UA" sz="3200" b="1" dirty="0" smtClean="0">
                <a:solidFill>
                  <a:srgbClr val="C00000"/>
                </a:solidFill>
              </a:rPr>
              <a:t>ЗАВДАННЯ</a:t>
            </a:r>
          </a:p>
          <a:p>
            <a:pPr algn="ctr">
              <a:buFont typeface="Wingdings 2" pitchFamily="18" charset="2"/>
              <a:buNone/>
              <a:defRPr/>
            </a:pPr>
            <a:r>
              <a:rPr lang="uk-UA" b="1" i="1" dirty="0" err="1" smtClean="0"/>
              <a:t>Визначіть</a:t>
            </a:r>
            <a:r>
              <a:rPr lang="uk-UA" b="1" i="1" dirty="0" smtClean="0"/>
              <a:t>, як зміниться пропозиція на нижченаведених ринках, відобразіть ці зміни графічно, та вкажіть неціновий фактор, який спричинив дані зміни. </a:t>
            </a:r>
          </a:p>
          <a:p>
            <a:pPr algn="ctr">
              <a:buFont typeface="Wingdings 2" pitchFamily="18" charset="2"/>
              <a:buNone/>
              <a:defRPr/>
            </a:pPr>
            <a:endParaRPr lang="ru-RU" b="1" dirty="0" smtClean="0"/>
          </a:p>
          <a:p>
            <a:pPr>
              <a:buFont typeface="Wingdings 2" pitchFamily="18" charset="2"/>
              <a:buNone/>
              <a:defRPr/>
            </a:pPr>
            <a:r>
              <a:rPr lang="uk-UA" dirty="0" smtClean="0">
                <a:solidFill>
                  <a:srgbClr val="C00000"/>
                </a:solidFill>
              </a:rPr>
              <a:t>  </a:t>
            </a:r>
            <a:r>
              <a:rPr lang="uk-UA" sz="2800" dirty="0" smtClean="0">
                <a:solidFill>
                  <a:srgbClr val="C00000"/>
                </a:solidFill>
              </a:rPr>
              <a:t>1. </a:t>
            </a:r>
            <a:r>
              <a:rPr lang="uk-UA" sz="2800" b="1" dirty="0" smtClean="0">
                <a:solidFill>
                  <a:srgbClr val="C00000"/>
                </a:solidFill>
              </a:rPr>
              <a:t>РИНОК АВТОМОБІЛІВ.</a:t>
            </a:r>
            <a:endParaRPr lang="ru-RU" sz="2800" b="1" dirty="0" smtClean="0">
              <a:solidFill>
                <a:srgbClr val="C00000"/>
              </a:solidFill>
            </a:endParaRPr>
          </a:p>
          <a:p>
            <a:pPr algn="ctr">
              <a:defRPr/>
            </a:pPr>
            <a:r>
              <a:rPr lang="uk-UA" b="1" dirty="0" smtClean="0"/>
              <a:t>Умова</a:t>
            </a:r>
            <a:r>
              <a:rPr lang="uk-UA" dirty="0" smtClean="0"/>
              <a:t>: Робітники автомобільної промисловості погоджуються на зниження заробітної плати.</a:t>
            </a:r>
            <a:endParaRPr lang="ru-RU" dirty="0" smtClean="0"/>
          </a:p>
          <a:p>
            <a:pPr>
              <a:defRPr/>
            </a:pPr>
            <a:endParaRPr lang="ru-RU"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928670"/>
            <a:ext cx="7215238" cy="785810"/>
          </a:xfrm>
        </p:spPr>
        <p:txBody>
          <a:bodyPr spcFirstLastPara="1">
            <a:prstTxWarp prst="textCircle">
              <a:avLst/>
            </a:prstTxWarp>
            <a:noAutofit/>
          </a:bodyPr>
          <a:lstStyle/>
          <a:p>
            <a:pPr eaLnBrk="1" fontAlgn="auto" hangingPunct="1">
              <a:spcAft>
                <a:spcPts val="0"/>
              </a:spcAft>
              <a:defRPr/>
            </a:pPr>
            <a:r>
              <a:rPr lang="ru-RU" sz="44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Пропозиція</a:t>
            </a:r>
            <a:r>
              <a:rPr lang="ru-RU"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44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обсяг</a:t>
            </a:r>
            <a:r>
              <a:rPr lang="ru-RU"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44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пропозиції</a:t>
            </a:r>
            <a:endParaRPr lang="ru-RU" sz="4400" dirty="0">
              <a:solidFill>
                <a:srgbClr val="7030A0"/>
              </a:solidFill>
            </a:endParaRPr>
          </a:p>
        </p:txBody>
      </p:sp>
      <p:sp>
        <p:nvSpPr>
          <p:cNvPr id="3" name="Содержимое 2"/>
          <p:cNvSpPr>
            <a:spLocks noGrp="1"/>
          </p:cNvSpPr>
          <p:nvPr>
            <p:ph idx="1"/>
          </p:nvPr>
        </p:nvSpPr>
        <p:spPr>
          <a:xfrm>
            <a:off x="457200" y="1500188"/>
            <a:ext cx="8229600" cy="4824412"/>
          </a:xfrm>
        </p:spPr>
        <p:txBody>
          <a:bodyPr>
            <a:normAutofit/>
          </a:bodyPr>
          <a:lstStyle/>
          <a:p>
            <a:pPr marL="274320" indent="-274320" algn="ctr" eaLnBrk="1" fontAlgn="auto" hangingPunct="1">
              <a:spcBef>
                <a:spcPts val="0"/>
              </a:spcBef>
              <a:spcAft>
                <a:spcPts val="0"/>
              </a:spcAft>
              <a:buClr>
                <a:schemeClr val="accent3"/>
              </a:buClr>
              <a:buFont typeface="Wingdings 2"/>
              <a:buNone/>
              <a:defRPr/>
            </a:pPr>
            <a:r>
              <a:rPr lang="ru-RU" sz="3000" dirty="0" smtClean="0">
                <a:solidFill>
                  <a:srgbClr val="002060"/>
                </a:solidFill>
                <a:latin typeface="+mj-lt"/>
              </a:rPr>
              <a:t>   </a:t>
            </a:r>
            <a:r>
              <a:rPr lang="ru-RU" sz="3000" dirty="0" err="1" smtClean="0">
                <a:solidFill>
                  <a:srgbClr val="002060"/>
                </a:solidFill>
                <a:latin typeface="+mj-lt"/>
              </a:rPr>
              <a:t>Пропозиц</a:t>
            </a:r>
            <a:r>
              <a:rPr lang="uk-UA" sz="3000" dirty="0" err="1" smtClean="0">
                <a:solidFill>
                  <a:srgbClr val="002060"/>
                </a:solidFill>
                <a:latin typeface="+mj-lt"/>
              </a:rPr>
              <a:t>ія</a:t>
            </a:r>
            <a:r>
              <a:rPr lang="ru-RU" sz="3000" dirty="0" smtClean="0">
                <a:solidFill>
                  <a:srgbClr val="002060"/>
                </a:solidFill>
                <a:latin typeface="+mj-lt"/>
              </a:rPr>
              <a:t> </a:t>
            </a:r>
            <a:r>
              <a:rPr lang="uk-UA" sz="3000" dirty="0" smtClean="0">
                <a:solidFill>
                  <a:srgbClr val="002060"/>
                </a:solidFill>
                <a:latin typeface="+mj-lt"/>
              </a:rPr>
              <a:t>це кількість товарів, яка перебуває на ринку або може бути доставлена на ринок; визначається виробництвом</a:t>
            </a:r>
          </a:p>
          <a:p>
            <a:pPr marL="274320" indent="-274320" algn="ctr" eaLnBrk="1" fontAlgn="auto" hangingPunct="1">
              <a:spcBef>
                <a:spcPts val="0"/>
              </a:spcBef>
              <a:spcAft>
                <a:spcPts val="0"/>
              </a:spcAft>
              <a:buClr>
                <a:schemeClr val="accent3"/>
              </a:buClr>
              <a:buFont typeface="Wingdings 2"/>
              <a:buNone/>
              <a:defRPr/>
            </a:pPr>
            <a:r>
              <a:rPr lang="uk-UA" sz="3000" dirty="0" smtClean="0">
                <a:solidFill>
                  <a:srgbClr val="002060"/>
                </a:solidFill>
                <a:latin typeface="+mj-lt"/>
              </a:rPr>
              <a:t> </a:t>
            </a:r>
            <a:endParaRPr lang="ru-RU" sz="3000" dirty="0" smtClean="0">
              <a:solidFill>
                <a:srgbClr val="002060"/>
              </a:solidFill>
              <a:latin typeface="+mj-lt"/>
            </a:endParaRPr>
          </a:p>
          <a:p>
            <a:pPr marL="274320" indent="-274320" algn="ctr" eaLnBrk="1" fontAlgn="auto" hangingPunct="1">
              <a:spcAft>
                <a:spcPts val="0"/>
              </a:spcAft>
              <a:buClr>
                <a:schemeClr val="accent3"/>
              </a:buClr>
              <a:buFont typeface="Wingdings 2" pitchFamily="18" charset="2"/>
              <a:buNone/>
              <a:defRPr/>
            </a:pPr>
            <a:r>
              <a:rPr lang="ru-RU" sz="3000" dirty="0" smtClean="0">
                <a:solidFill>
                  <a:srgbClr val="002060"/>
                </a:solidFill>
                <a:latin typeface="+mj-lt"/>
              </a:rPr>
              <a:t> </a:t>
            </a:r>
            <a:r>
              <a:rPr lang="ru-RU" sz="3000" dirty="0" err="1" smtClean="0">
                <a:solidFill>
                  <a:srgbClr val="002060"/>
                </a:solidFill>
                <a:latin typeface="+mj-lt"/>
              </a:rPr>
              <a:t>Обсяг</a:t>
            </a:r>
            <a:r>
              <a:rPr lang="ru-RU" sz="3000" dirty="0" smtClean="0">
                <a:solidFill>
                  <a:srgbClr val="002060"/>
                </a:solidFill>
                <a:latin typeface="+mj-lt"/>
              </a:rPr>
              <a:t> </a:t>
            </a:r>
            <a:r>
              <a:rPr lang="ru-RU" sz="3000" dirty="0" err="1" smtClean="0">
                <a:solidFill>
                  <a:srgbClr val="002060"/>
                </a:solidFill>
                <a:latin typeface="+mj-lt"/>
              </a:rPr>
              <a:t>пропозиції</a:t>
            </a:r>
            <a:r>
              <a:rPr lang="ru-RU" sz="3000" dirty="0" smtClean="0">
                <a:solidFill>
                  <a:srgbClr val="002060"/>
                </a:solidFill>
                <a:latin typeface="+mj-lt"/>
              </a:rPr>
              <a:t> - </a:t>
            </a:r>
            <a:r>
              <a:rPr lang="ru-RU" sz="3000" b="1" i="1" dirty="0" smtClean="0">
                <a:solidFill>
                  <a:srgbClr val="002060"/>
                </a:solidFill>
                <a:latin typeface="+mj-lt"/>
              </a:rPr>
              <a:t>к</a:t>
            </a:r>
            <a:r>
              <a:rPr lang="uk-UA" sz="3000" b="1" i="1" dirty="0" err="1" smtClean="0">
                <a:solidFill>
                  <a:srgbClr val="002060"/>
                </a:solidFill>
                <a:latin typeface="+mj-lt"/>
              </a:rPr>
              <a:t>онкретна</a:t>
            </a:r>
            <a:r>
              <a:rPr lang="uk-UA" sz="3000" b="1" i="1" dirty="0" smtClean="0">
                <a:solidFill>
                  <a:srgbClr val="002060"/>
                </a:solidFill>
                <a:latin typeface="+mj-lt"/>
              </a:rPr>
              <a:t> кількість</a:t>
            </a:r>
            <a:r>
              <a:rPr lang="uk-UA" sz="3000" dirty="0" smtClean="0">
                <a:solidFill>
                  <a:srgbClr val="002060"/>
                </a:solidFill>
                <a:latin typeface="+mj-lt"/>
              </a:rPr>
              <a:t> товару,</a:t>
            </a:r>
            <a:r>
              <a:rPr lang="uk-UA" sz="3000" b="1" i="1" dirty="0" smtClean="0">
                <a:solidFill>
                  <a:srgbClr val="002060"/>
                </a:solidFill>
                <a:latin typeface="+mj-lt"/>
              </a:rPr>
              <a:t> </a:t>
            </a:r>
            <a:r>
              <a:rPr lang="uk-UA" sz="3000" dirty="0" smtClean="0">
                <a:solidFill>
                  <a:srgbClr val="002060"/>
                </a:solidFill>
                <a:latin typeface="+mj-lt"/>
              </a:rPr>
              <a:t>яку продавці бажають та можуть продати на ринку за деякий період часу </a:t>
            </a:r>
            <a:r>
              <a:rPr lang="uk-UA" sz="3000" b="1" i="1" dirty="0" smtClean="0">
                <a:solidFill>
                  <a:srgbClr val="002060"/>
                </a:solidFill>
                <a:latin typeface="+mj-lt"/>
              </a:rPr>
              <a:t>за певного значення ціни.</a:t>
            </a:r>
            <a:endParaRPr lang="uk-UA" sz="3000" dirty="0" smtClean="0">
              <a:solidFill>
                <a:srgbClr val="002060"/>
              </a:solidFill>
              <a:latin typeface="+mj-lt"/>
            </a:endParaRPr>
          </a:p>
        </p:txBody>
      </p:sp>
    </p:spTree>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8625" y="1628775"/>
            <a:ext cx="4143375" cy="4371975"/>
            <a:chOff x="1161" y="2566"/>
            <a:chExt cx="8100" cy="5542"/>
          </a:xfrm>
        </p:grpSpPr>
        <p:sp>
          <p:nvSpPr>
            <p:cNvPr id="24581" name="Line 3"/>
            <p:cNvSpPr>
              <a:spLocks noChangeShapeType="1"/>
            </p:cNvSpPr>
            <p:nvPr/>
          </p:nvSpPr>
          <p:spPr bwMode="auto">
            <a:xfrm>
              <a:off x="2421" y="4484"/>
              <a:ext cx="4708" cy="0"/>
            </a:xfrm>
            <a:prstGeom prst="line">
              <a:avLst/>
            </a:prstGeom>
            <a:noFill/>
            <a:ln w="9525">
              <a:solidFill>
                <a:srgbClr val="000000"/>
              </a:solidFill>
              <a:prstDash val="dash"/>
              <a:round/>
              <a:headEnd/>
              <a:tailEnd/>
            </a:ln>
          </p:spPr>
          <p:txBody>
            <a:bodyPr/>
            <a:lstStyle/>
            <a:p>
              <a:endParaRPr lang="ru-RU"/>
            </a:p>
          </p:txBody>
        </p:sp>
        <p:sp>
          <p:nvSpPr>
            <p:cNvPr id="24582" name="Line 5"/>
            <p:cNvSpPr>
              <a:spLocks noChangeShapeType="1"/>
            </p:cNvSpPr>
            <p:nvPr/>
          </p:nvSpPr>
          <p:spPr bwMode="auto">
            <a:xfrm>
              <a:off x="7129" y="4484"/>
              <a:ext cx="0" cy="2558"/>
            </a:xfrm>
            <a:prstGeom prst="line">
              <a:avLst/>
            </a:prstGeom>
            <a:noFill/>
            <a:ln w="9525">
              <a:solidFill>
                <a:srgbClr val="000000"/>
              </a:solidFill>
              <a:prstDash val="dash"/>
              <a:round/>
              <a:headEnd/>
              <a:tailEnd/>
            </a:ln>
          </p:spPr>
          <p:txBody>
            <a:bodyPr/>
            <a:lstStyle/>
            <a:p>
              <a:endParaRPr lang="ru-RU"/>
            </a:p>
          </p:txBody>
        </p:sp>
        <p:grpSp>
          <p:nvGrpSpPr>
            <p:cNvPr id="3" name="Group 6"/>
            <p:cNvGrpSpPr>
              <a:grpSpLocks/>
            </p:cNvGrpSpPr>
            <p:nvPr/>
          </p:nvGrpSpPr>
          <p:grpSpPr bwMode="auto">
            <a:xfrm>
              <a:off x="1161" y="2566"/>
              <a:ext cx="8100" cy="5542"/>
              <a:chOff x="1161" y="2566"/>
              <a:chExt cx="8100" cy="5542"/>
            </a:xfrm>
          </p:grpSpPr>
          <p:sp>
            <p:nvSpPr>
              <p:cNvPr id="24584" name="Line 7"/>
              <p:cNvSpPr>
                <a:spLocks noChangeShapeType="1"/>
              </p:cNvSpPr>
              <p:nvPr/>
            </p:nvSpPr>
            <p:spPr bwMode="auto">
              <a:xfrm rot="21079721" flipV="1">
                <a:off x="3506" y="3223"/>
                <a:ext cx="4263" cy="2345"/>
              </a:xfrm>
              <a:prstGeom prst="line">
                <a:avLst/>
              </a:prstGeom>
              <a:noFill/>
              <a:ln w="28575">
                <a:solidFill>
                  <a:srgbClr val="000000"/>
                </a:solidFill>
                <a:round/>
                <a:headEnd/>
                <a:tailEnd/>
              </a:ln>
            </p:spPr>
            <p:txBody>
              <a:bodyPr/>
              <a:lstStyle/>
              <a:p>
                <a:endParaRPr lang="ru-RU"/>
              </a:p>
            </p:txBody>
          </p:sp>
          <p:sp>
            <p:nvSpPr>
              <p:cNvPr id="24585" name="Line 9"/>
              <p:cNvSpPr>
                <a:spLocks noChangeShapeType="1"/>
              </p:cNvSpPr>
              <p:nvPr/>
            </p:nvSpPr>
            <p:spPr bwMode="auto">
              <a:xfrm rot="20968421" flipV="1">
                <a:off x="3932" y="4058"/>
                <a:ext cx="4476" cy="2345"/>
              </a:xfrm>
              <a:prstGeom prst="line">
                <a:avLst/>
              </a:prstGeom>
              <a:noFill/>
              <a:ln w="38100">
                <a:solidFill>
                  <a:srgbClr val="000000"/>
                </a:solidFill>
                <a:round/>
                <a:headEnd/>
                <a:tailEnd/>
              </a:ln>
            </p:spPr>
            <p:txBody>
              <a:bodyPr/>
              <a:lstStyle/>
              <a:p>
                <a:endParaRPr lang="ru-RU"/>
              </a:p>
            </p:txBody>
          </p:sp>
          <p:sp>
            <p:nvSpPr>
              <p:cNvPr id="24586" name="Line 10"/>
              <p:cNvSpPr>
                <a:spLocks noChangeShapeType="1"/>
              </p:cNvSpPr>
              <p:nvPr/>
            </p:nvSpPr>
            <p:spPr bwMode="auto">
              <a:xfrm rot="8570" flipV="1">
                <a:off x="2440" y="2797"/>
                <a:ext cx="1" cy="4263"/>
              </a:xfrm>
              <a:prstGeom prst="line">
                <a:avLst/>
              </a:prstGeom>
              <a:noFill/>
              <a:ln w="9525">
                <a:solidFill>
                  <a:srgbClr val="000000"/>
                </a:solidFill>
                <a:round/>
                <a:headEnd/>
                <a:tailEnd type="stealth" w="med" len="lg"/>
              </a:ln>
            </p:spPr>
            <p:txBody>
              <a:bodyPr/>
              <a:lstStyle/>
              <a:p>
                <a:endParaRPr lang="ru-RU"/>
              </a:p>
            </p:txBody>
          </p:sp>
          <p:sp>
            <p:nvSpPr>
              <p:cNvPr id="24587" name="Line 11"/>
              <p:cNvSpPr>
                <a:spLocks noChangeShapeType="1"/>
              </p:cNvSpPr>
              <p:nvPr/>
            </p:nvSpPr>
            <p:spPr bwMode="auto">
              <a:xfrm flipV="1">
                <a:off x="2440" y="7057"/>
                <a:ext cx="5968" cy="0"/>
              </a:xfrm>
              <a:prstGeom prst="line">
                <a:avLst/>
              </a:prstGeom>
              <a:noFill/>
              <a:ln w="9525">
                <a:solidFill>
                  <a:srgbClr val="000000"/>
                </a:solidFill>
                <a:round/>
                <a:headEnd/>
                <a:tailEnd type="stealth" w="med" len="lg"/>
              </a:ln>
            </p:spPr>
            <p:txBody>
              <a:bodyPr/>
              <a:lstStyle/>
              <a:p>
                <a:endParaRPr lang="ru-RU"/>
              </a:p>
            </p:txBody>
          </p:sp>
          <p:sp>
            <p:nvSpPr>
              <p:cNvPr id="24588" name="Text Box 12"/>
              <p:cNvSpPr txBox="1">
                <a:spLocks noChangeArrowheads="1"/>
              </p:cNvSpPr>
              <p:nvPr/>
            </p:nvSpPr>
            <p:spPr bwMode="auto">
              <a:xfrm>
                <a:off x="3188" y="7201"/>
                <a:ext cx="5145" cy="508"/>
              </a:xfrm>
              <a:prstGeom prst="rect">
                <a:avLst/>
              </a:prstGeom>
              <a:noFill/>
              <a:ln w="9525">
                <a:noFill/>
                <a:miter lim="800000"/>
                <a:headEnd/>
                <a:tailEnd/>
              </a:ln>
            </p:spPr>
            <p:txBody>
              <a:bodyPr/>
              <a:lstStyle/>
              <a:p>
                <a:pPr algn="just">
                  <a:spcAft>
                    <a:spcPts val="1000"/>
                  </a:spcAft>
                </a:pPr>
                <a:r>
                  <a:rPr lang="uk-UA" sz="1700" b="1">
                    <a:latin typeface="Calibri" pitchFamily="34" charset="0"/>
                  </a:rPr>
                  <a:t>                       </a:t>
                </a:r>
                <a:r>
                  <a:rPr lang="en-US" sz="1700" b="1">
                    <a:latin typeface="Calibri" pitchFamily="34" charset="0"/>
                  </a:rPr>
                  <a:t> Q </a:t>
                </a:r>
                <a:r>
                  <a:rPr lang="uk-UA" sz="1700" b="1">
                    <a:latin typeface="Calibri" pitchFamily="34" charset="0"/>
                  </a:rPr>
                  <a:t>             </a:t>
                </a:r>
                <a:r>
                  <a:rPr lang="en-US" sz="1700" b="1">
                    <a:latin typeface="Calibri" pitchFamily="34" charset="0"/>
                  </a:rPr>
                  <a:t>Q</a:t>
                </a:r>
                <a:r>
                  <a:rPr lang="uk-UA" sz="1700" b="1">
                    <a:latin typeface="Calibri" pitchFamily="34" charset="0"/>
                  </a:rPr>
                  <a:t>1</a:t>
                </a:r>
                <a:r>
                  <a:rPr lang="en-US" sz="1700" b="1">
                    <a:latin typeface="Calibri" pitchFamily="34" charset="0"/>
                  </a:rPr>
                  <a:t> </a:t>
                </a:r>
              </a:p>
              <a:p>
                <a:endParaRPr lang="ru-RU"/>
              </a:p>
            </p:txBody>
          </p:sp>
          <p:sp>
            <p:nvSpPr>
              <p:cNvPr id="24589" name="Text Box 13"/>
              <p:cNvSpPr txBox="1">
                <a:spLocks noChangeArrowheads="1"/>
              </p:cNvSpPr>
              <p:nvPr/>
            </p:nvSpPr>
            <p:spPr bwMode="auto">
              <a:xfrm>
                <a:off x="1161" y="2566"/>
                <a:ext cx="1066" cy="852"/>
              </a:xfrm>
              <a:prstGeom prst="rect">
                <a:avLst/>
              </a:prstGeom>
              <a:noFill/>
              <a:ln w="9525">
                <a:noFill/>
                <a:miter lim="800000"/>
                <a:headEnd/>
                <a:tailEnd/>
              </a:ln>
            </p:spPr>
            <p:txBody>
              <a:bodyPr/>
              <a:lstStyle/>
              <a:p>
                <a:pPr algn="r">
                  <a:spcAft>
                    <a:spcPts val="1000"/>
                  </a:spcAft>
                </a:pPr>
                <a:r>
                  <a:rPr lang="uk-UA" sz="1200">
                    <a:latin typeface="Calibri" pitchFamily="34" charset="0"/>
                  </a:rPr>
                  <a:t> </a:t>
                </a:r>
                <a:r>
                  <a:rPr lang="uk-UA" sz="1700" b="1">
                    <a:latin typeface="Calibri" pitchFamily="34" charset="0"/>
                  </a:rPr>
                  <a:t>Р</a:t>
                </a:r>
                <a:endParaRPr lang="ru-RU"/>
              </a:p>
            </p:txBody>
          </p:sp>
          <p:sp>
            <p:nvSpPr>
              <p:cNvPr id="24590" name="Text Box 14"/>
              <p:cNvSpPr txBox="1">
                <a:spLocks noChangeArrowheads="1"/>
              </p:cNvSpPr>
              <p:nvPr/>
            </p:nvSpPr>
            <p:spPr bwMode="auto">
              <a:xfrm>
                <a:off x="8195" y="7255"/>
                <a:ext cx="1066" cy="853"/>
              </a:xfrm>
              <a:prstGeom prst="rect">
                <a:avLst/>
              </a:prstGeom>
              <a:noFill/>
              <a:ln w="9525">
                <a:noFill/>
                <a:miter lim="800000"/>
                <a:headEnd/>
                <a:tailEnd/>
              </a:ln>
            </p:spPr>
            <p:txBody>
              <a:bodyPr/>
              <a:lstStyle/>
              <a:p>
                <a:pPr>
                  <a:spcAft>
                    <a:spcPts val="1000"/>
                  </a:spcAft>
                </a:pPr>
                <a:r>
                  <a:rPr lang="en-US" sz="1700" b="1">
                    <a:latin typeface="Calibri" pitchFamily="34" charset="0"/>
                  </a:rPr>
                  <a:t>Q</a:t>
                </a:r>
                <a:endParaRPr lang="ru-RU"/>
              </a:p>
            </p:txBody>
          </p:sp>
          <p:sp>
            <p:nvSpPr>
              <p:cNvPr id="24591" name="Text Box 15"/>
              <p:cNvSpPr txBox="1">
                <a:spLocks noChangeArrowheads="1"/>
              </p:cNvSpPr>
              <p:nvPr/>
            </p:nvSpPr>
            <p:spPr bwMode="auto">
              <a:xfrm>
                <a:off x="7556" y="2566"/>
                <a:ext cx="639" cy="639"/>
              </a:xfrm>
              <a:prstGeom prst="rect">
                <a:avLst/>
              </a:prstGeom>
              <a:noFill/>
              <a:ln w="9525">
                <a:noFill/>
                <a:miter lim="800000"/>
                <a:headEnd/>
                <a:tailEnd/>
              </a:ln>
            </p:spPr>
            <p:txBody>
              <a:bodyPr/>
              <a:lstStyle/>
              <a:p>
                <a:pPr>
                  <a:spcAft>
                    <a:spcPts val="1000"/>
                  </a:spcAft>
                </a:pPr>
                <a:r>
                  <a:rPr lang="en-US" sz="2000" b="1">
                    <a:latin typeface="Calibri" pitchFamily="34" charset="0"/>
                  </a:rPr>
                  <a:t>S</a:t>
                </a:r>
                <a:endParaRPr lang="ru-RU" sz="2000"/>
              </a:p>
            </p:txBody>
          </p:sp>
          <p:sp>
            <p:nvSpPr>
              <p:cNvPr id="24592" name="Text Box 17"/>
              <p:cNvSpPr txBox="1">
                <a:spLocks noChangeArrowheads="1"/>
              </p:cNvSpPr>
              <p:nvPr/>
            </p:nvSpPr>
            <p:spPr bwMode="auto">
              <a:xfrm>
                <a:off x="8195" y="3418"/>
                <a:ext cx="853" cy="640"/>
              </a:xfrm>
              <a:prstGeom prst="rect">
                <a:avLst/>
              </a:prstGeom>
              <a:noFill/>
              <a:ln w="9525">
                <a:noFill/>
                <a:miter lim="800000"/>
                <a:headEnd/>
                <a:tailEnd/>
              </a:ln>
            </p:spPr>
            <p:txBody>
              <a:bodyPr/>
              <a:lstStyle/>
              <a:p>
                <a:pPr>
                  <a:spcAft>
                    <a:spcPts val="1000"/>
                  </a:spcAft>
                </a:pPr>
                <a:r>
                  <a:rPr lang="en-US" sz="2400" b="1">
                    <a:latin typeface="Calibri" pitchFamily="34" charset="0"/>
                  </a:rPr>
                  <a:t>S  </a:t>
                </a:r>
                <a:r>
                  <a:rPr lang="uk-UA" sz="1700" b="1">
                    <a:latin typeface="Calibri" pitchFamily="34" charset="0"/>
                  </a:rPr>
                  <a:t>1</a:t>
                </a:r>
                <a:endParaRPr lang="ru-RU"/>
              </a:p>
            </p:txBody>
          </p:sp>
          <p:sp>
            <p:nvSpPr>
              <p:cNvPr id="24593" name="Line 18"/>
              <p:cNvSpPr>
                <a:spLocks noChangeShapeType="1"/>
              </p:cNvSpPr>
              <p:nvPr/>
            </p:nvSpPr>
            <p:spPr bwMode="auto">
              <a:xfrm>
                <a:off x="5637" y="4484"/>
                <a:ext cx="0" cy="2558"/>
              </a:xfrm>
              <a:prstGeom prst="line">
                <a:avLst/>
              </a:prstGeom>
              <a:noFill/>
              <a:ln w="9525">
                <a:solidFill>
                  <a:srgbClr val="000000"/>
                </a:solidFill>
                <a:prstDash val="dash"/>
                <a:round/>
                <a:headEnd/>
                <a:tailEnd/>
              </a:ln>
            </p:spPr>
            <p:txBody>
              <a:bodyPr/>
              <a:lstStyle/>
              <a:p>
                <a:endParaRPr lang="ru-RU"/>
              </a:p>
            </p:txBody>
          </p:sp>
          <p:sp>
            <p:nvSpPr>
              <p:cNvPr id="24594" name="Text Box 19"/>
              <p:cNvSpPr txBox="1">
                <a:spLocks noChangeArrowheads="1"/>
              </p:cNvSpPr>
              <p:nvPr/>
            </p:nvSpPr>
            <p:spPr bwMode="auto">
              <a:xfrm>
                <a:off x="1374" y="3631"/>
                <a:ext cx="853" cy="1279"/>
              </a:xfrm>
              <a:prstGeom prst="rect">
                <a:avLst/>
              </a:prstGeom>
              <a:noFill/>
              <a:ln w="9525">
                <a:noFill/>
                <a:miter lim="800000"/>
                <a:headEnd/>
                <a:tailEnd/>
              </a:ln>
            </p:spPr>
            <p:txBody>
              <a:bodyPr/>
              <a:lstStyle/>
              <a:p>
                <a:pPr algn="r">
                  <a:spcAft>
                    <a:spcPts val="1000"/>
                  </a:spcAft>
                </a:pPr>
                <a:endParaRPr lang="uk-UA" sz="1200">
                  <a:latin typeface="Times New Roman" pitchFamily="18" charset="0"/>
                </a:endParaRPr>
              </a:p>
              <a:p>
                <a:pPr algn="r">
                  <a:spcAft>
                    <a:spcPts val="1000"/>
                  </a:spcAft>
                </a:pPr>
                <a:endParaRPr lang="uk-UA" sz="1200">
                  <a:latin typeface="Times New Roman" pitchFamily="18" charset="0"/>
                </a:endParaRPr>
              </a:p>
              <a:p>
                <a:pPr algn="r">
                  <a:spcAft>
                    <a:spcPts val="1000"/>
                  </a:spcAft>
                </a:pPr>
                <a:r>
                  <a:rPr lang="uk-UA" sz="1200">
                    <a:latin typeface="Calibri" pitchFamily="34" charset="0"/>
                  </a:rPr>
                  <a:t> </a:t>
                </a:r>
                <a:r>
                  <a:rPr lang="uk-UA" sz="1700" b="1">
                    <a:latin typeface="Calibri" pitchFamily="34" charset="0"/>
                  </a:rPr>
                  <a:t>Р</a:t>
                </a:r>
                <a:endParaRPr lang="ru-RU"/>
              </a:p>
            </p:txBody>
          </p:sp>
          <p:sp>
            <p:nvSpPr>
              <p:cNvPr id="24595" name="Line 20"/>
              <p:cNvSpPr>
                <a:spLocks noChangeShapeType="1"/>
              </p:cNvSpPr>
              <p:nvPr/>
            </p:nvSpPr>
            <p:spPr bwMode="auto">
              <a:xfrm>
                <a:off x="6201" y="4058"/>
                <a:ext cx="1440" cy="0"/>
              </a:xfrm>
              <a:prstGeom prst="line">
                <a:avLst/>
              </a:prstGeom>
              <a:noFill/>
              <a:ln w="9525">
                <a:solidFill>
                  <a:srgbClr val="000000"/>
                </a:solidFill>
                <a:round/>
                <a:headEnd/>
                <a:tailEnd type="stealth" w="med" len="lg"/>
              </a:ln>
            </p:spPr>
            <p:txBody>
              <a:bodyPr/>
              <a:lstStyle/>
              <a:p>
                <a:endParaRPr lang="ru-RU"/>
              </a:p>
            </p:txBody>
          </p:sp>
        </p:grpSp>
      </p:grpSp>
      <p:sp>
        <p:nvSpPr>
          <p:cNvPr id="24" name="Прямоугольник 23"/>
          <p:cNvSpPr>
            <a:spLocks noChangeArrowheads="1"/>
          </p:cNvSpPr>
          <p:nvPr/>
        </p:nvSpPr>
        <p:spPr bwMode="auto">
          <a:xfrm>
            <a:off x="4643438" y="1341438"/>
            <a:ext cx="4143375" cy="3935412"/>
          </a:xfrm>
          <a:prstGeom prst="rect">
            <a:avLst/>
          </a:prstGeom>
          <a:noFill/>
          <a:ln w="9525">
            <a:noFill/>
            <a:miter lim="800000"/>
            <a:headEnd/>
            <a:tailEnd/>
          </a:ln>
        </p:spPr>
        <p:txBody>
          <a:bodyPr>
            <a:spAutoFit/>
          </a:bodyPr>
          <a:lstStyle/>
          <a:p>
            <a:pPr algn="ctr">
              <a:buFont typeface="Wingdings 2" pitchFamily="18" charset="2"/>
              <a:buNone/>
            </a:pPr>
            <a:r>
              <a:rPr lang="uk-UA" sz="2800">
                <a:solidFill>
                  <a:srgbClr val="165160"/>
                </a:solidFill>
                <a:latin typeface="Calibri" pitchFamily="34" charset="0"/>
              </a:rPr>
              <a:t>У даному випадку  </a:t>
            </a:r>
            <a:r>
              <a:rPr lang="uk-UA" sz="2800" b="1">
                <a:solidFill>
                  <a:srgbClr val="165160"/>
                </a:solidFill>
                <a:latin typeface="Calibri" pitchFamily="34" charset="0"/>
              </a:rPr>
              <a:t>зменшились витрати виробництва</a:t>
            </a:r>
            <a:r>
              <a:rPr lang="uk-UA" sz="2800">
                <a:solidFill>
                  <a:srgbClr val="165160"/>
                </a:solidFill>
                <a:latin typeface="Calibri" pitchFamily="34" charset="0"/>
              </a:rPr>
              <a:t>, що спричинить зростання пропозиції.</a:t>
            </a:r>
            <a:endParaRPr lang="en-US" sz="2800">
              <a:solidFill>
                <a:srgbClr val="165160"/>
              </a:solidFill>
              <a:latin typeface="Calibri" pitchFamily="34" charset="0"/>
            </a:endParaRPr>
          </a:p>
          <a:p>
            <a:pPr algn="ctr">
              <a:buFont typeface="Wingdings 2" pitchFamily="18" charset="2"/>
              <a:buNone/>
            </a:pPr>
            <a:r>
              <a:rPr lang="uk-UA" sz="2800">
                <a:solidFill>
                  <a:srgbClr val="165160"/>
                </a:solidFill>
                <a:latin typeface="Calibri" pitchFamily="34" charset="0"/>
              </a:rPr>
              <a:t> Крива пропозиції зсувається </a:t>
            </a:r>
            <a:r>
              <a:rPr lang="uk-UA" sz="2800" b="1">
                <a:solidFill>
                  <a:srgbClr val="165160"/>
                </a:solidFill>
                <a:latin typeface="Calibri" pitchFamily="34" charset="0"/>
              </a:rPr>
              <a:t>праворуч</a:t>
            </a:r>
            <a:r>
              <a:rPr lang="uk-UA" sz="2800">
                <a:solidFill>
                  <a:srgbClr val="165160"/>
                </a:solidFill>
                <a:latin typeface="Calibri" pitchFamily="34" charset="0"/>
              </a:rPr>
              <a:t>.</a:t>
            </a:r>
          </a:p>
          <a:p>
            <a:pPr algn="ctr">
              <a:buFont typeface="Arial" charset="0"/>
              <a:buChar char="•"/>
            </a:pPr>
            <a:r>
              <a:rPr lang="uk-UA" sz="2800" b="1" u="sng">
                <a:solidFill>
                  <a:srgbClr val="165160"/>
                </a:solidFill>
                <a:latin typeface="Calibri" pitchFamily="34" charset="0"/>
              </a:rPr>
              <a:t>Фактор</a:t>
            </a:r>
            <a:r>
              <a:rPr lang="uk-UA" sz="2800">
                <a:solidFill>
                  <a:srgbClr val="165160"/>
                </a:solidFill>
                <a:latin typeface="Calibri" pitchFamily="34" charset="0"/>
              </a:rPr>
              <a:t>: </a:t>
            </a:r>
          </a:p>
          <a:p>
            <a:pPr algn="ctr"/>
            <a:r>
              <a:rPr lang="uk-UA" sz="2800">
                <a:solidFill>
                  <a:srgbClr val="165160"/>
                </a:solidFill>
                <a:latin typeface="Calibri" pitchFamily="34" charset="0"/>
              </a:rPr>
              <a:t>ціни на ресурси</a:t>
            </a:r>
          </a:p>
        </p:txBody>
      </p:sp>
      <p:sp>
        <p:nvSpPr>
          <p:cNvPr id="25" name="Прямоугольник 24"/>
          <p:cNvSpPr/>
          <p:nvPr/>
        </p:nvSpPr>
        <p:spPr>
          <a:xfrm>
            <a:off x="1357313" y="857250"/>
            <a:ext cx="3071812" cy="646113"/>
          </a:xfrm>
          <a:prstGeom prst="rect">
            <a:avLst/>
          </a:prstGeom>
        </p:spPr>
        <p:txBody>
          <a:bodyPr>
            <a:spAutoFit/>
          </a:bodyPr>
          <a:lstStyle/>
          <a:p>
            <a:pPr algn="ctr">
              <a:defRPr/>
            </a:pPr>
            <a:r>
              <a:rPr lang="uk-UA" sz="3600" b="1" dirty="0">
                <a:solidFill>
                  <a:schemeClr val="accent2">
                    <a:lumMod val="50000"/>
                  </a:schemeClr>
                </a:solidFill>
              </a:rPr>
              <a:t>ВІДПОВІДЬ:</a:t>
            </a:r>
            <a:endParaRPr lang="ru-RU" sz="3600" dirty="0">
              <a:solidFill>
                <a:schemeClr val="accent2">
                  <a:lumMod val="50000"/>
                </a:schemeClr>
              </a:solidFill>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 calcmode="lin" valueType="num">
                                      <p:cBhvr additive="base">
                                        <p:cTn id="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xEl>
                                              <p:pRg st="0" end="0"/>
                                            </p:txEl>
                                          </p:spTgt>
                                        </p:tgtEl>
                                        <p:attrNameLst>
                                          <p:attrName>style.visibility</p:attrName>
                                        </p:attrNameLst>
                                      </p:cBhvr>
                                      <p:to>
                                        <p:strVal val="visible"/>
                                      </p:to>
                                    </p:set>
                                    <p:anim calcmode="lin" valueType="num">
                                      <p:cBhvr additive="base">
                                        <p:cTn id="19"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4">
                                            <p:txEl>
                                              <p:pRg st="1" end="1"/>
                                            </p:txEl>
                                          </p:spTgt>
                                        </p:tgtEl>
                                        <p:attrNameLst>
                                          <p:attrName>style.visibility</p:attrName>
                                        </p:attrNameLst>
                                      </p:cBhvr>
                                      <p:to>
                                        <p:strVal val="visible"/>
                                      </p:to>
                                    </p:set>
                                    <p:anim calcmode="lin" valueType="num">
                                      <p:cBhvr additive="base">
                                        <p:cTn id="23"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4">
                                            <p:txEl>
                                              <p:pRg st="2" end="2"/>
                                            </p:txEl>
                                          </p:spTgt>
                                        </p:tgtEl>
                                        <p:attrNameLst>
                                          <p:attrName>style.visibility</p:attrName>
                                        </p:attrNameLst>
                                      </p:cBhvr>
                                      <p:to>
                                        <p:strVal val="visible"/>
                                      </p:to>
                                    </p:set>
                                    <p:anim calcmode="lin" valueType="num">
                                      <p:cBhvr additive="base">
                                        <p:cTn id="29" dur="500" fill="hold"/>
                                        <p:tgtEl>
                                          <p:spTgt spid="2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4">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4">
                                            <p:txEl>
                                              <p:pRg st="3" end="3"/>
                                            </p:txEl>
                                          </p:spTgt>
                                        </p:tgtEl>
                                        <p:attrNameLst>
                                          <p:attrName>style.visibility</p:attrName>
                                        </p:attrNameLst>
                                      </p:cBhvr>
                                      <p:to>
                                        <p:strVal val="visible"/>
                                      </p:to>
                                    </p:set>
                                    <p:anim calcmode="lin" valueType="num">
                                      <p:cBhvr additive="base">
                                        <p:cTn id="33" dur="500" fill="hold"/>
                                        <p:tgtEl>
                                          <p:spTgt spid="24">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0" y="704850"/>
            <a:ext cx="8858250" cy="509588"/>
          </a:xfrm>
        </p:spPr>
        <p:txBody>
          <a:bodyPr/>
          <a:lstStyle/>
          <a:p>
            <a:pPr algn="ctr"/>
            <a:r>
              <a:rPr lang="uk-UA" b="1" smtClean="0"/>
              <a:t/>
            </a:r>
            <a:br>
              <a:rPr lang="uk-UA" b="1" smtClean="0"/>
            </a:br>
            <a:r>
              <a:rPr lang="uk-UA" b="1" smtClean="0"/>
              <a:t/>
            </a:r>
            <a:br>
              <a:rPr lang="uk-UA" b="1" smtClean="0"/>
            </a:br>
            <a:r>
              <a:rPr lang="uk-UA" b="1" smtClean="0"/>
              <a:t/>
            </a:r>
            <a:br>
              <a:rPr lang="uk-UA" b="1" smtClean="0"/>
            </a:br>
            <a:r>
              <a:rPr lang="uk-UA" b="1" smtClean="0"/>
              <a:t/>
            </a:r>
            <a:br>
              <a:rPr lang="uk-UA" b="1" smtClean="0"/>
            </a:br>
            <a:r>
              <a:rPr lang="uk-UA" b="1" smtClean="0"/>
              <a:t/>
            </a:r>
            <a:br>
              <a:rPr lang="uk-UA" b="1" smtClean="0"/>
            </a:br>
            <a:r>
              <a:rPr lang="uk-UA" b="1" smtClean="0"/>
              <a:t/>
            </a:r>
            <a:br>
              <a:rPr lang="uk-UA" b="1" smtClean="0"/>
            </a:br>
            <a:r>
              <a:rPr lang="uk-UA" b="1" smtClean="0"/>
              <a:t/>
            </a:r>
            <a:br>
              <a:rPr lang="uk-UA" b="1" smtClean="0"/>
            </a:br>
            <a:r>
              <a:rPr lang="uk-UA" b="1" smtClean="0"/>
              <a:t/>
            </a:r>
            <a:br>
              <a:rPr lang="uk-UA" b="1" smtClean="0"/>
            </a:br>
            <a:r>
              <a:rPr lang="uk-UA" smtClean="0">
                <a:solidFill>
                  <a:schemeClr val="accent1"/>
                </a:solidFill>
              </a:rPr>
              <a:t/>
            </a:r>
            <a:br>
              <a:rPr lang="uk-UA" smtClean="0">
                <a:solidFill>
                  <a:schemeClr val="accent1"/>
                </a:solidFill>
              </a:rPr>
            </a:br>
            <a:r>
              <a:rPr lang="uk-UA" b="1" smtClean="0">
                <a:solidFill>
                  <a:schemeClr val="accent1"/>
                </a:solidFill>
              </a:rPr>
              <a:t> 2.РИНОК ТЕЛЕВІЗОРІВ</a:t>
            </a:r>
            <a:endParaRPr lang="uk-UA" smtClean="0">
              <a:solidFill>
                <a:schemeClr val="accent1"/>
              </a:solidFill>
            </a:endParaRPr>
          </a:p>
        </p:txBody>
      </p:sp>
      <p:sp>
        <p:nvSpPr>
          <p:cNvPr id="24579" name="Содержимое 2"/>
          <p:cNvSpPr>
            <a:spLocks noGrp="1"/>
          </p:cNvSpPr>
          <p:nvPr>
            <p:ph idx="1"/>
          </p:nvPr>
        </p:nvSpPr>
        <p:spPr>
          <a:xfrm>
            <a:off x="457200" y="1143000"/>
            <a:ext cx="8229600" cy="1357313"/>
          </a:xfrm>
        </p:spPr>
        <p:txBody>
          <a:bodyPr/>
          <a:lstStyle/>
          <a:p>
            <a:pPr algn="ctr"/>
            <a:r>
              <a:rPr lang="uk-UA" sz="3200" b="1" smtClean="0"/>
              <a:t>Умова</a:t>
            </a:r>
            <a:r>
              <a:rPr lang="uk-UA" sz="2800" smtClean="0"/>
              <a:t>: нова роботизована технологія підвищує ефективність заводів по виробництву телевізорів. </a:t>
            </a:r>
          </a:p>
          <a:p>
            <a:pPr>
              <a:buFont typeface="Wingdings 2" pitchFamily="18" charset="2"/>
              <a:buNone/>
            </a:pPr>
            <a:r>
              <a:rPr lang="uk-UA" sz="2800" smtClean="0"/>
              <a:t>    </a:t>
            </a:r>
            <a:r>
              <a:rPr lang="uk-UA" sz="2800" b="1" smtClean="0"/>
              <a:t>ВІДПОВІДЬ:</a:t>
            </a:r>
          </a:p>
          <a:p>
            <a:endParaRPr lang="uk-UA" smtClean="0"/>
          </a:p>
        </p:txBody>
      </p:sp>
      <p:grpSp>
        <p:nvGrpSpPr>
          <p:cNvPr id="2" name="Group 2"/>
          <p:cNvGrpSpPr>
            <a:grpSpLocks/>
          </p:cNvGrpSpPr>
          <p:nvPr/>
        </p:nvGrpSpPr>
        <p:grpSpPr bwMode="auto">
          <a:xfrm>
            <a:off x="285750" y="2928938"/>
            <a:ext cx="3500438" cy="3786187"/>
            <a:chOff x="1161" y="2566"/>
            <a:chExt cx="8100" cy="5542"/>
          </a:xfrm>
        </p:grpSpPr>
        <p:sp>
          <p:nvSpPr>
            <p:cNvPr id="25606" name="Line 3"/>
            <p:cNvSpPr>
              <a:spLocks noChangeShapeType="1"/>
            </p:cNvSpPr>
            <p:nvPr/>
          </p:nvSpPr>
          <p:spPr bwMode="auto">
            <a:xfrm>
              <a:off x="2421" y="4484"/>
              <a:ext cx="4708" cy="0"/>
            </a:xfrm>
            <a:prstGeom prst="line">
              <a:avLst/>
            </a:prstGeom>
            <a:noFill/>
            <a:ln w="9525">
              <a:solidFill>
                <a:srgbClr val="000000"/>
              </a:solidFill>
              <a:prstDash val="dash"/>
              <a:round/>
              <a:headEnd/>
              <a:tailEnd/>
            </a:ln>
          </p:spPr>
          <p:txBody>
            <a:bodyPr/>
            <a:lstStyle/>
            <a:p>
              <a:endParaRPr lang="ru-RU"/>
            </a:p>
          </p:txBody>
        </p:sp>
        <p:sp>
          <p:nvSpPr>
            <p:cNvPr id="25607" name="Line 5"/>
            <p:cNvSpPr>
              <a:spLocks noChangeShapeType="1"/>
            </p:cNvSpPr>
            <p:nvPr/>
          </p:nvSpPr>
          <p:spPr bwMode="auto">
            <a:xfrm>
              <a:off x="7129" y="4484"/>
              <a:ext cx="0" cy="2558"/>
            </a:xfrm>
            <a:prstGeom prst="line">
              <a:avLst/>
            </a:prstGeom>
            <a:noFill/>
            <a:ln w="9525">
              <a:solidFill>
                <a:srgbClr val="000000"/>
              </a:solidFill>
              <a:prstDash val="dash"/>
              <a:round/>
              <a:headEnd/>
              <a:tailEnd/>
            </a:ln>
          </p:spPr>
          <p:txBody>
            <a:bodyPr/>
            <a:lstStyle/>
            <a:p>
              <a:endParaRPr lang="ru-RU"/>
            </a:p>
          </p:txBody>
        </p:sp>
        <p:grpSp>
          <p:nvGrpSpPr>
            <p:cNvPr id="3" name="Group 6"/>
            <p:cNvGrpSpPr>
              <a:grpSpLocks/>
            </p:cNvGrpSpPr>
            <p:nvPr/>
          </p:nvGrpSpPr>
          <p:grpSpPr bwMode="auto">
            <a:xfrm>
              <a:off x="1161" y="2566"/>
              <a:ext cx="8100" cy="5542"/>
              <a:chOff x="1161" y="2566"/>
              <a:chExt cx="8100" cy="5542"/>
            </a:xfrm>
          </p:grpSpPr>
          <p:sp>
            <p:nvSpPr>
              <p:cNvPr id="25609" name="Line 7"/>
              <p:cNvSpPr>
                <a:spLocks noChangeShapeType="1"/>
              </p:cNvSpPr>
              <p:nvPr/>
            </p:nvSpPr>
            <p:spPr bwMode="auto">
              <a:xfrm rot="21079721" flipV="1">
                <a:off x="3506" y="3223"/>
                <a:ext cx="4263" cy="2345"/>
              </a:xfrm>
              <a:prstGeom prst="line">
                <a:avLst/>
              </a:prstGeom>
              <a:noFill/>
              <a:ln w="28575">
                <a:solidFill>
                  <a:srgbClr val="000000"/>
                </a:solidFill>
                <a:round/>
                <a:headEnd/>
                <a:tailEnd/>
              </a:ln>
            </p:spPr>
            <p:txBody>
              <a:bodyPr/>
              <a:lstStyle/>
              <a:p>
                <a:endParaRPr lang="ru-RU"/>
              </a:p>
            </p:txBody>
          </p:sp>
          <p:sp>
            <p:nvSpPr>
              <p:cNvPr id="25610" name="Line 9"/>
              <p:cNvSpPr>
                <a:spLocks noChangeShapeType="1"/>
              </p:cNvSpPr>
              <p:nvPr/>
            </p:nvSpPr>
            <p:spPr bwMode="auto">
              <a:xfrm rot="20968421" flipV="1">
                <a:off x="3932" y="4058"/>
                <a:ext cx="4476" cy="2345"/>
              </a:xfrm>
              <a:prstGeom prst="line">
                <a:avLst/>
              </a:prstGeom>
              <a:noFill/>
              <a:ln w="38100">
                <a:solidFill>
                  <a:srgbClr val="000000"/>
                </a:solidFill>
                <a:round/>
                <a:headEnd/>
                <a:tailEnd/>
              </a:ln>
            </p:spPr>
            <p:txBody>
              <a:bodyPr/>
              <a:lstStyle/>
              <a:p>
                <a:endParaRPr lang="ru-RU"/>
              </a:p>
            </p:txBody>
          </p:sp>
          <p:sp>
            <p:nvSpPr>
              <p:cNvPr id="25611" name="Line 10"/>
              <p:cNvSpPr>
                <a:spLocks noChangeShapeType="1"/>
              </p:cNvSpPr>
              <p:nvPr/>
            </p:nvSpPr>
            <p:spPr bwMode="auto">
              <a:xfrm rot="8570" flipV="1">
                <a:off x="2440" y="2797"/>
                <a:ext cx="1" cy="4263"/>
              </a:xfrm>
              <a:prstGeom prst="line">
                <a:avLst/>
              </a:prstGeom>
              <a:noFill/>
              <a:ln w="9525">
                <a:solidFill>
                  <a:srgbClr val="000000"/>
                </a:solidFill>
                <a:round/>
                <a:headEnd/>
                <a:tailEnd type="stealth" w="med" len="lg"/>
              </a:ln>
            </p:spPr>
            <p:txBody>
              <a:bodyPr/>
              <a:lstStyle/>
              <a:p>
                <a:endParaRPr lang="ru-RU"/>
              </a:p>
            </p:txBody>
          </p:sp>
          <p:sp>
            <p:nvSpPr>
              <p:cNvPr id="25612" name="Line 11"/>
              <p:cNvSpPr>
                <a:spLocks noChangeShapeType="1"/>
              </p:cNvSpPr>
              <p:nvPr/>
            </p:nvSpPr>
            <p:spPr bwMode="auto">
              <a:xfrm flipV="1">
                <a:off x="2440" y="7057"/>
                <a:ext cx="5968" cy="0"/>
              </a:xfrm>
              <a:prstGeom prst="line">
                <a:avLst/>
              </a:prstGeom>
              <a:noFill/>
              <a:ln w="9525">
                <a:solidFill>
                  <a:srgbClr val="000000"/>
                </a:solidFill>
                <a:round/>
                <a:headEnd/>
                <a:tailEnd type="stealth" w="med" len="lg"/>
              </a:ln>
            </p:spPr>
            <p:txBody>
              <a:bodyPr/>
              <a:lstStyle/>
              <a:p>
                <a:endParaRPr lang="ru-RU"/>
              </a:p>
            </p:txBody>
          </p:sp>
          <p:sp>
            <p:nvSpPr>
              <p:cNvPr id="25613" name="Text Box 12"/>
              <p:cNvSpPr txBox="1">
                <a:spLocks noChangeArrowheads="1"/>
              </p:cNvSpPr>
              <p:nvPr/>
            </p:nvSpPr>
            <p:spPr bwMode="auto">
              <a:xfrm>
                <a:off x="3188" y="7201"/>
                <a:ext cx="5145" cy="508"/>
              </a:xfrm>
              <a:prstGeom prst="rect">
                <a:avLst/>
              </a:prstGeom>
              <a:noFill/>
              <a:ln w="9525">
                <a:noFill/>
                <a:miter lim="800000"/>
                <a:headEnd/>
                <a:tailEnd/>
              </a:ln>
            </p:spPr>
            <p:txBody>
              <a:bodyPr/>
              <a:lstStyle/>
              <a:p>
                <a:pPr algn="just">
                  <a:spcAft>
                    <a:spcPts val="1000"/>
                  </a:spcAft>
                </a:pPr>
                <a:r>
                  <a:rPr lang="uk-UA" sz="1700" b="1">
                    <a:latin typeface="Calibri" pitchFamily="34" charset="0"/>
                  </a:rPr>
                  <a:t>                       </a:t>
                </a:r>
                <a:r>
                  <a:rPr lang="en-US" sz="1700" b="1">
                    <a:latin typeface="Calibri" pitchFamily="34" charset="0"/>
                  </a:rPr>
                  <a:t> Q </a:t>
                </a:r>
                <a:r>
                  <a:rPr lang="uk-UA" sz="1700" b="1">
                    <a:latin typeface="Calibri" pitchFamily="34" charset="0"/>
                  </a:rPr>
                  <a:t>             </a:t>
                </a:r>
                <a:r>
                  <a:rPr lang="en-US" sz="1700" b="1">
                    <a:latin typeface="Calibri" pitchFamily="34" charset="0"/>
                  </a:rPr>
                  <a:t>Q</a:t>
                </a:r>
                <a:r>
                  <a:rPr lang="uk-UA" sz="1700" b="1">
                    <a:latin typeface="Calibri" pitchFamily="34" charset="0"/>
                  </a:rPr>
                  <a:t>1</a:t>
                </a:r>
                <a:r>
                  <a:rPr lang="en-US" sz="1700" b="1">
                    <a:latin typeface="Calibri" pitchFamily="34" charset="0"/>
                  </a:rPr>
                  <a:t> </a:t>
                </a:r>
              </a:p>
              <a:p>
                <a:endParaRPr lang="ru-RU"/>
              </a:p>
            </p:txBody>
          </p:sp>
          <p:sp>
            <p:nvSpPr>
              <p:cNvPr id="25614" name="Text Box 13"/>
              <p:cNvSpPr txBox="1">
                <a:spLocks noChangeArrowheads="1"/>
              </p:cNvSpPr>
              <p:nvPr/>
            </p:nvSpPr>
            <p:spPr bwMode="auto">
              <a:xfrm>
                <a:off x="1161" y="2566"/>
                <a:ext cx="1066" cy="852"/>
              </a:xfrm>
              <a:prstGeom prst="rect">
                <a:avLst/>
              </a:prstGeom>
              <a:noFill/>
              <a:ln w="9525">
                <a:noFill/>
                <a:miter lim="800000"/>
                <a:headEnd/>
                <a:tailEnd/>
              </a:ln>
            </p:spPr>
            <p:txBody>
              <a:bodyPr/>
              <a:lstStyle/>
              <a:p>
                <a:pPr algn="r">
                  <a:spcAft>
                    <a:spcPts val="1000"/>
                  </a:spcAft>
                </a:pPr>
                <a:r>
                  <a:rPr lang="uk-UA" sz="1200">
                    <a:latin typeface="Calibri" pitchFamily="34" charset="0"/>
                  </a:rPr>
                  <a:t> </a:t>
                </a:r>
                <a:r>
                  <a:rPr lang="uk-UA" sz="1700" b="1">
                    <a:latin typeface="Calibri" pitchFamily="34" charset="0"/>
                  </a:rPr>
                  <a:t>Р</a:t>
                </a:r>
                <a:endParaRPr lang="ru-RU"/>
              </a:p>
            </p:txBody>
          </p:sp>
          <p:sp>
            <p:nvSpPr>
              <p:cNvPr id="25615" name="Text Box 14"/>
              <p:cNvSpPr txBox="1">
                <a:spLocks noChangeArrowheads="1"/>
              </p:cNvSpPr>
              <p:nvPr/>
            </p:nvSpPr>
            <p:spPr bwMode="auto">
              <a:xfrm>
                <a:off x="8195" y="7255"/>
                <a:ext cx="1066" cy="853"/>
              </a:xfrm>
              <a:prstGeom prst="rect">
                <a:avLst/>
              </a:prstGeom>
              <a:noFill/>
              <a:ln w="9525">
                <a:noFill/>
                <a:miter lim="800000"/>
                <a:headEnd/>
                <a:tailEnd/>
              </a:ln>
            </p:spPr>
            <p:txBody>
              <a:bodyPr/>
              <a:lstStyle/>
              <a:p>
                <a:pPr>
                  <a:spcAft>
                    <a:spcPts val="1000"/>
                  </a:spcAft>
                </a:pPr>
                <a:r>
                  <a:rPr lang="en-US" sz="1700" b="1">
                    <a:latin typeface="Calibri" pitchFamily="34" charset="0"/>
                  </a:rPr>
                  <a:t>Q</a:t>
                </a:r>
                <a:endParaRPr lang="ru-RU"/>
              </a:p>
            </p:txBody>
          </p:sp>
          <p:sp>
            <p:nvSpPr>
              <p:cNvPr id="25616" name="Text Box 15"/>
              <p:cNvSpPr txBox="1">
                <a:spLocks noChangeArrowheads="1"/>
              </p:cNvSpPr>
              <p:nvPr/>
            </p:nvSpPr>
            <p:spPr bwMode="auto">
              <a:xfrm>
                <a:off x="7556" y="2566"/>
                <a:ext cx="639" cy="639"/>
              </a:xfrm>
              <a:prstGeom prst="rect">
                <a:avLst/>
              </a:prstGeom>
              <a:noFill/>
              <a:ln w="9525">
                <a:noFill/>
                <a:miter lim="800000"/>
                <a:headEnd/>
                <a:tailEnd/>
              </a:ln>
            </p:spPr>
            <p:txBody>
              <a:bodyPr/>
              <a:lstStyle/>
              <a:p>
                <a:pPr>
                  <a:spcAft>
                    <a:spcPts val="1000"/>
                  </a:spcAft>
                </a:pPr>
                <a:r>
                  <a:rPr lang="en-US" sz="2000" b="1">
                    <a:latin typeface="Calibri" pitchFamily="34" charset="0"/>
                  </a:rPr>
                  <a:t>S</a:t>
                </a:r>
                <a:endParaRPr lang="ru-RU" sz="2000"/>
              </a:p>
            </p:txBody>
          </p:sp>
          <p:sp>
            <p:nvSpPr>
              <p:cNvPr id="25617" name="Text Box 17"/>
              <p:cNvSpPr txBox="1">
                <a:spLocks noChangeArrowheads="1"/>
              </p:cNvSpPr>
              <p:nvPr/>
            </p:nvSpPr>
            <p:spPr bwMode="auto">
              <a:xfrm>
                <a:off x="8195" y="3418"/>
                <a:ext cx="853" cy="640"/>
              </a:xfrm>
              <a:prstGeom prst="rect">
                <a:avLst/>
              </a:prstGeom>
              <a:noFill/>
              <a:ln w="9525">
                <a:noFill/>
                <a:miter lim="800000"/>
                <a:headEnd/>
                <a:tailEnd/>
              </a:ln>
            </p:spPr>
            <p:txBody>
              <a:bodyPr/>
              <a:lstStyle/>
              <a:p>
                <a:pPr>
                  <a:spcAft>
                    <a:spcPts val="1000"/>
                  </a:spcAft>
                </a:pPr>
                <a:r>
                  <a:rPr lang="en-US" sz="2400" b="1">
                    <a:latin typeface="Calibri" pitchFamily="34" charset="0"/>
                  </a:rPr>
                  <a:t>S</a:t>
                </a:r>
                <a:r>
                  <a:rPr lang="uk-UA" sz="1700" b="1">
                    <a:latin typeface="Calibri" pitchFamily="34" charset="0"/>
                  </a:rPr>
                  <a:t>1</a:t>
                </a:r>
                <a:endParaRPr lang="ru-RU"/>
              </a:p>
            </p:txBody>
          </p:sp>
          <p:sp>
            <p:nvSpPr>
              <p:cNvPr id="25618" name="Line 18"/>
              <p:cNvSpPr>
                <a:spLocks noChangeShapeType="1"/>
              </p:cNvSpPr>
              <p:nvPr/>
            </p:nvSpPr>
            <p:spPr bwMode="auto">
              <a:xfrm>
                <a:off x="5637" y="4484"/>
                <a:ext cx="0" cy="2558"/>
              </a:xfrm>
              <a:prstGeom prst="line">
                <a:avLst/>
              </a:prstGeom>
              <a:noFill/>
              <a:ln w="9525">
                <a:solidFill>
                  <a:srgbClr val="000000"/>
                </a:solidFill>
                <a:prstDash val="dash"/>
                <a:round/>
                <a:headEnd/>
                <a:tailEnd/>
              </a:ln>
            </p:spPr>
            <p:txBody>
              <a:bodyPr/>
              <a:lstStyle/>
              <a:p>
                <a:endParaRPr lang="ru-RU"/>
              </a:p>
            </p:txBody>
          </p:sp>
          <p:sp>
            <p:nvSpPr>
              <p:cNvPr id="25619" name="Text Box 19"/>
              <p:cNvSpPr txBox="1">
                <a:spLocks noChangeArrowheads="1"/>
              </p:cNvSpPr>
              <p:nvPr/>
            </p:nvSpPr>
            <p:spPr bwMode="auto">
              <a:xfrm>
                <a:off x="1374" y="3631"/>
                <a:ext cx="853" cy="1279"/>
              </a:xfrm>
              <a:prstGeom prst="rect">
                <a:avLst/>
              </a:prstGeom>
              <a:noFill/>
              <a:ln w="9525">
                <a:noFill/>
                <a:miter lim="800000"/>
                <a:headEnd/>
                <a:tailEnd/>
              </a:ln>
            </p:spPr>
            <p:txBody>
              <a:bodyPr/>
              <a:lstStyle/>
              <a:p>
                <a:pPr algn="r">
                  <a:spcAft>
                    <a:spcPts val="1000"/>
                  </a:spcAft>
                </a:pPr>
                <a:endParaRPr lang="uk-UA" sz="1200">
                  <a:latin typeface="Times New Roman" pitchFamily="18" charset="0"/>
                </a:endParaRPr>
              </a:p>
              <a:p>
                <a:pPr algn="r">
                  <a:spcAft>
                    <a:spcPts val="1000"/>
                  </a:spcAft>
                </a:pPr>
                <a:endParaRPr lang="uk-UA" sz="1200">
                  <a:latin typeface="Times New Roman" pitchFamily="18" charset="0"/>
                </a:endParaRPr>
              </a:p>
              <a:p>
                <a:pPr algn="r">
                  <a:spcAft>
                    <a:spcPts val="1000"/>
                  </a:spcAft>
                </a:pPr>
                <a:r>
                  <a:rPr lang="uk-UA" sz="1200">
                    <a:latin typeface="Calibri" pitchFamily="34" charset="0"/>
                  </a:rPr>
                  <a:t> </a:t>
                </a:r>
                <a:r>
                  <a:rPr lang="uk-UA" sz="1700" b="1">
                    <a:latin typeface="Calibri" pitchFamily="34" charset="0"/>
                  </a:rPr>
                  <a:t>Р</a:t>
                </a:r>
                <a:endParaRPr lang="ru-RU"/>
              </a:p>
            </p:txBody>
          </p:sp>
          <p:sp>
            <p:nvSpPr>
              <p:cNvPr id="25620" name="Line 20"/>
              <p:cNvSpPr>
                <a:spLocks noChangeShapeType="1"/>
              </p:cNvSpPr>
              <p:nvPr/>
            </p:nvSpPr>
            <p:spPr bwMode="auto">
              <a:xfrm>
                <a:off x="6201" y="4058"/>
                <a:ext cx="1440" cy="0"/>
              </a:xfrm>
              <a:prstGeom prst="line">
                <a:avLst/>
              </a:prstGeom>
              <a:noFill/>
              <a:ln w="9525">
                <a:solidFill>
                  <a:srgbClr val="000000"/>
                </a:solidFill>
                <a:round/>
                <a:headEnd/>
                <a:tailEnd type="stealth" w="med" len="lg"/>
              </a:ln>
            </p:spPr>
            <p:txBody>
              <a:bodyPr/>
              <a:lstStyle/>
              <a:p>
                <a:endParaRPr lang="ru-RU"/>
              </a:p>
            </p:txBody>
          </p:sp>
        </p:grpSp>
      </p:grpSp>
      <p:sp>
        <p:nvSpPr>
          <p:cNvPr id="37889" name="Rectangle 1"/>
          <p:cNvSpPr>
            <a:spLocks noChangeArrowheads="1"/>
          </p:cNvSpPr>
          <p:nvPr/>
        </p:nvSpPr>
        <p:spPr bwMode="auto">
          <a:xfrm>
            <a:off x="3857625" y="2727325"/>
            <a:ext cx="5000625" cy="3824288"/>
          </a:xfrm>
          <a:prstGeom prst="rect">
            <a:avLst/>
          </a:prstGeom>
          <a:noFill/>
          <a:ln w="9525">
            <a:noFill/>
            <a:miter lim="800000"/>
            <a:headEnd/>
            <a:tailEnd/>
          </a:ln>
        </p:spPr>
        <p:txBody>
          <a:bodyPr anchor="ctr">
            <a:spAutoFit/>
          </a:bodyPr>
          <a:lstStyle/>
          <a:p>
            <a:pPr algn="ctr" eaLnBrk="0" hangingPunct="0"/>
            <a:r>
              <a:rPr lang="uk-UA" sz="2700">
                <a:latin typeface="Calibri" pitchFamily="34" charset="0"/>
                <a:cs typeface="Times New Roman" pitchFamily="18" charset="0"/>
              </a:rPr>
              <a:t>У даному випадку впровадження </a:t>
            </a:r>
            <a:r>
              <a:rPr lang="uk-UA" sz="2700" b="1" i="1">
                <a:latin typeface="Calibri" pitchFamily="34" charset="0"/>
                <a:cs typeface="Times New Roman" pitchFamily="18" charset="0"/>
              </a:rPr>
              <a:t>нової </a:t>
            </a:r>
            <a:r>
              <a:rPr lang="uk-UA" sz="2700">
                <a:latin typeface="Calibri" pitchFamily="34" charset="0"/>
                <a:cs typeface="Times New Roman" pitchFamily="18" charset="0"/>
              </a:rPr>
              <a:t> </a:t>
            </a:r>
            <a:r>
              <a:rPr lang="uk-UA" sz="2700" b="1" i="1">
                <a:latin typeface="Calibri" pitchFamily="34" charset="0"/>
                <a:ea typeface="Times New Roman" pitchFamily="18" charset="0"/>
                <a:cs typeface="Courier New" pitchFamily="49" charset="0"/>
              </a:rPr>
              <a:t>технології</a:t>
            </a:r>
            <a:r>
              <a:rPr lang="uk-UA" sz="2700" b="1">
                <a:latin typeface="Calibri" pitchFamily="34" charset="0"/>
                <a:cs typeface="Times New Roman" pitchFamily="18" charset="0"/>
              </a:rPr>
              <a:t> с</a:t>
            </a:r>
            <a:r>
              <a:rPr lang="uk-UA" sz="2700">
                <a:latin typeface="Calibri" pitchFamily="34" charset="0"/>
                <a:cs typeface="Times New Roman" pitchFamily="18" charset="0"/>
              </a:rPr>
              <a:t>приятиме збільшенню обсягів виробництва заводів без залучення додаткових ресурсів. </a:t>
            </a:r>
          </a:p>
          <a:p>
            <a:pPr algn="ctr" eaLnBrk="0" hangingPunct="0"/>
            <a:r>
              <a:rPr lang="uk-UA" sz="2700">
                <a:latin typeface="Calibri" pitchFamily="34" charset="0"/>
                <a:cs typeface="Times New Roman" pitchFamily="18" charset="0"/>
              </a:rPr>
              <a:t>Крива пропозиції зрушиться праворуч.</a:t>
            </a:r>
          </a:p>
          <a:p>
            <a:pPr algn="ctr" eaLnBrk="0" hangingPunct="0"/>
            <a:r>
              <a:rPr lang="uk-UA" sz="2800">
                <a:latin typeface="Calibri" pitchFamily="34" charset="0"/>
                <a:cs typeface="Times New Roman" pitchFamily="18" charset="0"/>
              </a:rPr>
              <a:t> </a:t>
            </a:r>
            <a:r>
              <a:rPr lang="uk-UA" sz="2800" b="1" u="sng">
                <a:solidFill>
                  <a:srgbClr val="083763"/>
                </a:solidFill>
              </a:rPr>
              <a:t>Фактор</a:t>
            </a:r>
            <a:r>
              <a:rPr lang="uk-UA" sz="2800">
                <a:solidFill>
                  <a:srgbClr val="083763"/>
                </a:solidFill>
              </a:rPr>
              <a:t>: технології</a:t>
            </a:r>
            <a:endParaRPr lang="uk-UA" sz="2800">
              <a:latin typeface="Calibri" pitchFamily="34" charset="0"/>
              <a:cs typeface="Times New Roman" pitchFamily="18" charset="0"/>
            </a:endParaRPr>
          </a:p>
          <a:p>
            <a:pPr algn="ctr" eaLnBrk="0" hangingPunct="0"/>
            <a:endParaRPr lang="uk-UA" sz="280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additive="base">
                                        <p:cTn id="19"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7889">
                                            <p:txEl>
                                              <p:pRg st="0" end="0"/>
                                            </p:txEl>
                                          </p:spTgt>
                                        </p:tgtEl>
                                        <p:attrNameLst>
                                          <p:attrName>style.visibility</p:attrName>
                                        </p:attrNameLst>
                                      </p:cBhvr>
                                      <p:to>
                                        <p:strVal val="visible"/>
                                      </p:to>
                                    </p:set>
                                    <p:anim calcmode="lin" valueType="num">
                                      <p:cBhvr additive="base">
                                        <p:cTn id="31" dur="500" fill="hold"/>
                                        <p:tgtEl>
                                          <p:spTgt spid="3788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788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7889">
                                            <p:txEl>
                                              <p:pRg st="1" end="1"/>
                                            </p:txEl>
                                          </p:spTgt>
                                        </p:tgtEl>
                                        <p:attrNameLst>
                                          <p:attrName>style.visibility</p:attrName>
                                        </p:attrNameLst>
                                      </p:cBhvr>
                                      <p:to>
                                        <p:strVal val="visible"/>
                                      </p:to>
                                    </p:set>
                                    <p:anim calcmode="lin" valueType="num">
                                      <p:cBhvr additive="base">
                                        <p:cTn id="35" dur="500" fill="hold"/>
                                        <p:tgtEl>
                                          <p:spTgt spid="37889">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78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7889">
                                            <p:txEl>
                                              <p:pRg st="2" end="2"/>
                                            </p:txEl>
                                          </p:spTgt>
                                        </p:tgtEl>
                                        <p:attrNameLst>
                                          <p:attrName>style.visibility</p:attrName>
                                        </p:attrNameLst>
                                      </p:cBhvr>
                                      <p:to>
                                        <p:strVal val="visible"/>
                                      </p:to>
                                    </p:set>
                                    <p:anim calcmode="lin" valueType="num">
                                      <p:cBhvr additive="base">
                                        <p:cTn id="41" dur="500" fill="hold"/>
                                        <p:tgtEl>
                                          <p:spTgt spid="37889">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788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539750" y="692150"/>
            <a:ext cx="8229600" cy="652463"/>
          </a:xfrm>
        </p:spPr>
        <p:txBody>
          <a:bodyPr/>
          <a:lstStyle/>
          <a:p>
            <a:pPr algn="ctr"/>
            <a:r>
              <a:rPr lang="uk-UA" sz="5400" b="1" smtClean="0"/>
              <a:t>3. РИНОК ДЕРЕВИНИ</a:t>
            </a:r>
            <a:endParaRPr lang="uk-UA" smtClean="0"/>
          </a:p>
        </p:txBody>
      </p:sp>
      <p:sp>
        <p:nvSpPr>
          <p:cNvPr id="6" name="Содержимое 5"/>
          <p:cNvSpPr>
            <a:spLocks noGrp="1"/>
          </p:cNvSpPr>
          <p:nvPr>
            <p:ph sz="quarter" idx="4"/>
          </p:nvPr>
        </p:nvSpPr>
        <p:spPr>
          <a:xfrm>
            <a:off x="4000500" y="2214563"/>
            <a:ext cx="4929188" cy="4146550"/>
          </a:xfrm>
        </p:spPr>
        <p:txBody>
          <a:bodyPr/>
          <a:lstStyle/>
          <a:p>
            <a:pPr>
              <a:buFont typeface="Wingdings 2" pitchFamily="18" charset="2"/>
              <a:buNone/>
            </a:pPr>
            <a:r>
              <a:rPr lang="uk-UA" sz="2800" b="1" smtClean="0"/>
              <a:t>                  ВІДПОВІДЬ:</a:t>
            </a:r>
            <a:r>
              <a:rPr lang="uk-UA" sz="2800" smtClean="0"/>
              <a:t>                             </a:t>
            </a:r>
          </a:p>
          <a:p>
            <a:pPr algn="ctr">
              <a:buFont typeface="Wingdings 2" pitchFamily="18" charset="2"/>
              <a:buNone/>
            </a:pPr>
            <a:r>
              <a:rPr lang="uk-UA" sz="2800" smtClean="0"/>
              <a:t>   </a:t>
            </a:r>
            <a:r>
              <a:rPr lang="uk-UA" sz="2700" smtClean="0"/>
              <a:t>Обмеження щодо ввозу в країну імпортної деревини скоротять пропозицію на внутрішньому ринку</a:t>
            </a:r>
          </a:p>
          <a:p>
            <a:pPr algn="ctr"/>
            <a:r>
              <a:rPr lang="uk-UA" sz="2700" smtClean="0">
                <a:latin typeface="Calibri" pitchFamily="34" charset="0"/>
                <a:cs typeface="Times New Roman" pitchFamily="18" charset="0"/>
              </a:rPr>
              <a:t>Крива пропозиції зрушиться ліворуч.</a:t>
            </a:r>
            <a:r>
              <a:rPr lang="uk-UA" sz="2700" b="1" u="sng" smtClean="0">
                <a:solidFill>
                  <a:srgbClr val="083763"/>
                </a:solidFill>
              </a:rPr>
              <a:t> </a:t>
            </a:r>
          </a:p>
          <a:p>
            <a:pPr algn="ctr"/>
            <a:r>
              <a:rPr lang="uk-UA" sz="2700" b="1" u="sng" smtClean="0">
                <a:solidFill>
                  <a:srgbClr val="083763"/>
                </a:solidFill>
              </a:rPr>
              <a:t>Фактор</a:t>
            </a:r>
            <a:r>
              <a:rPr lang="uk-UA" sz="2700" smtClean="0">
                <a:solidFill>
                  <a:srgbClr val="083763"/>
                </a:solidFill>
              </a:rPr>
              <a:t>: податки та субсидії</a:t>
            </a:r>
            <a:endParaRPr lang="uk-UA" sz="2700" smtClean="0">
              <a:latin typeface="Calibri" pitchFamily="34" charset="0"/>
              <a:cs typeface="Times New Roman" pitchFamily="18" charset="0"/>
            </a:endParaRPr>
          </a:p>
          <a:p>
            <a:endParaRPr lang="uk-UA" smtClean="0"/>
          </a:p>
        </p:txBody>
      </p:sp>
      <p:sp>
        <p:nvSpPr>
          <p:cNvPr id="25604" name="Содержимое 2"/>
          <p:cNvSpPr>
            <a:spLocks noGrp="1"/>
          </p:cNvSpPr>
          <p:nvPr>
            <p:ph type="body" idx="1"/>
          </p:nvPr>
        </p:nvSpPr>
        <p:spPr>
          <a:xfrm>
            <a:off x="214313" y="1428750"/>
            <a:ext cx="8429625" cy="1000125"/>
          </a:xfrm>
        </p:spPr>
        <p:txBody>
          <a:bodyPr/>
          <a:lstStyle/>
          <a:p>
            <a:pPr algn="ctr"/>
            <a:r>
              <a:rPr lang="uk-UA" sz="2800" smtClean="0"/>
              <a:t>Умова: введено квоти на ввіз імпортної деревини </a:t>
            </a:r>
          </a:p>
          <a:p>
            <a:endParaRPr lang="uk-UA" smtClean="0"/>
          </a:p>
        </p:txBody>
      </p:sp>
      <p:grpSp>
        <p:nvGrpSpPr>
          <p:cNvPr id="2" name="Group 4"/>
          <p:cNvGrpSpPr>
            <a:grpSpLocks noGrp="1"/>
          </p:cNvGrpSpPr>
          <p:nvPr>
            <p:ph sz="quarter" idx="2"/>
          </p:nvPr>
        </p:nvGrpSpPr>
        <p:grpSpPr bwMode="auto">
          <a:xfrm>
            <a:off x="457200" y="2514600"/>
            <a:ext cx="4040188" cy="3846513"/>
            <a:chOff x="1161" y="1713"/>
            <a:chExt cx="8100" cy="6395"/>
          </a:xfrm>
        </p:grpSpPr>
        <p:sp>
          <p:nvSpPr>
            <p:cNvPr id="26630" name="Line 5"/>
            <p:cNvSpPr>
              <a:spLocks noChangeShapeType="1"/>
            </p:cNvSpPr>
            <p:nvPr/>
          </p:nvSpPr>
          <p:spPr bwMode="auto">
            <a:xfrm flipV="1">
              <a:off x="2421" y="4397"/>
              <a:ext cx="3252" cy="87"/>
            </a:xfrm>
            <a:prstGeom prst="line">
              <a:avLst/>
            </a:prstGeom>
            <a:noFill/>
            <a:ln w="9525">
              <a:solidFill>
                <a:srgbClr val="000000"/>
              </a:solidFill>
              <a:prstDash val="dash"/>
              <a:round/>
              <a:headEnd/>
              <a:tailEnd/>
            </a:ln>
          </p:spPr>
          <p:txBody>
            <a:bodyPr/>
            <a:lstStyle/>
            <a:p>
              <a:endParaRPr lang="ru-RU"/>
            </a:p>
          </p:txBody>
        </p:sp>
        <p:sp>
          <p:nvSpPr>
            <p:cNvPr id="26631" name="Line 6"/>
            <p:cNvSpPr>
              <a:spLocks noChangeShapeType="1"/>
            </p:cNvSpPr>
            <p:nvPr/>
          </p:nvSpPr>
          <p:spPr bwMode="auto">
            <a:xfrm>
              <a:off x="3932" y="4484"/>
              <a:ext cx="0" cy="2558"/>
            </a:xfrm>
            <a:prstGeom prst="line">
              <a:avLst/>
            </a:prstGeom>
            <a:noFill/>
            <a:ln w="9525">
              <a:solidFill>
                <a:srgbClr val="000000"/>
              </a:solidFill>
              <a:prstDash val="dash"/>
              <a:round/>
              <a:headEnd/>
              <a:tailEnd/>
            </a:ln>
          </p:spPr>
          <p:txBody>
            <a:bodyPr/>
            <a:lstStyle/>
            <a:p>
              <a:endParaRPr lang="ru-RU"/>
            </a:p>
          </p:txBody>
        </p:sp>
        <p:grpSp>
          <p:nvGrpSpPr>
            <p:cNvPr id="3" name="Group 8"/>
            <p:cNvGrpSpPr>
              <a:grpSpLocks/>
            </p:cNvGrpSpPr>
            <p:nvPr/>
          </p:nvGrpSpPr>
          <p:grpSpPr bwMode="auto">
            <a:xfrm>
              <a:off x="1161" y="1713"/>
              <a:ext cx="8100" cy="6395"/>
              <a:chOff x="1161" y="1713"/>
              <a:chExt cx="8100" cy="6395"/>
            </a:xfrm>
          </p:grpSpPr>
          <p:sp>
            <p:nvSpPr>
              <p:cNvPr id="26633" name="Line 9"/>
              <p:cNvSpPr>
                <a:spLocks noChangeShapeType="1"/>
              </p:cNvSpPr>
              <p:nvPr/>
            </p:nvSpPr>
            <p:spPr bwMode="auto">
              <a:xfrm rot="21079721" flipV="1">
                <a:off x="3506" y="3223"/>
                <a:ext cx="4263" cy="2345"/>
              </a:xfrm>
              <a:prstGeom prst="line">
                <a:avLst/>
              </a:prstGeom>
              <a:noFill/>
              <a:ln w="28575">
                <a:solidFill>
                  <a:srgbClr val="000000"/>
                </a:solidFill>
                <a:round/>
                <a:headEnd/>
                <a:tailEnd/>
              </a:ln>
            </p:spPr>
            <p:txBody>
              <a:bodyPr/>
              <a:lstStyle/>
              <a:p>
                <a:endParaRPr lang="ru-RU"/>
              </a:p>
            </p:txBody>
          </p:sp>
          <p:sp>
            <p:nvSpPr>
              <p:cNvPr id="26634" name="Line 10"/>
              <p:cNvSpPr>
                <a:spLocks noChangeShapeType="1"/>
              </p:cNvSpPr>
              <p:nvPr/>
            </p:nvSpPr>
            <p:spPr bwMode="auto">
              <a:xfrm rot="21027528" flipV="1">
                <a:off x="3079" y="2566"/>
                <a:ext cx="4050" cy="2131"/>
              </a:xfrm>
              <a:prstGeom prst="line">
                <a:avLst/>
              </a:prstGeom>
              <a:noFill/>
              <a:ln w="38100">
                <a:solidFill>
                  <a:srgbClr val="000000"/>
                </a:solidFill>
                <a:round/>
                <a:headEnd/>
                <a:tailEnd/>
              </a:ln>
            </p:spPr>
            <p:txBody>
              <a:bodyPr/>
              <a:lstStyle/>
              <a:p>
                <a:endParaRPr lang="ru-RU"/>
              </a:p>
            </p:txBody>
          </p:sp>
          <p:sp>
            <p:nvSpPr>
              <p:cNvPr id="26635" name="Line 12"/>
              <p:cNvSpPr>
                <a:spLocks noChangeShapeType="1"/>
              </p:cNvSpPr>
              <p:nvPr/>
            </p:nvSpPr>
            <p:spPr bwMode="auto">
              <a:xfrm rot="8570" flipV="1">
                <a:off x="2440" y="2797"/>
                <a:ext cx="1" cy="4263"/>
              </a:xfrm>
              <a:prstGeom prst="line">
                <a:avLst/>
              </a:prstGeom>
              <a:noFill/>
              <a:ln w="9525">
                <a:solidFill>
                  <a:srgbClr val="000000"/>
                </a:solidFill>
                <a:round/>
                <a:headEnd/>
                <a:tailEnd type="stealth" w="med" len="lg"/>
              </a:ln>
            </p:spPr>
            <p:txBody>
              <a:bodyPr/>
              <a:lstStyle/>
              <a:p>
                <a:endParaRPr lang="ru-RU"/>
              </a:p>
            </p:txBody>
          </p:sp>
          <p:sp>
            <p:nvSpPr>
              <p:cNvPr id="26636" name="Line 13"/>
              <p:cNvSpPr>
                <a:spLocks noChangeShapeType="1"/>
              </p:cNvSpPr>
              <p:nvPr/>
            </p:nvSpPr>
            <p:spPr bwMode="auto">
              <a:xfrm flipV="1">
                <a:off x="2440" y="7057"/>
                <a:ext cx="5968" cy="0"/>
              </a:xfrm>
              <a:prstGeom prst="line">
                <a:avLst/>
              </a:prstGeom>
              <a:noFill/>
              <a:ln w="9525">
                <a:solidFill>
                  <a:srgbClr val="000000"/>
                </a:solidFill>
                <a:round/>
                <a:headEnd/>
                <a:tailEnd type="stealth" w="med" len="lg"/>
              </a:ln>
            </p:spPr>
            <p:txBody>
              <a:bodyPr/>
              <a:lstStyle/>
              <a:p>
                <a:endParaRPr lang="ru-RU"/>
              </a:p>
            </p:txBody>
          </p:sp>
          <p:sp>
            <p:nvSpPr>
              <p:cNvPr id="26637" name="Text Box 14"/>
              <p:cNvSpPr txBox="1">
                <a:spLocks noChangeArrowheads="1"/>
              </p:cNvSpPr>
              <p:nvPr/>
            </p:nvSpPr>
            <p:spPr bwMode="auto">
              <a:xfrm>
                <a:off x="3079" y="7255"/>
                <a:ext cx="3284" cy="443"/>
              </a:xfrm>
              <a:prstGeom prst="rect">
                <a:avLst/>
              </a:prstGeom>
              <a:noFill/>
              <a:ln w="9525">
                <a:noFill/>
                <a:miter lim="800000"/>
                <a:headEnd/>
                <a:tailEnd/>
              </a:ln>
            </p:spPr>
            <p:txBody>
              <a:bodyPr/>
              <a:lstStyle/>
              <a:p>
                <a:pPr algn="just">
                  <a:spcAft>
                    <a:spcPts val="1000"/>
                  </a:spcAft>
                </a:pPr>
                <a:r>
                  <a:rPr lang="uk-UA" sz="1700" b="1">
                    <a:latin typeface="Calibri" pitchFamily="34" charset="0"/>
                  </a:rPr>
                  <a:t>      </a:t>
                </a:r>
                <a:r>
                  <a:rPr lang="en-US" sz="1700" b="1">
                    <a:latin typeface="Calibri" pitchFamily="34" charset="0"/>
                  </a:rPr>
                  <a:t>Q</a:t>
                </a:r>
                <a:r>
                  <a:rPr lang="uk-UA" sz="1700" b="1" baseline="-25000">
                    <a:latin typeface="Calibri" pitchFamily="34" charset="0"/>
                  </a:rPr>
                  <a:t>1</a:t>
                </a:r>
                <a:r>
                  <a:rPr lang="uk-UA" sz="1700" b="1">
                    <a:latin typeface="Calibri" pitchFamily="34" charset="0"/>
                  </a:rPr>
                  <a:t>               </a:t>
                </a:r>
                <a:r>
                  <a:rPr lang="en-US" sz="1700" b="1">
                    <a:latin typeface="Calibri" pitchFamily="34" charset="0"/>
                  </a:rPr>
                  <a:t> Q </a:t>
                </a:r>
                <a:r>
                  <a:rPr lang="uk-UA" sz="1700" b="1">
                    <a:latin typeface="Calibri" pitchFamily="34" charset="0"/>
                  </a:rPr>
                  <a:t>             </a:t>
                </a:r>
                <a:r>
                  <a:rPr lang="en-US" sz="1700" b="1">
                    <a:latin typeface="Calibri" pitchFamily="34" charset="0"/>
                  </a:rPr>
                  <a:t> </a:t>
                </a:r>
              </a:p>
              <a:p>
                <a:endParaRPr lang="uk-UA"/>
              </a:p>
            </p:txBody>
          </p:sp>
          <p:sp>
            <p:nvSpPr>
              <p:cNvPr id="26638" name="Text Box 15"/>
              <p:cNvSpPr txBox="1">
                <a:spLocks noChangeArrowheads="1"/>
              </p:cNvSpPr>
              <p:nvPr/>
            </p:nvSpPr>
            <p:spPr bwMode="auto">
              <a:xfrm>
                <a:off x="1161" y="2566"/>
                <a:ext cx="1066" cy="852"/>
              </a:xfrm>
              <a:prstGeom prst="rect">
                <a:avLst/>
              </a:prstGeom>
              <a:noFill/>
              <a:ln w="9525">
                <a:noFill/>
                <a:miter lim="800000"/>
                <a:headEnd/>
                <a:tailEnd/>
              </a:ln>
            </p:spPr>
            <p:txBody>
              <a:bodyPr/>
              <a:lstStyle/>
              <a:p>
                <a:pPr algn="r">
                  <a:spcAft>
                    <a:spcPts val="1000"/>
                  </a:spcAft>
                </a:pPr>
                <a:r>
                  <a:rPr lang="uk-UA" sz="1200">
                    <a:latin typeface="Calibri" pitchFamily="34" charset="0"/>
                  </a:rPr>
                  <a:t> </a:t>
                </a:r>
                <a:r>
                  <a:rPr lang="uk-UA" sz="1700" b="1">
                    <a:latin typeface="Calibri" pitchFamily="34" charset="0"/>
                  </a:rPr>
                  <a:t>Р</a:t>
                </a:r>
                <a:endParaRPr lang="uk-UA"/>
              </a:p>
            </p:txBody>
          </p:sp>
          <p:sp>
            <p:nvSpPr>
              <p:cNvPr id="26639" name="Text Box 16"/>
              <p:cNvSpPr txBox="1">
                <a:spLocks noChangeArrowheads="1"/>
              </p:cNvSpPr>
              <p:nvPr/>
            </p:nvSpPr>
            <p:spPr bwMode="auto">
              <a:xfrm>
                <a:off x="8195" y="7255"/>
                <a:ext cx="1066" cy="853"/>
              </a:xfrm>
              <a:prstGeom prst="rect">
                <a:avLst/>
              </a:prstGeom>
              <a:noFill/>
              <a:ln w="9525">
                <a:noFill/>
                <a:miter lim="800000"/>
                <a:headEnd/>
                <a:tailEnd/>
              </a:ln>
            </p:spPr>
            <p:txBody>
              <a:bodyPr/>
              <a:lstStyle/>
              <a:p>
                <a:pPr>
                  <a:spcAft>
                    <a:spcPts val="1000"/>
                  </a:spcAft>
                </a:pPr>
                <a:r>
                  <a:rPr lang="en-US" sz="1700" b="1">
                    <a:latin typeface="Calibri" pitchFamily="34" charset="0"/>
                  </a:rPr>
                  <a:t>Q</a:t>
                </a:r>
                <a:endParaRPr lang="uk-UA"/>
              </a:p>
            </p:txBody>
          </p:sp>
          <p:sp>
            <p:nvSpPr>
              <p:cNvPr id="26640" name="Text Box 17"/>
              <p:cNvSpPr txBox="1">
                <a:spLocks noChangeArrowheads="1"/>
              </p:cNvSpPr>
              <p:nvPr/>
            </p:nvSpPr>
            <p:spPr bwMode="auto">
              <a:xfrm>
                <a:off x="7556" y="2566"/>
                <a:ext cx="639" cy="639"/>
              </a:xfrm>
              <a:prstGeom prst="rect">
                <a:avLst/>
              </a:prstGeom>
              <a:noFill/>
              <a:ln w="9525">
                <a:noFill/>
                <a:miter lim="800000"/>
                <a:headEnd/>
                <a:tailEnd/>
              </a:ln>
            </p:spPr>
            <p:txBody>
              <a:bodyPr/>
              <a:lstStyle/>
              <a:p>
                <a:pPr>
                  <a:spcAft>
                    <a:spcPts val="1000"/>
                  </a:spcAft>
                </a:pPr>
                <a:r>
                  <a:rPr lang="en-US" sz="1700" b="1">
                    <a:latin typeface="Calibri" pitchFamily="34" charset="0"/>
                  </a:rPr>
                  <a:t>S</a:t>
                </a:r>
                <a:endParaRPr lang="uk-UA"/>
              </a:p>
            </p:txBody>
          </p:sp>
          <p:sp>
            <p:nvSpPr>
              <p:cNvPr id="26641" name="Text Box 18"/>
              <p:cNvSpPr txBox="1">
                <a:spLocks noChangeArrowheads="1"/>
              </p:cNvSpPr>
              <p:nvPr/>
            </p:nvSpPr>
            <p:spPr bwMode="auto">
              <a:xfrm>
                <a:off x="6703" y="1713"/>
                <a:ext cx="853" cy="639"/>
              </a:xfrm>
              <a:prstGeom prst="rect">
                <a:avLst/>
              </a:prstGeom>
              <a:noFill/>
              <a:ln w="9525">
                <a:noFill/>
                <a:miter lim="800000"/>
                <a:headEnd/>
                <a:tailEnd/>
              </a:ln>
            </p:spPr>
            <p:txBody>
              <a:bodyPr/>
              <a:lstStyle/>
              <a:p>
                <a:pPr>
                  <a:spcAft>
                    <a:spcPts val="1000"/>
                  </a:spcAft>
                </a:pPr>
                <a:r>
                  <a:rPr lang="en-US" sz="1700" b="1">
                    <a:latin typeface="Calibri" pitchFamily="34" charset="0"/>
                  </a:rPr>
                  <a:t>S</a:t>
                </a:r>
                <a:r>
                  <a:rPr lang="uk-UA" sz="1700" b="1" baseline="-25000">
                    <a:latin typeface="Calibri" pitchFamily="34" charset="0"/>
                  </a:rPr>
                  <a:t>1</a:t>
                </a:r>
                <a:endParaRPr lang="uk-UA"/>
              </a:p>
            </p:txBody>
          </p:sp>
          <p:sp>
            <p:nvSpPr>
              <p:cNvPr id="26642" name="Line 20"/>
              <p:cNvSpPr>
                <a:spLocks noChangeShapeType="1"/>
              </p:cNvSpPr>
              <p:nvPr/>
            </p:nvSpPr>
            <p:spPr bwMode="auto">
              <a:xfrm>
                <a:off x="5637" y="4484"/>
                <a:ext cx="0" cy="2558"/>
              </a:xfrm>
              <a:prstGeom prst="line">
                <a:avLst/>
              </a:prstGeom>
              <a:noFill/>
              <a:ln w="9525">
                <a:solidFill>
                  <a:srgbClr val="000000"/>
                </a:solidFill>
                <a:prstDash val="dash"/>
                <a:round/>
                <a:headEnd/>
                <a:tailEnd/>
              </a:ln>
            </p:spPr>
            <p:txBody>
              <a:bodyPr/>
              <a:lstStyle/>
              <a:p>
                <a:endParaRPr lang="ru-RU"/>
              </a:p>
            </p:txBody>
          </p:sp>
          <p:sp>
            <p:nvSpPr>
              <p:cNvPr id="26643" name="Text Box 21"/>
              <p:cNvSpPr txBox="1">
                <a:spLocks noChangeArrowheads="1"/>
              </p:cNvSpPr>
              <p:nvPr/>
            </p:nvSpPr>
            <p:spPr bwMode="auto">
              <a:xfrm>
                <a:off x="1394" y="3876"/>
                <a:ext cx="853" cy="819"/>
              </a:xfrm>
              <a:prstGeom prst="rect">
                <a:avLst/>
              </a:prstGeom>
              <a:noFill/>
              <a:ln w="9525">
                <a:noFill/>
                <a:miter lim="800000"/>
                <a:headEnd/>
                <a:tailEnd/>
              </a:ln>
            </p:spPr>
            <p:txBody>
              <a:bodyPr/>
              <a:lstStyle/>
              <a:p>
                <a:pPr algn="r">
                  <a:spcAft>
                    <a:spcPts val="1000"/>
                  </a:spcAft>
                </a:pPr>
                <a:endParaRPr lang="uk-UA" sz="1200">
                  <a:latin typeface="Times New Roman" pitchFamily="18" charset="0"/>
                </a:endParaRPr>
              </a:p>
              <a:p>
                <a:pPr algn="r">
                  <a:spcAft>
                    <a:spcPts val="1000"/>
                  </a:spcAft>
                </a:pPr>
                <a:r>
                  <a:rPr lang="uk-UA" sz="1200">
                    <a:latin typeface="Calibri" pitchFamily="34" charset="0"/>
                  </a:rPr>
                  <a:t> </a:t>
                </a:r>
                <a:r>
                  <a:rPr lang="uk-UA" sz="2000" b="1">
                    <a:latin typeface="Calibri" pitchFamily="34" charset="0"/>
                  </a:rPr>
                  <a:t>Р</a:t>
                </a:r>
                <a:endParaRPr lang="uk-UA" sz="2000"/>
              </a:p>
            </p:txBody>
          </p:sp>
          <p:sp>
            <p:nvSpPr>
              <p:cNvPr id="26644" name="Line 23"/>
              <p:cNvSpPr>
                <a:spLocks noChangeShapeType="1"/>
              </p:cNvSpPr>
              <p:nvPr/>
            </p:nvSpPr>
            <p:spPr bwMode="auto">
              <a:xfrm flipH="1">
                <a:off x="4581" y="4058"/>
                <a:ext cx="1440" cy="0"/>
              </a:xfrm>
              <a:prstGeom prst="line">
                <a:avLst/>
              </a:prstGeom>
              <a:noFill/>
              <a:ln w="9525">
                <a:solidFill>
                  <a:srgbClr val="000000"/>
                </a:solidFill>
                <a:round/>
                <a:headEnd/>
                <a:tailEnd type="stealth" w="med" len="lg"/>
              </a:ln>
            </p:spPr>
            <p:txBody>
              <a:bodyPr/>
              <a:lstStyle/>
              <a:p>
                <a:endParaRPr lang="ru-RU"/>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4">
                                            <p:txEl>
                                              <p:pRg st="0" end="0"/>
                                            </p:txEl>
                                          </p:spTgt>
                                        </p:tgtEl>
                                        <p:attrNameLst>
                                          <p:attrName>style.visibility</p:attrName>
                                        </p:attrNameLst>
                                      </p:cBhvr>
                                      <p:to>
                                        <p:strVal val="visible"/>
                                      </p:to>
                                    </p:set>
                                    <p:anim calcmode="lin" valueType="num">
                                      <p:cBhvr additive="base">
                                        <p:cTn id="13" dur="500" fill="hold"/>
                                        <p:tgtEl>
                                          <p:spTgt spid="2560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additive="base">
                                        <p:cTn id="4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457200" y="704850"/>
            <a:ext cx="8229600" cy="581025"/>
          </a:xfrm>
        </p:spPr>
        <p:txBody>
          <a:bodyPr/>
          <a:lstStyle/>
          <a:p>
            <a:pPr algn="ctr"/>
            <a:r>
              <a:rPr lang="uk-UA" smtClean="0"/>
              <a:t/>
            </a:r>
            <a:br>
              <a:rPr lang="uk-UA" smtClean="0"/>
            </a:br>
            <a:r>
              <a:rPr lang="uk-UA" sz="5400" b="1" smtClean="0"/>
              <a:t> </a:t>
            </a:r>
            <a:r>
              <a:rPr lang="uk-UA" sz="4400" b="1" smtClean="0"/>
              <a:t>4. РИНОК МИЮЧИХ ЗАСОБІВ.</a:t>
            </a:r>
            <a:endParaRPr lang="uk-UA" sz="4400" smtClean="0"/>
          </a:p>
        </p:txBody>
      </p:sp>
      <p:sp>
        <p:nvSpPr>
          <p:cNvPr id="26627" name="Текст 2"/>
          <p:cNvSpPr>
            <a:spLocks noGrp="1"/>
          </p:cNvSpPr>
          <p:nvPr>
            <p:ph type="body" idx="1"/>
          </p:nvPr>
        </p:nvSpPr>
        <p:spPr>
          <a:xfrm>
            <a:off x="285750" y="1214438"/>
            <a:ext cx="8572500" cy="785812"/>
          </a:xfrm>
        </p:spPr>
        <p:txBody>
          <a:bodyPr/>
          <a:lstStyle/>
          <a:p>
            <a:endParaRPr lang="uk-UA" sz="2800" smtClean="0"/>
          </a:p>
          <a:p>
            <a:pPr algn="ctr"/>
            <a:r>
              <a:rPr lang="uk-UA" sz="2800" smtClean="0"/>
              <a:t>Умова: Великий виробник продукції хімічної промисловості збанкрутував.</a:t>
            </a:r>
          </a:p>
          <a:p>
            <a:endParaRPr lang="uk-UA" smtClean="0"/>
          </a:p>
        </p:txBody>
      </p:sp>
      <p:sp>
        <p:nvSpPr>
          <p:cNvPr id="6" name="Содержимое 5"/>
          <p:cNvSpPr>
            <a:spLocks noGrp="1"/>
          </p:cNvSpPr>
          <p:nvPr>
            <p:ph sz="quarter" idx="4"/>
          </p:nvPr>
        </p:nvSpPr>
        <p:spPr>
          <a:xfrm>
            <a:off x="4071938" y="2143125"/>
            <a:ext cx="5072062" cy="4357688"/>
          </a:xfrm>
        </p:spPr>
        <p:txBody>
          <a:bodyPr/>
          <a:lstStyle/>
          <a:p>
            <a:pPr algn="ctr">
              <a:buFont typeface="Wingdings 2" pitchFamily="18" charset="2"/>
              <a:buNone/>
              <a:defRPr/>
            </a:pPr>
            <a:r>
              <a:rPr lang="uk-UA" sz="2700" dirty="0" smtClean="0"/>
              <a:t>зменшення числа виробників на ринку спричинить падіння обсягів виробництва продукції, що скоротить пропозицію в галузі.</a:t>
            </a:r>
          </a:p>
          <a:p>
            <a:pPr algn="ctr">
              <a:buFont typeface="Arial" pitchFamily="34" charset="0"/>
              <a:buChar char="•"/>
              <a:defRPr/>
            </a:pPr>
            <a:r>
              <a:rPr lang="uk-UA" sz="2700" dirty="0" smtClean="0"/>
              <a:t>Крива пропонування зміститься ліворуч.</a:t>
            </a:r>
            <a:r>
              <a:rPr lang="uk-UA" sz="2700" b="1" u="sng" dirty="0" smtClean="0">
                <a:solidFill>
                  <a:schemeClr val="accent1">
                    <a:lumMod val="50000"/>
                  </a:schemeClr>
                </a:solidFill>
              </a:rPr>
              <a:t> </a:t>
            </a:r>
          </a:p>
          <a:p>
            <a:pPr algn="ctr">
              <a:buFont typeface="Arial" pitchFamily="34" charset="0"/>
              <a:buChar char="•"/>
              <a:defRPr/>
            </a:pPr>
            <a:r>
              <a:rPr lang="uk-UA" sz="2700" b="1" u="sng" dirty="0" smtClean="0">
                <a:solidFill>
                  <a:schemeClr val="accent1">
                    <a:lumMod val="50000"/>
                  </a:schemeClr>
                </a:solidFill>
              </a:rPr>
              <a:t>Фактор</a:t>
            </a:r>
            <a:r>
              <a:rPr lang="uk-UA" sz="2700" dirty="0" smtClean="0">
                <a:solidFill>
                  <a:schemeClr val="accent1">
                    <a:lumMod val="50000"/>
                  </a:schemeClr>
                </a:solidFill>
              </a:rPr>
              <a:t>: кількість виробників</a:t>
            </a:r>
            <a:endParaRPr lang="uk-UA" sz="2700" dirty="0" smtClean="0"/>
          </a:p>
        </p:txBody>
      </p:sp>
      <p:grpSp>
        <p:nvGrpSpPr>
          <p:cNvPr id="2" name="Group 4"/>
          <p:cNvGrpSpPr>
            <a:grpSpLocks noGrp="1"/>
          </p:cNvGrpSpPr>
          <p:nvPr>
            <p:ph sz="quarter" idx="2"/>
          </p:nvPr>
        </p:nvGrpSpPr>
        <p:grpSpPr bwMode="auto">
          <a:xfrm>
            <a:off x="214313" y="2514600"/>
            <a:ext cx="4071937" cy="3986213"/>
            <a:chOff x="1161" y="1713"/>
            <a:chExt cx="8100" cy="6395"/>
          </a:xfrm>
        </p:grpSpPr>
        <p:sp>
          <p:nvSpPr>
            <p:cNvPr id="27655" name="Line 5"/>
            <p:cNvSpPr>
              <a:spLocks noChangeShapeType="1"/>
            </p:cNvSpPr>
            <p:nvPr/>
          </p:nvSpPr>
          <p:spPr bwMode="auto">
            <a:xfrm flipV="1">
              <a:off x="2421" y="4397"/>
              <a:ext cx="3252" cy="87"/>
            </a:xfrm>
            <a:prstGeom prst="line">
              <a:avLst/>
            </a:prstGeom>
            <a:noFill/>
            <a:ln w="9525">
              <a:solidFill>
                <a:srgbClr val="000000"/>
              </a:solidFill>
              <a:prstDash val="dash"/>
              <a:round/>
              <a:headEnd/>
              <a:tailEnd/>
            </a:ln>
          </p:spPr>
          <p:txBody>
            <a:bodyPr/>
            <a:lstStyle/>
            <a:p>
              <a:endParaRPr lang="ru-RU"/>
            </a:p>
          </p:txBody>
        </p:sp>
        <p:sp>
          <p:nvSpPr>
            <p:cNvPr id="27656" name="Line 6"/>
            <p:cNvSpPr>
              <a:spLocks noChangeShapeType="1"/>
            </p:cNvSpPr>
            <p:nvPr/>
          </p:nvSpPr>
          <p:spPr bwMode="auto">
            <a:xfrm>
              <a:off x="3932" y="4484"/>
              <a:ext cx="0" cy="2558"/>
            </a:xfrm>
            <a:prstGeom prst="line">
              <a:avLst/>
            </a:prstGeom>
            <a:noFill/>
            <a:ln w="9525">
              <a:solidFill>
                <a:srgbClr val="000000"/>
              </a:solidFill>
              <a:prstDash val="dash"/>
              <a:round/>
              <a:headEnd/>
              <a:tailEnd/>
            </a:ln>
          </p:spPr>
          <p:txBody>
            <a:bodyPr/>
            <a:lstStyle/>
            <a:p>
              <a:endParaRPr lang="ru-RU"/>
            </a:p>
          </p:txBody>
        </p:sp>
        <p:grpSp>
          <p:nvGrpSpPr>
            <p:cNvPr id="3" name="Group 8"/>
            <p:cNvGrpSpPr>
              <a:grpSpLocks/>
            </p:cNvGrpSpPr>
            <p:nvPr/>
          </p:nvGrpSpPr>
          <p:grpSpPr bwMode="auto">
            <a:xfrm>
              <a:off x="1161" y="1713"/>
              <a:ext cx="8100" cy="6395"/>
              <a:chOff x="1161" y="1713"/>
              <a:chExt cx="8100" cy="6395"/>
            </a:xfrm>
          </p:grpSpPr>
          <p:sp>
            <p:nvSpPr>
              <p:cNvPr id="27658" name="Line 9"/>
              <p:cNvSpPr>
                <a:spLocks noChangeShapeType="1"/>
              </p:cNvSpPr>
              <p:nvPr/>
            </p:nvSpPr>
            <p:spPr bwMode="auto">
              <a:xfrm rot="21079721" flipV="1">
                <a:off x="3506" y="3223"/>
                <a:ext cx="4263" cy="2345"/>
              </a:xfrm>
              <a:prstGeom prst="line">
                <a:avLst/>
              </a:prstGeom>
              <a:noFill/>
              <a:ln w="28575">
                <a:solidFill>
                  <a:srgbClr val="000000"/>
                </a:solidFill>
                <a:round/>
                <a:headEnd/>
                <a:tailEnd/>
              </a:ln>
            </p:spPr>
            <p:txBody>
              <a:bodyPr/>
              <a:lstStyle/>
              <a:p>
                <a:endParaRPr lang="ru-RU"/>
              </a:p>
            </p:txBody>
          </p:sp>
          <p:sp>
            <p:nvSpPr>
              <p:cNvPr id="27659" name="Line 10"/>
              <p:cNvSpPr>
                <a:spLocks noChangeShapeType="1"/>
              </p:cNvSpPr>
              <p:nvPr/>
            </p:nvSpPr>
            <p:spPr bwMode="auto">
              <a:xfrm rot="21027528" flipV="1">
                <a:off x="3079" y="2566"/>
                <a:ext cx="4050" cy="2131"/>
              </a:xfrm>
              <a:prstGeom prst="line">
                <a:avLst/>
              </a:prstGeom>
              <a:noFill/>
              <a:ln w="38100">
                <a:solidFill>
                  <a:srgbClr val="000000"/>
                </a:solidFill>
                <a:round/>
                <a:headEnd/>
                <a:tailEnd/>
              </a:ln>
            </p:spPr>
            <p:txBody>
              <a:bodyPr/>
              <a:lstStyle/>
              <a:p>
                <a:endParaRPr lang="ru-RU"/>
              </a:p>
            </p:txBody>
          </p:sp>
          <p:sp>
            <p:nvSpPr>
              <p:cNvPr id="27660" name="Line 12"/>
              <p:cNvSpPr>
                <a:spLocks noChangeShapeType="1"/>
              </p:cNvSpPr>
              <p:nvPr/>
            </p:nvSpPr>
            <p:spPr bwMode="auto">
              <a:xfrm rot="8570" flipV="1">
                <a:off x="2440" y="2797"/>
                <a:ext cx="1" cy="4263"/>
              </a:xfrm>
              <a:prstGeom prst="line">
                <a:avLst/>
              </a:prstGeom>
              <a:noFill/>
              <a:ln w="9525">
                <a:solidFill>
                  <a:srgbClr val="000000"/>
                </a:solidFill>
                <a:round/>
                <a:headEnd/>
                <a:tailEnd type="stealth" w="med" len="lg"/>
              </a:ln>
            </p:spPr>
            <p:txBody>
              <a:bodyPr/>
              <a:lstStyle/>
              <a:p>
                <a:endParaRPr lang="ru-RU"/>
              </a:p>
            </p:txBody>
          </p:sp>
          <p:sp>
            <p:nvSpPr>
              <p:cNvPr id="27661" name="Line 13"/>
              <p:cNvSpPr>
                <a:spLocks noChangeShapeType="1"/>
              </p:cNvSpPr>
              <p:nvPr/>
            </p:nvSpPr>
            <p:spPr bwMode="auto">
              <a:xfrm flipV="1">
                <a:off x="2440" y="7057"/>
                <a:ext cx="5968" cy="0"/>
              </a:xfrm>
              <a:prstGeom prst="line">
                <a:avLst/>
              </a:prstGeom>
              <a:noFill/>
              <a:ln w="9525">
                <a:solidFill>
                  <a:srgbClr val="000000"/>
                </a:solidFill>
                <a:round/>
                <a:headEnd/>
                <a:tailEnd type="stealth" w="med" len="lg"/>
              </a:ln>
            </p:spPr>
            <p:txBody>
              <a:bodyPr/>
              <a:lstStyle/>
              <a:p>
                <a:endParaRPr lang="ru-RU"/>
              </a:p>
            </p:txBody>
          </p:sp>
          <p:sp>
            <p:nvSpPr>
              <p:cNvPr id="27662" name="Text Box 14"/>
              <p:cNvSpPr txBox="1">
                <a:spLocks noChangeArrowheads="1"/>
              </p:cNvSpPr>
              <p:nvPr/>
            </p:nvSpPr>
            <p:spPr bwMode="auto">
              <a:xfrm>
                <a:off x="3079" y="7255"/>
                <a:ext cx="3284" cy="443"/>
              </a:xfrm>
              <a:prstGeom prst="rect">
                <a:avLst/>
              </a:prstGeom>
              <a:noFill/>
              <a:ln w="9525">
                <a:noFill/>
                <a:miter lim="800000"/>
                <a:headEnd/>
                <a:tailEnd/>
              </a:ln>
            </p:spPr>
            <p:txBody>
              <a:bodyPr/>
              <a:lstStyle/>
              <a:p>
                <a:pPr algn="just">
                  <a:spcAft>
                    <a:spcPts val="1000"/>
                  </a:spcAft>
                </a:pPr>
                <a:r>
                  <a:rPr lang="uk-UA" sz="1700" b="1">
                    <a:latin typeface="Calibri" pitchFamily="34" charset="0"/>
                  </a:rPr>
                  <a:t>      </a:t>
                </a:r>
                <a:r>
                  <a:rPr lang="en-US" sz="1700" b="1">
                    <a:latin typeface="Calibri" pitchFamily="34" charset="0"/>
                  </a:rPr>
                  <a:t>Q</a:t>
                </a:r>
                <a:r>
                  <a:rPr lang="uk-UA" sz="1700" b="1" baseline="-25000">
                    <a:latin typeface="Calibri" pitchFamily="34" charset="0"/>
                  </a:rPr>
                  <a:t>1</a:t>
                </a:r>
                <a:r>
                  <a:rPr lang="uk-UA" sz="1700" b="1">
                    <a:latin typeface="Calibri" pitchFamily="34" charset="0"/>
                  </a:rPr>
                  <a:t>               </a:t>
                </a:r>
                <a:r>
                  <a:rPr lang="en-US" sz="1700" b="1">
                    <a:latin typeface="Calibri" pitchFamily="34" charset="0"/>
                  </a:rPr>
                  <a:t> Q </a:t>
                </a:r>
                <a:r>
                  <a:rPr lang="uk-UA" sz="1700" b="1">
                    <a:latin typeface="Calibri" pitchFamily="34" charset="0"/>
                  </a:rPr>
                  <a:t>             </a:t>
                </a:r>
                <a:r>
                  <a:rPr lang="en-US" sz="1700" b="1">
                    <a:latin typeface="Calibri" pitchFamily="34" charset="0"/>
                  </a:rPr>
                  <a:t> </a:t>
                </a:r>
              </a:p>
              <a:p>
                <a:endParaRPr lang="uk-UA"/>
              </a:p>
            </p:txBody>
          </p:sp>
          <p:sp>
            <p:nvSpPr>
              <p:cNvPr id="27663" name="Text Box 15"/>
              <p:cNvSpPr txBox="1">
                <a:spLocks noChangeArrowheads="1"/>
              </p:cNvSpPr>
              <p:nvPr/>
            </p:nvSpPr>
            <p:spPr bwMode="auto">
              <a:xfrm>
                <a:off x="1161" y="2566"/>
                <a:ext cx="1066" cy="852"/>
              </a:xfrm>
              <a:prstGeom prst="rect">
                <a:avLst/>
              </a:prstGeom>
              <a:noFill/>
              <a:ln w="9525">
                <a:noFill/>
                <a:miter lim="800000"/>
                <a:headEnd/>
                <a:tailEnd/>
              </a:ln>
            </p:spPr>
            <p:txBody>
              <a:bodyPr/>
              <a:lstStyle/>
              <a:p>
                <a:pPr algn="r">
                  <a:spcAft>
                    <a:spcPts val="1000"/>
                  </a:spcAft>
                </a:pPr>
                <a:r>
                  <a:rPr lang="uk-UA" sz="1200">
                    <a:latin typeface="Calibri" pitchFamily="34" charset="0"/>
                  </a:rPr>
                  <a:t> </a:t>
                </a:r>
                <a:r>
                  <a:rPr lang="uk-UA" sz="1700" b="1">
                    <a:latin typeface="Calibri" pitchFamily="34" charset="0"/>
                  </a:rPr>
                  <a:t>Р</a:t>
                </a:r>
                <a:endParaRPr lang="uk-UA"/>
              </a:p>
            </p:txBody>
          </p:sp>
          <p:sp>
            <p:nvSpPr>
              <p:cNvPr id="27664" name="Text Box 16"/>
              <p:cNvSpPr txBox="1">
                <a:spLocks noChangeArrowheads="1"/>
              </p:cNvSpPr>
              <p:nvPr/>
            </p:nvSpPr>
            <p:spPr bwMode="auto">
              <a:xfrm>
                <a:off x="8195" y="7255"/>
                <a:ext cx="1066" cy="853"/>
              </a:xfrm>
              <a:prstGeom prst="rect">
                <a:avLst/>
              </a:prstGeom>
              <a:noFill/>
              <a:ln w="9525">
                <a:noFill/>
                <a:miter lim="800000"/>
                <a:headEnd/>
                <a:tailEnd/>
              </a:ln>
            </p:spPr>
            <p:txBody>
              <a:bodyPr/>
              <a:lstStyle/>
              <a:p>
                <a:pPr>
                  <a:spcAft>
                    <a:spcPts val="1000"/>
                  </a:spcAft>
                </a:pPr>
                <a:r>
                  <a:rPr lang="en-US" sz="1700" b="1">
                    <a:latin typeface="Calibri" pitchFamily="34" charset="0"/>
                  </a:rPr>
                  <a:t>Q</a:t>
                </a:r>
                <a:endParaRPr lang="uk-UA"/>
              </a:p>
            </p:txBody>
          </p:sp>
          <p:sp>
            <p:nvSpPr>
              <p:cNvPr id="27665" name="Text Box 17"/>
              <p:cNvSpPr txBox="1">
                <a:spLocks noChangeArrowheads="1"/>
              </p:cNvSpPr>
              <p:nvPr/>
            </p:nvSpPr>
            <p:spPr bwMode="auto">
              <a:xfrm>
                <a:off x="7556" y="2566"/>
                <a:ext cx="639" cy="639"/>
              </a:xfrm>
              <a:prstGeom prst="rect">
                <a:avLst/>
              </a:prstGeom>
              <a:noFill/>
              <a:ln w="9525">
                <a:noFill/>
                <a:miter lim="800000"/>
                <a:headEnd/>
                <a:tailEnd/>
              </a:ln>
            </p:spPr>
            <p:txBody>
              <a:bodyPr/>
              <a:lstStyle/>
              <a:p>
                <a:pPr>
                  <a:spcAft>
                    <a:spcPts val="1000"/>
                  </a:spcAft>
                </a:pPr>
                <a:r>
                  <a:rPr lang="en-US" sz="1700" b="1">
                    <a:latin typeface="Calibri" pitchFamily="34" charset="0"/>
                  </a:rPr>
                  <a:t>S</a:t>
                </a:r>
                <a:endParaRPr lang="uk-UA"/>
              </a:p>
            </p:txBody>
          </p:sp>
          <p:sp>
            <p:nvSpPr>
              <p:cNvPr id="27666" name="Text Box 18"/>
              <p:cNvSpPr txBox="1">
                <a:spLocks noChangeArrowheads="1"/>
              </p:cNvSpPr>
              <p:nvPr/>
            </p:nvSpPr>
            <p:spPr bwMode="auto">
              <a:xfrm>
                <a:off x="6703" y="1713"/>
                <a:ext cx="853" cy="639"/>
              </a:xfrm>
              <a:prstGeom prst="rect">
                <a:avLst/>
              </a:prstGeom>
              <a:noFill/>
              <a:ln w="9525">
                <a:noFill/>
                <a:miter lim="800000"/>
                <a:headEnd/>
                <a:tailEnd/>
              </a:ln>
            </p:spPr>
            <p:txBody>
              <a:bodyPr/>
              <a:lstStyle/>
              <a:p>
                <a:pPr>
                  <a:spcAft>
                    <a:spcPts val="1000"/>
                  </a:spcAft>
                </a:pPr>
                <a:r>
                  <a:rPr lang="en-US" sz="1700" b="1">
                    <a:latin typeface="Calibri" pitchFamily="34" charset="0"/>
                  </a:rPr>
                  <a:t>S</a:t>
                </a:r>
                <a:r>
                  <a:rPr lang="uk-UA" sz="1700" b="1" baseline="-25000">
                    <a:latin typeface="Calibri" pitchFamily="34" charset="0"/>
                  </a:rPr>
                  <a:t>1</a:t>
                </a:r>
                <a:endParaRPr lang="uk-UA"/>
              </a:p>
            </p:txBody>
          </p:sp>
          <p:sp>
            <p:nvSpPr>
              <p:cNvPr id="27667" name="Line 20"/>
              <p:cNvSpPr>
                <a:spLocks noChangeShapeType="1"/>
              </p:cNvSpPr>
              <p:nvPr/>
            </p:nvSpPr>
            <p:spPr bwMode="auto">
              <a:xfrm>
                <a:off x="5637" y="4484"/>
                <a:ext cx="0" cy="2558"/>
              </a:xfrm>
              <a:prstGeom prst="line">
                <a:avLst/>
              </a:prstGeom>
              <a:noFill/>
              <a:ln w="9525">
                <a:solidFill>
                  <a:srgbClr val="000000"/>
                </a:solidFill>
                <a:prstDash val="dash"/>
                <a:round/>
                <a:headEnd/>
                <a:tailEnd/>
              </a:ln>
            </p:spPr>
            <p:txBody>
              <a:bodyPr/>
              <a:lstStyle/>
              <a:p>
                <a:endParaRPr lang="ru-RU"/>
              </a:p>
            </p:txBody>
          </p:sp>
          <p:sp>
            <p:nvSpPr>
              <p:cNvPr id="27668" name="Text Box 21"/>
              <p:cNvSpPr txBox="1">
                <a:spLocks noChangeArrowheads="1"/>
              </p:cNvSpPr>
              <p:nvPr/>
            </p:nvSpPr>
            <p:spPr bwMode="auto">
              <a:xfrm>
                <a:off x="1394" y="3876"/>
                <a:ext cx="853" cy="819"/>
              </a:xfrm>
              <a:prstGeom prst="rect">
                <a:avLst/>
              </a:prstGeom>
              <a:noFill/>
              <a:ln w="9525">
                <a:noFill/>
                <a:miter lim="800000"/>
                <a:headEnd/>
                <a:tailEnd/>
              </a:ln>
            </p:spPr>
            <p:txBody>
              <a:bodyPr/>
              <a:lstStyle/>
              <a:p>
                <a:pPr algn="r">
                  <a:spcAft>
                    <a:spcPts val="1000"/>
                  </a:spcAft>
                </a:pPr>
                <a:endParaRPr lang="uk-UA" sz="1200">
                  <a:latin typeface="Times New Roman" pitchFamily="18" charset="0"/>
                </a:endParaRPr>
              </a:p>
              <a:p>
                <a:pPr algn="r">
                  <a:spcAft>
                    <a:spcPts val="1000"/>
                  </a:spcAft>
                </a:pPr>
                <a:r>
                  <a:rPr lang="uk-UA" sz="1200">
                    <a:latin typeface="Calibri" pitchFamily="34" charset="0"/>
                  </a:rPr>
                  <a:t> </a:t>
                </a:r>
                <a:r>
                  <a:rPr lang="uk-UA" sz="2000" b="1">
                    <a:latin typeface="Calibri" pitchFamily="34" charset="0"/>
                  </a:rPr>
                  <a:t>Р</a:t>
                </a:r>
                <a:endParaRPr lang="uk-UA" sz="2000"/>
              </a:p>
            </p:txBody>
          </p:sp>
          <p:sp>
            <p:nvSpPr>
              <p:cNvPr id="27669" name="Line 23"/>
              <p:cNvSpPr>
                <a:spLocks noChangeShapeType="1"/>
              </p:cNvSpPr>
              <p:nvPr/>
            </p:nvSpPr>
            <p:spPr bwMode="auto">
              <a:xfrm flipH="1">
                <a:off x="4581" y="4058"/>
                <a:ext cx="1440" cy="0"/>
              </a:xfrm>
              <a:prstGeom prst="line">
                <a:avLst/>
              </a:prstGeom>
              <a:noFill/>
              <a:ln w="9525">
                <a:solidFill>
                  <a:srgbClr val="000000"/>
                </a:solidFill>
                <a:round/>
                <a:headEnd/>
                <a:tailEnd type="stealth" w="med" len="lg"/>
              </a:ln>
            </p:spPr>
            <p:txBody>
              <a:bodyPr/>
              <a:lstStyle/>
              <a:p>
                <a:endParaRPr lang="ru-RU"/>
              </a:p>
            </p:txBody>
          </p:sp>
        </p:grpSp>
      </p:grpSp>
      <p:sp>
        <p:nvSpPr>
          <p:cNvPr id="26630" name="Прямоугольник 22"/>
          <p:cNvSpPr>
            <a:spLocks noChangeArrowheads="1"/>
          </p:cNvSpPr>
          <p:nvPr/>
        </p:nvSpPr>
        <p:spPr bwMode="auto">
          <a:xfrm>
            <a:off x="500063" y="2143125"/>
            <a:ext cx="3429000" cy="461963"/>
          </a:xfrm>
          <a:prstGeom prst="rect">
            <a:avLst/>
          </a:prstGeom>
          <a:noFill/>
          <a:ln w="9525">
            <a:noFill/>
            <a:miter lim="800000"/>
            <a:headEnd/>
            <a:tailEnd/>
          </a:ln>
        </p:spPr>
        <p:txBody>
          <a:bodyPr>
            <a:spAutoFit/>
          </a:bodyPr>
          <a:lstStyle/>
          <a:p>
            <a:r>
              <a:rPr lang="uk-UA" sz="2400" b="1"/>
              <a:t>ВІДПОВІДЬ</a:t>
            </a:r>
            <a:r>
              <a:rPr lang="uk-UA" b="1"/>
              <a:t>:</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ppt_x"/>
                                          </p:val>
                                        </p:tav>
                                        <p:tav tm="100000">
                                          <p:val>
                                            <p:strVal val="#ppt_x"/>
                                          </p:val>
                                        </p:tav>
                                      </p:tavLst>
                                    </p:anim>
                                    <p:anim calcmode="lin" valueType="num">
                                      <p:cBhvr additive="base">
                                        <p:cTn id="8"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30"/>
                                        </p:tgtEl>
                                        <p:attrNameLst>
                                          <p:attrName>style.visibility</p:attrName>
                                        </p:attrNameLst>
                                      </p:cBhvr>
                                      <p:to>
                                        <p:strVal val="visible"/>
                                      </p:to>
                                    </p:set>
                                    <p:anim calcmode="lin" valueType="num">
                                      <p:cBhvr additive="base">
                                        <p:cTn id="19" dur="500" fill="hold"/>
                                        <p:tgtEl>
                                          <p:spTgt spid="26630"/>
                                        </p:tgtEl>
                                        <p:attrNameLst>
                                          <p:attrName>ppt_x</p:attrName>
                                        </p:attrNameLst>
                                      </p:cBhvr>
                                      <p:tavLst>
                                        <p:tav tm="0">
                                          <p:val>
                                            <p:strVal val="#ppt_x"/>
                                          </p:val>
                                        </p:tav>
                                        <p:tav tm="100000">
                                          <p:val>
                                            <p:strVal val="#ppt_x"/>
                                          </p:val>
                                        </p:tav>
                                      </p:tavLst>
                                    </p:anim>
                                    <p:anim calcmode="lin" valueType="num">
                                      <p:cBhvr additive="base">
                                        <p:cTn id="20" dur="500" fill="hold"/>
                                        <p:tgtEl>
                                          <p:spTgt spid="266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 calcmode="lin" valueType="num">
                                      <p:cBhvr additive="base">
                                        <p:cTn id="4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428625" y="500063"/>
            <a:ext cx="8229600" cy="857250"/>
          </a:xfrm>
        </p:spPr>
        <p:txBody>
          <a:bodyPr/>
          <a:lstStyle/>
          <a:p>
            <a:pPr algn="ctr" eaLnBrk="1" hangingPunct="1"/>
            <a:r>
              <a:rPr lang="ru-RU" sz="3200" b="1" smtClean="0"/>
              <a:t>Залежність величини пропозиції від ціни товару  (шкала пропозиції)</a:t>
            </a:r>
          </a:p>
        </p:txBody>
      </p:sp>
      <p:graphicFrame>
        <p:nvGraphicFramePr>
          <p:cNvPr id="5" name="Содержимое 4"/>
          <p:cNvGraphicFramePr>
            <a:graphicFrameLocks noGrp="1"/>
          </p:cNvGraphicFramePr>
          <p:nvPr>
            <p:ph idx="1"/>
          </p:nvPr>
        </p:nvGraphicFramePr>
        <p:xfrm>
          <a:off x="500063" y="1500188"/>
          <a:ext cx="8229600" cy="4672026"/>
        </p:xfrm>
        <a:graphic>
          <a:graphicData uri="http://schemas.openxmlformats.org/drawingml/2006/table">
            <a:tbl>
              <a:tblPr firstRow="1" bandRow="1">
                <a:tableStyleId>{5C22544A-7EE6-4342-B048-85BDC9FD1C3A}</a:tableStyleId>
              </a:tblPr>
              <a:tblGrid>
                <a:gridCol w="4114800"/>
                <a:gridCol w="4114800"/>
              </a:tblGrid>
              <a:tr h="499271">
                <a:tc>
                  <a:txBody>
                    <a:bodyPr/>
                    <a:lstStyle/>
                    <a:p>
                      <a:r>
                        <a:rPr lang="ru-RU" dirty="0" smtClean="0"/>
                        <a:t>                    </a:t>
                      </a:r>
                      <a:r>
                        <a:rPr lang="ru-RU" sz="2400" dirty="0" err="1" smtClean="0">
                          <a:solidFill>
                            <a:schemeClr val="tx1"/>
                          </a:solidFill>
                        </a:rPr>
                        <a:t>Ціна</a:t>
                      </a:r>
                      <a:r>
                        <a:rPr lang="ru-RU" sz="2400" baseline="0" dirty="0" smtClean="0">
                          <a:solidFill>
                            <a:schemeClr val="tx1"/>
                          </a:solidFill>
                        </a:rPr>
                        <a:t> (</a:t>
                      </a:r>
                      <a:r>
                        <a:rPr lang="ru-RU" sz="2400" i="1" baseline="0" dirty="0" smtClean="0">
                          <a:solidFill>
                            <a:schemeClr val="tx1"/>
                          </a:solidFill>
                        </a:rPr>
                        <a:t>Р</a:t>
                      </a:r>
                      <a:r>
                        <a:rPr lang="ru-RU" sz="2400" baseline="0" dirty="0" smtClean="0">
                          <a:solidFill>
                            <a:schemeClr val="tx1"/>
                          </a:solidFill>
                        </a:rPr>
                        <a:t>), </a:t>
                      </a:r>
                      <a:r>
                        <a:rPr lang="ru-RU" sz="2400" baseline="0" dirty="0" err="1" smtClean="0">
                          <a:solidFill>
                            <a:schemeClr val="tx1"/>
                          </a:solidFill>
                        </a:rPr>
                        <a:t>грн</a:t>
                      </a:r>
                      <a:r>
                        <a:rPr lang="ru-RU" sz="2400" baseline="0" dirty="0" smtClean="0">
                          <a:solidFill>
                            <a:schemeClr val="tx1"/>
                          </a:solidFill>
                        </a:rPr>
                        <a:t>.</a:t>
                      </a:r>
                      <a:endParaRPr lang="ru-RU" sz="2400" dirty="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solidFill>
                            <a:schemeClr val="tx1"/>
                          </a:solidFill>
                        </a:rPr>
                        <a:t> </a:t>
                      </a:r>
                      <a:r>
                        <a:rPr lang="ru-RU" sz="2400" dirty="0" err="1" smtClean="0">
                          <a:solidFill>
                            <a:schemeClr val="tx1"/>
                          </a:solidFill>
                        </a:rPr>
                        <a:t>Кількість</a:t>
                      </a:r>
                      <a:r>
                        <a:rPr lang="ru-RU" sz="2400" dirty="0" smtClean="0">
                          <a:solidFill>
                            <a:schemeClr val="tx1"/>
                          </a:solidFill>
                        </a:rPr>
                        <a:t>  </a:t>
                      </a:r>
                      <a:r>
                        <a:rPr lang="ru-RU" sz="2400" dirty="0" err="1" smtClean="0">
                          <a:solidFill>
                            <a:schemeClr val="tx1"/>
                          </a:solidFill>
                        </a:rPr>
                        <a:t>виготовленого</a:t>
                      </a:r>
                      <a:r>
                        <a:rPr lang="ru-RU" sz="2400" dirty="0" smtClean="0">
                          <a:solidFill>
                            <a:schemeClr val="tx1"/>
                          </a:solidFill>
                        </a:rPr>
                        <a:t> продукту </a:t>
                      </a:r>
                      <a:r>
                        <a:rPr lang="en-US" sz="2400" dirty="0" smtClean="0">
                          <a:solidFill>
                            <a:schemeClr val="tx1"/>
                          </a:solidFill>
                        </a:rPr>
                        <a:t>(Q</a:t>
                      </a:r>
                      <a:r>
                        <a:rPr kumimoji="0" lang="en-US" sz="2400" b="1" kern="1200" baseline="-25000" dirty="0" smtClean="0">
                          <a:solidFill>
                            <a:schemeClr val="tx1"/>
                          </a:solidFill>
                          <a:latin typeface="+mn-lt"/>
                          <a:ea typeface="+mn-ea"/>
                          <a:cs typeface="+mn-cs"/>
                        </a:rPr>
                        <a:t> s</a:t>
                      </a:r>
                      <a:r>
                        <a:rPr kumimoji="0" lang="en-US" sz="2400" b="1" kern="1200" baseline="0" dirty="0" smtClean="0">
                          <a:solidFill>
                            <a:schemeClr val="tx1"/>
                          </a:solidFill>
                          <a:latin typeface="+mn-lt"/>
                          <a:ea typeface="+mn-ea"/>
                          <a:cs typeface="+mn-cs"/>
                        </a:rPr>
                        <a:t> )</a:t>
                      </a:r>
                      <a:r>
                        <a:rPr kumimoji="0" lang="ru-RU" sz="2400" b="1" kern="1200" baseline="0" dirty="0" smtClean="0">
                          <a:solidFill>
                            <a:schemeClr val="tx1"/>
                          </a:solidFill>
                          <a:latin typeface="+mn-lt"/>
                          <a:ea typeface="+mn-ea"/>
                          <a:cs typeface="+mn-cs"/>
                        </a:rPr>
                        <a:t>, шт.</a:t>
                      </a:r>
                      <a:r>
                        <a:rPr kumimoji="0" lang="en-US" sz="2400" b="1" kern="1200" baseline="0" dirty="0" smtClean="0">
                          <a:solidFill>
                            <a:schemeClr val="tx1"/>
                          </a:solidFill>
                          <a:latin typeface="+mn-lt"/>
                          <a:ea typeface="+mn-ea"/>
                          <a:cs typeface="+mn-cs"/>
                        </a:rPr>
                        <a:t> </a:t>
                      </a:r>
                      <a:endParaRPr kumimoji="0" lang="ru-RU" sz="2400" b="1" kern="1200" dirty="0" smtClean="0">
                        <a:solidFill>
                          <a:schemeClr val="tx1"/>
                        </a:solidFill>
                        <a:latin typeface="+mn-lt"/>
                        <a:ea typeface="+mn-ea"/>
                        <a:cs typeface="+mn-cs"/>
                      </a:endParaRPr>
                    </a:p>
                    <a:p>
                      <a:r>
                        <a:rPr lang="ru-RU" dirty="0" smtClean="0">
                          <a:solidFill>
                            <a:schemeClr val="tx1"/>
                          </a:solidFill>
                        </a:rPr>
                        <a:t>                   </a:t>
                      </a:r>
                      <a:endParaRPr lang="ru-RU" dirty="0">
                        <a:solidFill>
                          <a:schemeClr val="tx1"/>
                        </a:solidFill>
                      </a:endParaRPr>
                    </a:p>
                  </a:txBody>
                  <a:tcPr>
                    <a:solidFill>
                      <a:schemeClr val="bg1"/>
                    </a:solidFill>
                  </a:tcPr>
                </a:tc>
              </a:tr>
              <a:tr h="499271">
                <a:tc>
                  <a:txBody>
                    <a:bodyPr/>
                    <a:lstStyle/>
                    <a:p>
                      <a:r>
                        <a:rPr lang="ru-RU" dirty="0" smtClean="0"/>
                        <a:t>                           </a:t>
                      </a:r>
                      <a:r>
                        <a:rPr lang="ru-RU" sz="2400" dirty="0" smtClean="0"/>
                        <a:t>10</a:t>
                      </a:r>
                      <a:endParaRPr lang="ru-RU" sz="2400" dirty="0"/>
                    </a:p>
                  </a:txBody>
                  <a:tcPr/>
                </a:tc>
                <a:tc>
                  <a:txBody>
                    <a:bodyPr/>
                    <a:lstStyle/>
                    <a:p>
                      <a:r>
                        <a:rPr lang="ru-RU" dirty="0" smtClean="0"/>
                        <a:t>                          </a:t>
                      </a:r>
                      <a:r>
                        <a:rPr lang="ru-RU" sz="2400" dirty="0" smtClean="0"/>
                        <a:t> </a:t>
                      </a:r>
                      <a:r>
                        <a:rPr lang="ru-RU" sz="3200" dirty="0" smtClean="0"/>
                        <a:t>2</a:t>
                      </a:r>
                      <a:endParaRPr lang="ru-RU" sz="2400" dirty="0"/>
                    </a:p>
                  </a:txBody>
                  <a:tcPr/>
                </a:tc>
              </a:tr>
              <a:tr h="499271">
                <a:tc>
                  <a:txBody>
                    <a:bodyPr/>
                    <a:lstStyle/>
                    <a:p>
                      <a:r>
                        <a:rPr lang="ru-RU" dirty="0" smtClean="0"/>
                        <a:t>                           </a:t>
                      </a:r>
                      <a:r>
                        <a:rPr lang="ru-RU" sz="2400" dirty="0" smtClean="0"/>
                        <a:t>15</a:t>
                      </a:r>
                      <a:endParaRPr lang="ru-RU" dirty="0"/>
                    </a:p>
                  </a:txBody>
                  <a:tcPr/>
                </a:tc>
                <a:tc>
                  <a:txBody>
                    <a:bodyPr/>
                    <a:lstStyle/>
                    <a:p>
                      <a:r>
                        <a:rPr lang="ru-RU" sz="2400" dirty="0" smtClean="0"/>
                        <a:t>                    9 </a:t>
                      </a:r>
                      <a:endParaRPr lang="ru-RU" sz="2400" dirty="0"/>
                    </a:p>
                  </a:txBody>
                  <a:tcPr/>
                </a:tc>
              </a:tr>
              <a:tr h="499271">
                <a:tc>
                  <a:txBody>
                    <a:bodyPr/>
                    <a:lstStyle/>
                    <a:p>
                      <a:r>
                        <a:rPr lang="ru-RU" dirty="0" smtClean="0"/>
                        <a:t>                          </a:t>
                      </a:r>
                      <a:r>
                        <a:rPr lang="ru-RU" sz="2400" dirty="0" smtClean="0"/>
                        <a:t> 20</a:t>
                      </a:r>
                      <a:endParaRPr lang="ru-RU" dirty="0"/>
                    </a:p>
                  </a:txBody>
                  <a:tcPr/>
                </a:tc>
                <a:tc>
                  <a:txBody>
                    <a:bodyPr/>
                    <a:lstStyle/>
                    <a:p>
                      <a:r>
                        <a:rPr lang="ru-RU" dirty="0" smtClean="0"/>
                        <a:t>                           </a:t>
                      </a:r>
                      <a:r>
                        <a:rPr lang="ru-RU" sz="2400" dirty="0" smtClean="0"/>
                        <a:t>18</a:t>
                      </a:r>
                      <a:endParaRPr lang="ru-RU" dirty="0"/>
                    </a:p>
                  </a:txBody>
                  <a:tcPr/>
                </a:tc>
              </a:tr>
              <a:tr h="499271">
                <a:tc>
                  <a:txBody>
                    <a:bodyPr/>
                    <a:lstStyle/>
                    <a:p>
                      <a:r>
                        <a:rPr lang="ru-RU" dirty="0" smtClean="0"/>
                        <a:t>                           </a:t>
                      </a:r>
                      <a:r>
                        <a:rPr lang="ru-RU" sz="2400" dirty="0" smtClean="0"/>
                        <a:t>25 </a:t>
                      </a:r>
                      <a:endParaRPr lang="ru-RU" dirty="0"/>
                    </a:p>
                  </a:txBody>
                  <a:tcPr/>
                </a:tc>
                <a:tc>
                  <a:txBody>
                    <a:bodyPr/>
                    <a:lstStyle/>
                    <a:p>
                      <a:r>
                        <a:rPr lang="ru-RU" dirty="0" smtClean="0"/>
                        <a:t>                           </a:t>
                      </a:r>
                      <a:r>
                        <a:rPr lang="ru-RU" sz="2400" dirty="0" smtClean="0"/>
                        <a:t>25</a:t>
                      </a:r>
                      <a:r>
                        <a:rPr lang="ru-RU" dirty="0" smtClean="0"/>
                        <a:t> </a:t>
                      </a:r>
                      <a:endParaRPr lang="ru-RU" dirty="0"/>
                    </a:p>
                  </a:txBody>
                  <a:tcPr/>
                </a:tc>
              </a:tr>
              <a:tr h="499271">
                <a:tc>
                  <a:txBody>
                    <a:bodyPr/>
                    <a:lstStyle/>
                    <a:p>
                      <a:r>
                        <a:rPr lang="ru-RU" dirty="0" smtClean="0"/>
                        <a:t>                           </a:t>
                      </a:r>
                      <a:r>
                        <a:rPr lang="ru-RU" sz="2400" dirty="0" smtClean="0"/>
                        <a:t>30</a:t>
                      </a:r>
                      <a:endParaRPr lang="ru-RU" dirty="0"/>
                    </a:p>
                  </a:txBody>
                  <a:tcPr/>
                </a:tc>
                <a:tc>
                  <a:txBody>
                    <a:bodyPr/>
                    <a:lstStyle/>
                    <a:p>
                      <a:r>
                        <a:rPr lang="ru-RU" dirty="0" smtClean="0"/>
                        <a:t>                           </a:t>
                      </a:r>
                      <a:r>
                        <a:rPr lang="ru-RU" sz="2400" dirty="0" smtClean="0"/>
                        <a:t>31 </a:t>
                      </a:r>
                      <a:endParaRPr lang="ru-RU" dirty="0"/>
                    </a:p>
                  </a:txBody>
                  <a:tcPr/>
                </a:tc>
              </a:tr>
              <a:tr h="499271">
                <a:tc>
                  <a:txBody>
                    <a:bodyPr/>
                    <a:lstStyle/>
                    <a:p>
                      <a:r>
                        <a:rPr lang="ru-RU" dirty="0" smtClean="0"/>
                        <a:t>                          </a:t>
                      </a:r>
                      <a:r>
                        <a:rPr lang="ru-RU" sz="2400" dirty="0" smtClean="0"/>
                        <a:t> 35 </a:t>
                      </a:r>
                      <a:endParaRPr lang="ru-RU" dirty="0"/>
                    </a:p>
                  </a:txBody>
                  <a:tcPr/>
                </a:tc>
                <a:tc>
                  <a:txBody>
                    <a:bodyPr/>
                    <a:lstStyle/>
                    <a:p>
                      <a:r>
                        <a:rPr lang="ru-RU" dirty="0" smtClean="0"/>
                        <a:t>                           </a:t>
                      </a:r>
                      <a:r>
                        <a:rPr lang="ru-RU" sz="2400" dirty="0" smtClean="0"/>
                        <a:t>37</a:t>
                      </a:r>
                      <a:endParaRPr lang="ru-RU" dirty="0"/>
                    </a:p>
                  </a:txBody>
                  <a:tcPr/>
                </a:tc>
              </a:tr>
              <a:tr h="499271">
                <a:tc>
                  <a:txBody>
                    <a:bodyPr/>
                    <a:lstStyle/>
                    <a:p>
                      <a:r>
                        <a:rPr lang="ru-RU" dirty="0" smtClean="0"/>
                        <a:t>                           </a:t>
                      </a:r>
                      <a:r>
                        <a:rPr lang="ru-RU" sz="2400" dirty="0" smtClean="0"/>
                        <a:t>40</a:t>
                      </a:r>
                      <a:r>
                        <a:rPr lang="ru-RU" dirty="0" smtClean="0"/>
                        <a:t> </a:t>
                      </a:r>
                      <a:endParaRPr lang="ru-RU" dirty="0"/>
                    </a:p>
                  </a:txBody>
                  <a:tcPr/>
                </a:tc>
                <a:tc>
                  <a:txBody>
                    <a:bodyPr/>
                    <a:lstStyle/>
                    <a:p>
                      <a:r>
                        <a:rPr lang="ru-RU" dirty="0" smtClean="0"/>
                        <a:t>                           </a:t>
                      </a:r>
                      <a:r>
                        <a:rPr lang="ru-RU" sz="2400" dirty="0" smtClean="0"/>
                        <a:t>40</a:t>
                      </a:r>
                      <a:endParaRPr lang="ru-RU" dirty="0"/>
                    </a:p>
                  </a:txBody>
                  <a:tcPr/>
                </a:tc>
              </a:tr>
            </a:tbl>
          </a:graphicData>
        </a:graphic>
      </p:graphicFrame>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57200" y="704850"/>
            <a:ext cx="8229600" cy="652463"/>
          </a:xfrm>
        </p:spPr>
        <p:txBody>
          <a:bodyPr/>
          <a:lstStyle/>
          <a:p>
            <a:pPr algn="ctr"/>
            <a:r>
              <a:rPr lang="uk-UA" b="1" i="1" smtClean="0"/>
              <a:t>Закон пропозиції</a:t>
            </a:r>
            <a:endParaRPr lang="uk-UA" smtClean="0"/>
          </a:p>
        </p:txBody>
      </p:sp>
      <p:sp>
        <p:nvSpPr>
          <p:cNvPr id="9219" name="Содержимое 2"/>
          <p:cNvSpPr>
            <a:spLocks noGrp="1"/>
          </p:cNvSpPr>
          <p:nvPr>
            <p:ph idx="1"/>
          </p:nvPr>
        </p:nvSpPr>
        <p:spPr>
          <a:xfrm>
            <a:off x="457200" y="1571625"/>
            <a:ext cx="8229600" cy="4752975"/>
          </a:xfrm>
        </p:spPr>
        <p:txBody>
          <a:bodyPr/>
          <a:lstStyle/>
          <a:p>
            <a:pPr algn="ctr">
              <a:buFont typeface="Wingdings 2" pitchFamily="18" charset="2"/>
              <a:buNone/>
              <a:defRPr/>
            </a:pPr>
            <a:r>
              <a:rPr lang="uk-UA" b="1" dirty="0" smtClean="0"/>
              <a:t> </a:t>
            </a:r>
            <a:r>
              <a:rPr lang="uk-UA" sz="4000" b="1" i="1" dirty="0" smtClean="0">
                <a:latin typeface="+mj-lt"/>
              </a:rPr>
              <a:t>між ціною та обсягом пропонування існує прямий зв’язок</a:t>
            </a:r>
            <a:r>
              <a:rPr lang="uk-UA" sz="4000" b="1" dirty="0" smtClean="0">
                <a:latin typeface="+mj-lt"/>
              </a:rPr>
              <a:t>: </a:t>
            </a:r>
            <a:r>
              <a:rPr lang="uk-UA" sz="4000" dirty="0" smtClean="0">
                <a:latin typeface="+mj-lt"/>
              </a:rPr>
              <a:t>обсяг пропозиції зростає з підвищенням ціни і скорочується зі зниженням ціни.</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prstTxWarp prst="textDeflateBottom">
              <a:avLst/>
            </a:prstTxWarp>
            <a:normAutofit fontScale="90000"/>
          </a:bodyPr>
          <a:lstStyle/>
          <a:p>
            <a:pPr eaLnBrk="1" fontAlgn="auto" hangingPunct="1">
              <a:spcAft>
                <a:spcPts val="0"/>
              </a:spcAft>
              <a:defRPr/>
            </a:pPr>
            <a:r>
              <a:rPr lang="ru-RU" dirty="0" smtClean="0"/>
              <a:t>  </a:t>
            </a:r>
            <a:r>
              <a:rPr lang="ru-RU" sz="7300" dirty="0" smtClean="0"/>
              <a:t> Крива </a:t>
            </a:r>
            <a:r>
              <a:rPr lang="ru-RU" sz="7300" dirty="0" err="1" smtClean="0"/>
              <a:t>пропозиції</a:t>
            </a:r>
            <a:endParaRPr lang="ru-RU" dirty="0"/>
          </a:p>
        </p:txBody>
      </p:sp>
      <p:sp>
        <p:nvSpPr>
          <p:cNvPr id="9" name="Содержимое 8"/>
          <p:cNvSpPr>
            <a:spLocks noGrp="1"/>
          </p:cNvSpPr>
          <p:nvPr>
            <p:ph sz="half" idx="1"/>
          </p:nvPr>
        </p:nvSpPr>
        <p:spPr>
          <a:xfrm>
            <a:off x="457200" y="1920875"/>
            <a:ext cx="4038600" cy="4433888"/>
          </a:xfrm>
        </p:spPr>
        <p:txBody>
          <a:bodyPr>
            <a:normAutofit fontScale="25000" lnSpcReduction="20000"/>
          </a:bodyPr>
          <a:lstStyle/>
          <a:p>
            <a:pPr eaLnBrk="1" hangingPunct="1">
              <a:lnSpc>
                <a:spcPct val="80000"/>
              </a:lnSpc>
              <a:defRPr/>
            </a:pPr>
            <a:endParaRPr lang="ru-RU" sz="700"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r>
              <a:rPr lang="ru-RU" sz="600" i="1" dirty="0" smtClean="0"/>
              <a:t>   </a:t>
            </a:r>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r>
              <a:rPr lang="ru-RU" sz="3700" i="1" dirty="0" smtClean="0"/>
              <a:t>        </a:t>
            </a:r>
          </a:p>
          <a:p>
            <a:pPr eaLnBrk="1" hangingPunct="1">
              <a:lnSpc>
                <a:spcPct val="80000"/>
              </a:lnSpc>
              <a:buFont typeface="Wingdings 2" pitchFamily="18" charset="2"/>
              <a:buNone/>
              <a:defRPr/>
            </a:pPr>
            <a:endParaRPr lang="ru-RU" sz="3700" i="1" dirty="0" smtClean="0"/>
          </a:p>
          <a:p>
            <a:pPr eaLnBrk="1" hangingPunct="1">
              <a:lnSpc>
                <a:spcPct val="80000"/>
              </a:lnSpc>
              <a:buFont typeface="Wingdings 2" pitchFamily="18" charset="2"/>
              <a:buNone/>
              <a:defRPr/>
            </a:pPr>
            <a:r>
              <a:rPr lang="ru-RU" sz="5600" i="1" dirty="0" smtClean="0"/>
              <a:t> </a:t>
            </a:r>
          </a:p>
          <a:p>
            <a:pPr eaLnBrk="1" hangingPunct="1">
              <a:lnSpc>
                <a:spcPct val="80000"/>
              </a:lnSpc>
              <a:buFont typeface="Wingdings 2" pitchFamily="18" charset="2"/>
              <a:buNone/>
              <a:defRPr/>
            </a:pPr>
            <a:r>
              <a:rPr lang="ru-RU" sz="5600" i="1" dirty="0" smtClean="0"/>
              <a:t>        Р</a:t>
            </a:r>
            <a:r>
              <a:rPr lang="en-US" sz="5600" i="1" dirty="0" smtClean="0"/>
              <a:t>                  </a:t>
            </a:r>
            <a:r>
              <a:rPr lang="ru-RU" sz="5600" i="1" dirty="0" smtClean="0"/>
              <a:t>                    </a:t>
            </a:r>
            <a:r>
              <a:rPr lang="en-US" sz="5600" i="1" dirty="0" smtClean="0"/>
              <a:t>                 S</a:t>
            </a:r>
            <a:endParaRPr lang="ru-RU" sz="5600" i="1" dirty="0" smtClean="0"/>
          </a:p>
          <a:p>
            <a:pPr eaLnBrk="1" hangingPunct="1">
              <a:lnSpc>
                <a:spcPct val="80000"/>
              </a:lnSpc>
              <a:buFont typeface="Wingdings 2" pitchFamily="18" charset="2"/>
              <a:buNone/>
              <a:defRPr/>
            </a:pPr>
            <a:r>
              <a:rPr lang="ru-RU" sz="5600" i="1" dirty="0" smtClean="0"/>
              <a:t>  </a:t>
            </a:r>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r>
              <a:rPr lang="ru-RU" sz="5600" i="1" dirty="0" smtClean="0"/>
              <a:t>      40</a:t>
            </a:r>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r>
              <a:rPr lang="en-US" sz="5600" i="1" dirty="0" smtClean="0"/>
              <a:t> </a:t>
            </a:r>
            <a:r>
              <a:rPr lang="ru-RU" sz="5600" i="1" dirty="0" smtClean="0"/>
              <a:t> </a:t>
            </a:r>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r>
              <a:rPr lang="ru-RU" sz="5600" i="1" dirty="0" smtClean="0"/>
              <a:t>    </a:t>
            </a:r>
          </a:p>
          <a:p>
            <a:pPr eaLnBrk="1" hangingPunct="1">
              <a:lnSpc>
                <a:spcPct val="80000"/>
              </a:lnSpc>
              <a:buFont typeface="Wingdings 2" pitchFamily="18" charset="2"/>
              <a:buNone/>
              <a:defRPr/>
            </a:pPr>
            <a:endParaRPr lang="ru-RU" sz="5600" i="1" dirty="0" smtClean="0"/>
          </a:p>
          <a:p>
            <a:pPr eaLnBrk="1" hangingPunct="1">
              <a:lnSpc>
                <a:spcPct val="80000"/>
              </a:lnSpc>
              <a:buNone/>
              <a:defRPr/>
            </a:pPr>
            <a:r>
              <a:rPr lang="uk-UA" sz="5600" i="1" dirty="0" smtClean="0"/>
              <a:t>      20</a:t>
            </a: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uk-UA" sz="5600" i="1" dirty="0" smtClean="0"/>
          </a:p>
          <a:p>
            <a:pPr eaLnBrk="1" hangingPunct="1">
              <a:lnSpc>
                <a:spcPct val="80000"/>
              </a:lnSpc>
              <a:buFont typeface="Wingdings 2" pitchFamily="18" charset="2"/>
              <a:buNone/>
              <a:defRPr/>
            </a:pPr>
            <a:endParaRPr lang="uk-UA" sz="5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r>
              <a:rPr lang="uk-UA" sz="600" i="1" dirty="0" smtClean="0"/>
              <a:t>  </a:t>
            </a: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uk-UA"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r>
              <a:rPr lang="ru-RU" sz="600" i="1" dirty="0" smtClean="0"/>
              <a:t> </a:t>
            </a:r>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None/>
              <a:defRPr/>
            </a:pPr>
            <a:r>
              <a:rPr lang="ru-RU" sz="5600" i="1" dirty="0" smtClean="0"/>
              <a:t>              0                      18                     40           </a:t>
            </a:r>
            <a:r>
              <a:rPr lang="en-US" sz="5600" i="1" dirty="0" smtClean="0"/>
              <a:t>Q</a:t>
            </a: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ru-RU" sz="5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endParaRPr lang="ru-RU" sz="600" i="1" dirty="0" smtClean="0"/>
          </a:p>
          <a:p>
            <a:pPr eaLnBrk="1" hangingPunct="1">
              <a:lnSpc>
                <a:spcPct val="80000"/>
              </a:lnSpc>
              <a:buFont typeface="Wingdings 2" pitchFamily="18" charset="2"/>
              <a:buNone/>
              <a:defRPr/>
            </a:pPr>
            <a:r>
              <a:rPr lang="ru-RU" sz="600" i="1" dirty="0" smtClean="0"/>
              <a:t> </a:t>
            </a:r>
            <a:endParaRPr lang="ru-RU" sz="600" i="1" baseline="50000" dirty="0" smtClean="0"/>
          </a:p>
        </p:txBody>
      </p:sp>
      <p:sp>
        <p:nvSpPr>
          <p:cNvPr id="22" name="Содержимое 21"/>
          <p:cNvSpPr>
            <a:spLocks noGrp="1"/>
          </p:cNvSpPr>
          <p:nvPr>
            <p:ph sz="half" idx="2"/>
          </p:nvPr>
        </p:nvSpPr>
        <p:spPr>
          <a:xfrm>
            <a:off x="4143375" y="1714500"/>
            <a:ext cx="4714875" cy="4640263"/>
          </a:xfrm>
        </p:spPr>
        <p:txBody>
          <a:bodyPr/>
          <a:lstStyle/>
          <a:p>
            <a:pPr algn="ctr" eaLnBrk="1" hangingPunct="1">
              <a:buFont typeface="Wingdings 2" pitchFamily="18" charset="2"/>
              <a:buNone/>
              <a:defRPr/>
            </a:pPr>
            <a:r>
              <a:rPr lang="ru-RU" b="1" dirty="0" smtClean="0"/>
              <a:t>   </a:t>
            </a:r>
            <a:r>
              <a:rPr lang="ru-RU" sz="2800" b="1" dirty="0" smtClean="0">
                <a:solidFill>
                  <a:srgbClr val="002060"/>
                </a:solidFill>
                <a:latin typeface="+mj-lt"/>
              </a:rPr>
              <a:t>Крива </a:t>
            </a:r>
            <a:r>
              <a:rPr lang="ru-RU" sz="2800" b="1" dirty="0" err="1" smtClean="0">
                <a:solidFill>
                  <a:srgbClr val="002060"/>
                </a:solidFill>
                <a:latin typeface="+mj-lt"/>
              </a:rPr>
              <a:t>пропозиції</a:t>
            </a:r>
            <a:r>
              <a:rPr lang="ru-RU" sz="2800" b="1" dirty="0" smtClean="0">
                <a:solidFill>
                  <a:srgbClr val="002060"/>
                </a:solidFill>
                <a:latin typeface="+mj-lt"/>
              </a:rPr>
              <a:t> </a:t>
            </a:r>
            <a:r>
              <a:rPr lang="ru-RU" sz="2800" b="1" dirty="0" err="1" smtClean="0">
                <a:solidFill>
                  <a:srgbClr val="002060"/>
                </a:solidFill>
                <a:latin typeface="+mj-lt"/>
              </a:rPr>
              <a:t>показує</a:t>
            </a:r>
            <a:r>
              <a:rPr lang="ru-RU" sz="2800" dirty="0" smtClean="0">
                <a:solidFill>
                  <a:srgbClr val="002060"/>
                </a:solidFill>
                <a:latin typeface="+mj-lt"/>
              </a:rPr>
              <a:t>, </a:t>
            </a:r>
            <a:r>
              <a:rPr lang="ru-RU" sz="2800" dirty="0" err="1" smtClean="0">
                <a:solidFill>
                  <a:srgbClr val="002060"/>
                </a:solidFill>
                <a:latin typeface="+mj-lt"/>
              </a:rPr>
              <a:t>що</a:t>
            </a:r>
            <a:r>
              <a:rPr lang="ru-RU" sz="2800" dirty="0" smtClean="0">
                <a:solidFill>
                  <a:srgbClr val="002060"/>
                </a:solidFill>
                <a:latin typeface="+mj-lt"/>
              </a:rPr>
              <a:t> </a:t>
            </a:r>
            <a:r>
              <a:rPr lang="ru-RU" sz="2800" dirty="0" err="1" smtClean="0">
                <a:solidFill>
                  <a:srgbClr val="002060"/>
                </a:solidFill>
                <a:latin typeface="+mj-lt"/>
              </a:rPr>
              <a:t>зростання</a:t>
            </a:r>
            <a:r>
              <a:rPr lang="ru-RU" sz="2800" dirty="0" smtClean="0">
                <a:solidFill>
                  <a:srgbClr val="002060"/>
                </a:solidFill>
                <a:latin typeface="+mj-lt"/>
              </a:rPr>
              <a:t>  </a:t>
            </a:r>
            <a:r>
              <a:rPr lang="ru-RU" sz="2800" dirty="0" err="1" smtClean="0">
                <a:solidFill>
                  <a:srgbClr val="002060"/>
                </a:solidFill>
                <a:latin typeface="+mj-lt"/>
              </a:rPr>
              <a:t>ціни</a:t>
            </a:r>
            <a:r>
              <a:rPr lang="ru-RU" sz="2800" dirty="0" smtClean="0">
                <a:solidFill>
                  <a:srgbClr val="002060"/>
                </a:solidFill>
                <a:latin typeface="+mj-lt"/>
              </a:rPr>
              <a:t> </a:t>
            </a:r>
            <a:r>
              <a:rPr lang="ru-RU" sz="2800" dirty="0" err="1" smtClean="0">
                <a:solidFill>
                  <a:srgbClr val="002060"/>
                </a:solidFill>
                <a:latin typeface="+mj-lt"/>
              </a:rPr>
              <a:t>супроводжується</a:t>
            </a:r>
            <a:r>
              <a:rPr lang="ru-RU" sz="2800" dirty="0" smtClean="0">
                <a:solidFill>
                  <a:srgbClr val="002060"/>
                </a:solidFill>
                <a:latin typeface="+mj-lt"/>
              </a:rPr>
              <a:t> </a:t>
            </a:r>
            <a:r>
              <a:rPr lang="ru-RU" sz="2800" dirty="0" err="1" smtClean="0">
                <a:solidFill>
                  <a:srgbClr val="002060"/>
                </a:solidFill>
                <a:latin typeface="+mj-lt"/>
              </a:rPr>
              <a:t>зростанням</a:t>
            </a:r>
            <a:r>
              <a:rPr lang="ru-RU" sz="2800" dirty="0" smtClean="0">
                <a:solidFill>
                  <a:srgbClr val="002060"/>
                </a:solidFill>
                <a:latin typeface="+mj-lt"/>
              </a:rPr>
              <a:t> </a:t>
            </a:r>
            <a:r>
              <a:rPr lang="ru-RU" sz="2800" dirty="0" err="1" smtClean="0">
                <a:solidFill>
                  <a:srgbClr val="002060"/>
                </a:solidFill>
                <a:latin typeface="+mj-lt"/>
              </a:rPr>
              <a:t>величини</a:t>
            </a:r>
            <a:r>
              <a:rPr lang="ru-RU" sz="2800" dirty="0" smtClean="0">
                <a:solidFill>
                  <a:srgbClr val="002060"/>
                </a:solidFill>
                <a:latin typeface="+mj-lt"/>
              </a:rPr>
              <a:t> </a:t>
            </a:r>
            <a:r>
              <a:rPr lang="ru-RU" sz="2800" dirty="0" err="1" smtClean="0">
                <a:solidFill>
                  <a:srgbClr val="002060"/>
                </a:solidFill>
                <a:latin typeface="+mj-lt"/>
              </a:rPr>
              <a:t>пропозиції</a:t>
            </a:r>
            <a:r>
              <a:rPr lang="ru-RU" sz="2800" dirty="0" smtClean="0">
                <a:solidFill>
                  <a:srgbClr val="002060"/>
                </a:solidFill>
                <a:latin typeface="+mj-lt"/>
              </a:rPr>
              <a:t>. </a:t>
            </a:r>
          </a:p>
          <a:p>
            <a:pPr algn="ctr" eaLnBrk="1" hangingPunct="1">
              <a:buFont typeface="Wingdings 2" pitchFamily="18" charset="2"/>
              <a:buNone/>
              <a:defRPr/>
            </a:pPr>
            <a:r>
              <a:rPr lang="ru-RU" sz="2800" dirty="0" err="1" smtClean="0">
                <a:solidFill>
                  <a:srgbClr val="002060"/>
                </a:solidFill>
                <a:latin typeface="+mj-lt"/>
              </a:rPr>
              <a:t>Наприклад</a:t>
            </a:r>
            <a:r>
              <a:rPr lang="ru-RU" sz="2800" dirty="0" smtClean="0">
                <a:solidFill>
                  <a:srgbClr val="002060"/>
                </a:solidFill>
                <a:latin typeface="+mj-lt"/>
              </a:rPr>
              <a:t>, при </a:t>
            </a:r>
            <a:r>
              <a:rPr lang="ru-RU" sz="2800" dirty="0" err="1" smtClean="0">
                <a:solidFill>
                  <a:srgbClr val="002060"/>
                </a:solidFill>
                <a:latin typeface="+mj-lt"/>
              </a:rPr>
              <a:t>підвищенні</a:t>
            </a:r>
            <a:r>
              <a:rPr lang="ru-RU" sz="2800" dirty="0" smtClean="0">
                <a:solidFill>
                  <a:srgbClr val="002060"/>
                </a:solidFill>
                <a:latin typeface="+mj-lt"/>
              </a:rPr>
              <a:t> </a:t>
            </a:r>
            <a:r>
              <a:rPr lang="ru-RU" sz="2800" dirty="0" err="1" smtClean="0">
                <a:solidFill>
                  <a:srgbClr val="002060"/>
                </a:solidFill>
                <a:latin typeface="+mj-lt"/>
              </a:rPr>
              <a:t>ціни</a:t>
            </a:r>
            <a:r>
              <a:rPr lang="ru-RU" sz="2800" dirty="0" smtClean="0">
                <a:solidFill>
                  <a:srgbClr val="002060"/>
                </a:solidFill>
                <a:latin typeface="+mj-lt"/>
              </a:rPr>
              <a:t> </a:t>
            </a:r>
            <a:r>
              <a:rPr lang="ru-RU" sz="2800" dirty="0" err="1" smtClean="0">
                <a:solidFill>
                  <a:srgbClr val="002060"/>
                </a:solidFill>
                <a:latin typeface="+mj-lt"/>
              </a:rPr>
              <a:t>з</a:t>
            </a:r>
            <a:r>
              <a:rPr lang="ru-RU" sz="2800" dirty="0" smtClean="0">
                <a:solidFill>
                  <a:srgbClr val="002060"/>
                </a:solidFill>
                <a:latin typeface="+mj-lt"/>
              </a:rPr>
              <a:t> 20 </a:t>
            </a:r>
            <a:r>
              <a:rPr lang="ru-RU" sz="2800" dirty="0" err="1" smtClean="0">
                <a:solidFill>
                  <a:srgbClr val="002060"/>
                </a:solidFill>
                <a:latin typeface="+mj-lt"/>
              </a:rPr>
              <a:t>грн</a:t>
            </a:r>
            <a:r>
              <a:rPr lang="ru-RU" sz="2800" dirty="0" smtClean="0">
                <a:solidFill>
                  <a:srgbClr val="002060"/>
                </a:solidFill>
                <a:latin typeface="+mj-lt"/>
              </a:rPr>
              <a:t>. за штуку до 40грн.  величина </a:t>
            </a:r>
            <a:r>
              <a:rPr lang="ru-RU" sz="2800" dirty="0" err="1" smtClean="0">
                <a:solidFill>
                  <a:srgbClr val="002060"/>
                </a:solidFill>
                <a:latin typeface="+mj-lt"/>
              </a:rPr>
              <a:t>пропозиції</a:t>
            </a:r>
            <a:r>
              <a:rPr lang="ru-RU" sz="2800" dirty="0" smtClean="0">
                <a:solidFill>
                  <a:srgbClr val="002060"/>
                </a:solidFill>
                <a:latin typeface="+mj-lt"/>
              </a:rPr>
              <a:t> </a:t>
            </a:r>
            <a:r>
              <a:rPr lang="ru-RU" sz="2800" dirty="0" err="1" smtClean="0">
                <a:solidFill>
                  <a:srgbClr val="002060"/>
                </a:solidFill>
                <a:latin typeface="+mj-lt"/>
              </a:rPr>
              <a:t>збільшується</a:t>
            </a:r>
            <a:r>
              <a:rPr lang="ru-RU" sz="2800" dirty="0" smtClean="0">
                <a:solidFill>
                  <a:srgbClr val="002060"/>
                </a:solidFill>
                <a:latin typeface="+mj-lt"/>
              </a:rPr>
              <a:t> </a:t>
            </a:r>
            <a:r>
              <a:rPr lang="ru-RU" sz="2800" dirty="0" err="1" smtClean="0">
                <a:solidFill>
                  <a:srgbClr val="002060"/>
                </a:solidFill>
                <a:latin typeface="+mj-lt"/>
              </a:rPr>
              <a:t>із</a:t>
            </a:r>
            <a:r>
              <a:rPr lang="ru-RU" sz="2800" dirty="0" smtClean="0">
                <a:solidFill>
                  <a:srgbClr val="002060"/>
                </a:solidFill>
                <a:latin typeface="+mj-lt"/>
              </a:rPr>
              <a:t> 18 до 40 штук.</a:t>
            </a:r>
          </a:p>
        </p:txBody>
      </p:sp>
      <p:cxnSp>
        <p:nvCxnSpPr>
          <p:cNvPr id="6" name="Прямая со стрелкой 5"/>
          <p:cNvCxnSpPr/>
          <p:nvPr/>
        </p:nvCxnSpPr>
        <p:spPr>
          <a:xfrm rot="5400000" flipH="1" flipV="1">
            <a:off x="-430212" y="4143375"/>
            <a:ext cx="3001962"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1071563" y="5643563"/>
            <a:ext cx="3214687" cy="1587"/>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Дуга 14"/>
          <p:cNvSpPr>
            <a:spLocks noChangeArrowheads="1"/>
          </p:cNvSpPr>
          <p:nvPr/>
        </p:nvSpPr>
        <p:spPr bwMode="auto">
          <a:xfrm rot="5706617">
            <a:off x="-1496219" y="-151607"/>
            <a:ext cx="5186363" cy="4749801"/>
          </a:xfrm>
          <a:custGeom>
            <a:avLst/>
            <a:gdLst>
              <a:gd name="T0" fmla="*/ 2944342 w 5186363"/>
              <a:gd name="T1" fmla="*/ 21876 h 4749801"/>
              <a:gd name="T2" fmla="*/ 2593182 w 5186363"/>
              <a:gd name="T3" fmla="*/ 2374901 h 4749801"/>
              <a:gd name="T4" fmla="*/ 5133188 w 5186363"/>
              <a:gd name="T5" fmla="*/ 1896424 h 4749801"/>
              <a:gd name="T6" fmla="*/ 11796480 60000 65536"/>
              <a:gd name="T7" fmla="*/ 17694720 60000 65536"/>
              <a:gd name="T8" fmla="*/ 5898240 60000 65536"/>
              <a:gd name="T9" fmla="*/ 2944342 w 5186363"/>
              <a:gd name="T10" fmla="*/ 21876 h 4749801"/>
              <a:gd name="T11" fmla="*/ 5133188 w 5186363"/>
              <a:gd name="T12" fmla="*/ 1896424 h 4749801"/>
            </a:gdLst>
            <a:ahLst/>
            <a:cxnLst>
              <a:cxn ang="T6">
                <a:pos x="T0" y="T1"/>
              </a:cxn>
              <a:cxn ang="T7">
                <a:pos x="T2" y="T3"/>
              </a:cxn>
              <a:cxn ang="T8">
                <a:pos x="T4" y="T5"/>
              </a:cxn>
            </a:cxnLst>
            <a:rect l="T9" t="T10" r="T11" b="T12"/>
            <a:pathLst>
              <a:path w="5186363" h="4749801" stroke="0">
                <a:moveTo>
                  <a:pt x="2944342" y="21876"/>
                </a:moveTo>
                <a:lnTo>
                  <a:pt x="2944342" y="21875"/>
                </a:lnTo>
                <a:cubicBezTo>
                  <a:pt x="4034242" y="158300"/>
                  <a:pt x="4911562" y="909645"/>
                  <a:pt x="5133187" y="1896425"/>
                </a:cubicBezTo>
                <a:lnTo>
                  <a:pt x="2593182" y="2374901"/>
                </a:lnTo>
                <a:close/>
              </a:path>
              <a:path w="5186363" h="4749801" fill="none">
                <a:moveTo>
                  <a:pt x="2944342" y="21876"/>
                </a:moveTo>
                <a:lnTo>
                  <a:pt x="2944342" y="21875"/>
                </a:lnTo>
                <a:cubicBezTo>
                  <a:pt x="4034242" y="158300"/>
                  <a:pt x="4911562" y="909645"/>
                  <a:pt x="5133187" y="1896425"/>
                </a:cubicBezTo>
              </a:path>
            </a:pathLst>
          </a:custGeom>
          <a:noFill/>
          <a:ln w="38100" algn="ctr">
            <a:solidFill>
              <a:schemeClr val="tx1"/>
            </a:solidFill>
            <a:miter lim="800000"/>
            <a:headEnd/>
            <a:tailEnd/>
          </a:ln>
        </p:spPr>
        <p:txBody>
          <a:bodyPr rot="10800000" vert="eaVert" anchor="ctr"/>
          <a:lstStyle/>
          <a:p>
            <a:pPr algn="ctr" fontAlgn="auto">
              <a:spcBef>
                <a:spcPts val="0"/>
              </a:spcBef>
              <a:spcAft>
                <a:spcPts val="0"/>
              </a:spcAft>
              <a:defRPr/>
            </a:pPr>
            <a:endParaRPr lang="ru-RU">
              <a:ln>
                <a:solidFill>
                  <a:schemeClr val="tx1"/>
                </a:solidFill>
              </a:ln>
              <a:latin typeface="+mn-lt"/>
            </a:endParaRPr>
          </a:p>
        </p:txBody>
      </p:sp>
      <p:sp>
        <p:nvSpPr>
          <p:cNvPr id="13" name="Полилиния 12"/>
          <p:cNvSpPr/>
          <p:nvPr/>
        </p:nvSpPr>
        <p:spPr>
          <a:xfrm>
            <a:off x="1055688" y="4484688"/>
            <a:ext cx="1158875" cy="1165225"/>
          </a:xfrm>
          <a:custGeom>
            <a:avLst/>
            <a:gdLst>
              <a:gd name="connsiteX0" fmla="*/ 0 w 1306286"/>
              <a:gd name="connsiteY0" fmla="*/ 0 h 1164772"/>
              <a:gd name="connsiteX1" fmla="*/ 1284515 w 1306286"/>
              <a:gd name="connsiteY1" fmla="*/ 0 h 1164772"/>
              <a:gd name="connsiteX2" fmla="*/ 1284515 w 1306286"/>
              <a:gd name="connsiteY2" fmla="*/ 0 h 1164772"/>
              <a:gd name="connsiteX3" fmla="*/ 1295400 w 1306286"/>
              <a:gd name="connsiteY3" fmla="*/ 1164772 h 1164772"/>
              <a:gd name="connsiteX4" fmla="*/ 1295400 w 1306286"/>
              <a:gd name="connsiteY4" fmla="*/ 1164772 h 1164772"/>
              <a:gd name="connsiteX5" fmla="*/ 1306286 w 1306286"/>
              <a:gd name="connsiteY5" fmla="*/ 1153886 h 1164772"/>
              <a:gd name="connsiteX6" fmla="*/ 1295400 w 1306286"/>
              <a:gd name="connsiteY6" fmla="*/ 1164772 h 116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6286" h="1164772">
                <a:moveTo>
                  <a:pt x="0" y="0"/>
                </a:moveTo>
                <a:lnTo>
                  <a:pt x="1284515" y="0"/>
                </a:lnTo>
                <a:lnTo>
                  <a:pt x="1284515" y="0"/>
                </a:lnTo>
                <a:cubicBezTo>
                  <a:pt x="1286329" y="194129"/>
                  <a:pt x="1295400" y="1164772"/>
                  <a:pt x="1295400" y="1164772"/>
                </a:cubicBezTo>
                <a:lnTo>
                  <a:pt x="1295400" y="1164772"/>
                </a:lnTo>
                <a:lnTo>
                  <a:pt x="1306286" y="1153886"/>
                </a:lnTo>
                <a:lnTo>
                  <a:pt x="1295400" y="1164772"/>
                </a:ln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
        <p:nvSpPr>
          <p:cNvPr id="21" name="Полилиния 20"/>
          <p:cNvSpPr/>
          <p:nvPr/>
        </p:nvSpPr>
        <p:spPr>
          <a:xfrm>
            <a:off x="1071563" y="3286125"/>
            <a:ext cx="2187575" cy="2351088"/>
          </a:xfrm>
          <a:custGeom>
            <a:avLst/>
            <a:gdLst>
              <a:gd name="connsiteX0" fmla="*/ 0 w 2188028"/>
              <a:gd name="connsiteY0" fmla="*/ 0 h 2351314"/>
              <a:gd name="connsiteX1" fmla="*/ 2166257 w 2188028"/>
              <a:gd name="connsiteY1" fmla="*/ 10885 h 2351314"/>
              <a:gd name="connsiteX2" fmla="*/ 2166257 w 2188028"/>
              <a:gd name="connsiteY2" fmla="*/ 10885 h 2351314"/>
              <a:gd name="connsiteX3" fmla="*/ 2188028 w 2188028"/>
              <a:gd name="connsiteY3" fmla="*/ 2351314 h 2351314"/>
            </a:gdLst>
            <a:ahLst/>
            <a:cxnLst>
              <a:cxn ang="0">
                <a:pos x="connsiteX0" y="connsiteY0"/>
              </a:cxn>
              <a:cxn ang="0">
                <a:pos x="connsiteX1" y="connsiteY1"/>
              </a:cxn>
              <a:cxn ang="0">
                <a:pos x="connsiteX2" y="connsiteY2"/>
              </a:cxn>
              <a:cxn ang="0">
                <a:pos x="connsiteX3" y="connsiteY3"/>
              </a:cxn>
            </a:cxnLst>
            <a:rect l="l" t="t" r="r" b="b"/>
            <a:pathLst>
              <a:path w="2188028" h="2351314">
                <a:moveTo>
                  <a:pt x="0" y="0"/>
                </a:moveTo>
                <a:lnTo>
                  <a:pt x="2166257" y="10885"/>
                </a:lnTo>
                <a:lnTo>
                  <a:pt x="2166257" y="10885"/>
                </a:lnTo>
                <a:cubicBezTo>
                  <a:pt x="2169885" y="400956"/>
                  <a:pt x="2178956" y="1376135"/>
                  <a:pt x="2188028" y="2351314"/>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a:p>
        </p:txBody>
      </p:sp>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50" y="428625"/>
            <a:ext cx="8643938" cy="5895975"/>
          </a:xfrm>
        </p:spPr>
        <p:txBody>
          <a:bodyPr/>
          <a:lstStyle/>
          <a:p>
            <a:pPr algn="ctr">
              <a:buFont typeface="Wingdings 2" pitchFamily="18" charset="2"/>
              <a:buNone/>
              <a:defRPr/>
            </a:pPr>
            <a:r>
              <a:rPr lang="uk-UA" dirty="0" smtClean="0">
                <a:solidFill>
                  <a:srgbClr val="002060"/>
                </a:solidFill>
              </a:rPr>
              <a:t>Пряму залежність між ціною та величиною пропозиції теоретично можна пояснити, принаймні, </a:t>
            </a:r>
          </a:p>
          <a:p>
            <a:pPr algn="ctr">
              <a:buFont typeface="Wingdings 2" pitchFamily="18" charset="2"/>
              <a:buNone/>
              <a:defRPr/>
            </a:pPr>
            <a:r>
              <a:rPr lang="uk-UA" dirty="0" smtClean="0">
                <a:solidFill>
                  <a:srgbClr val="002060"/>
                </a:solidFill>
              </a:rPr>
              <a:t>двома ефектами:</a:t>
            </a:r>
          </a:p>
          <a:p>
            <a:pPr algn="ctr">
              <a:defRPr/>
            </a:pPr>
            <a:r>
              <a:rPr lang="uk-UA" b="1" dirty="0" smtClean="0"/>
              <a:t>Ефект </a:t>
            </a:r>
            <a:r>
              <a:rPr lang="uk-UA" sz="2400" b="1" dirty="0" smtClean="0">
                <a:latin typeface="+mj-lt"/>
              </a:rPr>
              <a:t>перерозподілу ресурсів </a:t>
            </a:r>
            <a:r>
              <a:rPr lang="uk-UA" sz="2400" dirty="0" smtClean="0">
                <a:latin typeface="+mj-lt"/>
              </a:rPr>
              <a:t>на користь виробництва товару з вищою ціною. Адже вища ціна — це більша виручка від реалізації і більший прибуток. Останній дає змогу не лише повніше реалізувати приватний інтерес виробника, а й удосконалювати виробництво, застосувавши досконаліші технології.</a:t>
            </a:r>
          </a:p>
          <a:p>
            <a:pPr algn="ctr">
              <a:spcBef>
                <a:spcPts val="0"/>
              </a:spcBef>
              <a:defRPr/>
            </a:pPr>
            <a:r>
              <a:rPr lang="uk-UA" sz="2400" b="1" dirty="0" smtClean="0">
                <a:latin typeface="+mj-lt"/>
              </a:rPr>
              <a:t>Ефект залучення до використання гірших ресурсів. </a:t>
            </a:r>
          </a:p>
          <a:p>
            <a:pPr algn="ctr">
              <a:spcBef>
                <a:spcPts val="0"/>
              </a:spcBef>
              <a:buFont typeface="Wingdings 2" pitchFamily="18" charset="2"/>
              <a:buNone/>
              <a:defRPr/>
            </a:pPr>
            <a:r>
              <a:rPr lang="uk-UA" sz="2400" dirty="0" smtClean="0">
                <a:latin typeface="+mj-lt"/>
              </a:rPr>
              <a:t>Якщо нижча ціна не дає можливості відшкодувати відносно більші витрати виробництва при використанні гірших ресурсів (кращі ресурси завжди обмежені), то таку можливість створює вища ціна. Зростання кількості використаних ресурсів зумовлює збільшення обсягів виробництва.</a:t>
            </a:r>
          </a:p>
          <a:p>
            <a:pPr>
              <a:defRPr/>
            </a:pPr>
            <a:endParaRPr lang="uk-UA" dirty="0"/>
          </a:p>
        </p:txBody>
      </p:sp>
    </p:spTree>
  </p:cSld>
  <p:clrMapOvr>
    <a:masterClrMapping/>
  </p:clrMapOvr>
  <p:transition>
    <p:cover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57200" y="704850"/>
            <a:ext cx="8229600" cy="652448"/>
          </a:xfrm>
        </p:spPr>
        <p:txBody>
          <a:bodyPr/>
          <a:lstStyle/>
          <a:p>
            <a:pPr algn="ctr">
              <a:defRPr/>
            </a:pPr>
            <a:r>
              <a:rPr lang="ru-RU"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ЗМІНИ В ОБСЯЗІ </a:t>
            </a:r>
            <a:r>
              <a:rPr lang="ru-RU" sz="48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пропозиції</a:t>
            </a:r>
            <a:endParaRPr lang="uk-UA" sz="4800" dirty="0" smtClean="0"/>
          </a:p>
        </p:txBody>
      </p:sp>
      <p:sp>
        <p:nvSpPr>
          <p:cNvPr id="7" name="Прямоугольник 6"/>
          <p:cNvSpPr/>
          <p:nvPr/>
        </p:nvSpPr>
        <p:spPr>
          <a:xfrm>
            <a:off x="4572000" y="1785938"/>
            <a:ext cx="3929063" cy="4032250"/>
          </a:xfrm>
          <a:prstGeom prst="rect">
            <a:avLst/>
          </a:prstGeom>
        </p:spPr>
        <p:txBody>
          <a:bodyPr>
            <a:spAutoFit/>
          </a:bodyPr>
          <a:lstStyle/>
          <a:p>
            <a:pPr algn="ctr">
              <a:defRPr/>
            </a:pPr>
            <a:r>
              <a:rPr lang="uk-UA" sz="3200" b="1" i="1" dirty="0">
                <a:latin typeface="+mj-lt"/>
              </a:rPr>
              <a:t>Зміни ціни </a:t>
            </a:r>
            <a:r>
              <a:rPr lang="uk-UA" sz="3200" dirty="0">
                <a:latin typeface="+mj-lt"/>
              </a:rPr>
              <a:t>спричиняють</a:t>
            </a:r>
            <a:r>
              <a:rPr lang="uk-UA" sz="3200" b="1" i="1" dirty="0">
                <a:latin typeface="+mj-lt"/>
              </a:rPr>
              <a:t> зміни в обсязі пропонування,</a:t>
            </a:r>
            <a:r>
              <a:rPr lang="uk-UA" sz="3200" dirty="0">
                <a:latin typeface="+mj-lt"/>
              </a:rPr>
              <a:t> що графічно відповідає </a:t>
            </a:r>
            <a:r>
              <a:rPr lang="uk-UA" sz="3200" b="1" i="1" dirty="0">
                <a:latin typeface="+mj-lt"/>
              </a:rPr>
              <a:t>руху між точками на даній кривій пропонування</a:t>
            </a:r>
            <a:r>
              <a:rPr lang="uk-UA" sz="3200" dirty="0">
                <a:latin typeface="+mj-lt"/>
              </a:rPr>
              <a:t> </a:t>
            </a:r>
          </a:p>
        </p:txBody>
      </p:sp>
      <p:pic>
        <p:nvPicPr>
          <p:cNvPr id="11268"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50" y="1857375"/>
            <a:ext cx="3929063" cy="4500563"/>
          </a:xfrm>
          <a:prstGeom prst="rect">
            <a:avLst/>
          </a:prstGeom>
          <a:noFill/>
          <a:ln w="9525">
            <a:noFill/>
            <a:miter lim="800000"/>
            <a:headEnd/>
            <a:tailEnd/>
          </a:ln>
        </p:spPr>
      </p:pic>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clrChange>
              <a:clrFrom>
                <a:srgbClr val="FFFFFF"/>
              </a:clrFrom>
              <a:clrTo>
                <a:srgbClr val="FFFFFF">
                  <a:alpha val="0"/>
                </a:srgbClr>
              </a:clrTo>
            </a:clrChange>
          </a:blip>
          <a:srcRect/>
          <a:stretch>
            <a:fillRect/>
          </a:stretch>
        </p:blipFill>
        <p:spPr>
          <a:xfrm>
            <a:off x="285750" y="1500188"/>
            <a:ext cx="4572000" cy="4467225"/>
          </a:xfrm>
          <a:noFill/>
        </p:spPr>
      </p:pic>
      <p:sp>
        <p:nvSpPr>
          <p:cNvPr id="12291" name="Прямоугольник 9"/>
          <p:cNvSpPr>
            <a:spLocks noChangeArrowheads="1"/>
          </p:cNvSpPr>
          <p:nvPr/>
        </p:nvSpPr>
        <p:spPr bwMode="auto">
          <a:xfrm>
            <a:off x="4214813" y="714375"/>
            <a:ext cx="4357687" cy="4708981"/>
          </a:xfrm>
          <a:prstGeom prst="rect">
            <a:avLst/>
          </a:prstGeom>
          <a:noFill/>
          <a:ln w="9525">
            <a:noFill/>
            <a:miter lim="800000"/>
            <a:headEnd/>
            <a:tailEnd/>
          </a:ln>
        </p:spPr>
        <p:txBody>
          <a:bodyPr>
            <a:spAutoFit/>
          </a:bodyPr>
          <a:lstStyle/>
          <a:p>
            <a:pPr algn="r"/>
            <a:r>
              <a:rPr lang="uk-UA" sz="4000" b="1" dirty="0">
                <a:solidFill>
                  <a:srgbClr val="002060"/>
                </a:solidFill>
                <a:latin typeface="Calibri" pitchFamily="34" charset="0"/>
              </a:rPr>
              <a:t>ЛІНІЙНА ФУНКЦІЯ</a:t>
            </a:r>
            <a:br>
              <a:rPr lang="uk-UA" sz="4000" b="1" dirty="0">
                <a:solidFill>
                  <a:srgbClr val="002060"/>
                </a:solidFill>
                <a:latin typeface="Calibri" pitchFamily="34" charset="0"/>
              </a:rPr>
            </a:br>
            <a:r>
              <a:rPr lang="uk-UA" sz="4000" b="1" dirty="0">
                <a:solidFill>
                  <a:srgbClr val="002060"/>
                </a:solidFill>
                <a:latin typeface="Calibri" pitchFamily="34" charset="0"/>
              </a:rPr>
              <a:t> ПРОПОНУВАННЯ може бути описана рівнянням:</a:t>
            </a:r>
          </a:p>
          <a:p>
            <a:pPr algn="r"/>
            <a:r>
              <a:rPr lang="uk-UA" sz="4000" b="1" dirty="0">
                <a:solidFill>
                  <a:srgbClr val="002060"/>
                </a:solidFill>
                <a:latin typeface="Calibri" pitchFamily="34" charset="0"/>
              </a:rPr>
              <a:t>  </a:t>
            </a:r>
          </a:p>
          <a:p>
            <a:pPr algn="r"/>
            <a:r>
              <a:rPr lang="uk-UA" sz="6000" b="1" i="1" dirty="0">
                <a:solidFill>
                  <a:srgbClr val="FF0000"/>
                </a:solidFill>
                <a:latin typeface="Calibri" pitchFamily="34" charset="0"/>
              </a:rPr>
              <a:t>  </a:t>
            </a:r>
            <a:r>
              <a:rPr lang="uk-UA" sz="4400" b="1" i="1" dirty="0">
                <a:solidFill>
                  <a:srgbClr val="FF0000"/>
                </a:solidFill>
                <a:latin typeface="Calibri" pitchFamily="34" charset="0"/>
              </a:rPr>
              <a:t>Q</a:t>
            </a:r>
            <a:r>
              <a:rPr lang="en-US" sz="4400" b="1" i="1" baseline="-25000" dirty="0">
                <a:solidFill>
                  <a:srgbClr val="FF0000"/>
                </a:solidFill>
                <a:latin typeface="Calibri" pitchFamily="34" charset="0"/>
              </a:rPr>
              <a:t>S</a:t>
            </a:r>
            <a:r>
              <a:rPr lang="uk-UA" sz="4400" b="1" i="1" dirty="0">
                <a:solidFill>
                  <a:srgbClr val="FF0000"/>
                </a:solidFill>
                <a:latin typeface="Calibri" pitchFamily="34" charset="0"/>
              </a:rPr>
              <a:t>=</a:t>
            </a:r>
            <a:r>
              <a:rPr lang="ru-RU" sz="4400" b="1" i="1" dirty="0">
                <a:solidFill>
                  <a:srgbClr val="FF0000"/>
                </a:solidFill>
                <a:latin typeface="Calibri" pitchFamily="34" charset="0"/>
              </a:rPr>
              <a:t> </a:t>
            </a:r>
            <a:r>
              <a:rPr lang="uk-UA" sz="4400" b="1" i="1" dirty="0" err="1" smtClean="0">
                <a:solidFill>
                  <a:srgbClr val="FF0000"/>
                </a:solidFill>
                <a:latin typeface="Calibri" pitchFamily="34" charset="0"/>
              </a:rPr>
              <a:t>c+d·P</a:t>
            </a:r>
            <a:r>
              <a:rPr lang="uk-UA" sz="6000" b="1" dirty="0" smtClean="0">
                <a:solidFill>
                  <a:srgbClr val="FF0000"/>
                </a:solidFill>
                <a:latin typeface="Calibri" pitchFamily="34" charset="0"/>
              </a:rPr>
              <a:t> </a:t>
            </a:r>
            <a:endParaRPr lang="uk-UA" sz="6000" dirty="0">
              <a:solidFill>
                <a:srgbClr val="FF0000"/>
              </a:solidFill>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704850"/>
            <a:ext cx="8229600" cy="652463"/>
          </a:xfrm>
        </p:spPr>
        <p:txBody>
          <a:bodyPr/>
          <a:lstStyle/>
          <a:p>
            <a:pPr algn="ctr"/>
            <a:r>
              <a:rPr lang="uk-UA" sz="4400" b="1" i="1" smtClean="0"/>
              <a:t>ЗМІНИ У ПРОПОНУВАННІ</a:t>
            </a:r>
            <a:endParaRPr lang="uk-UA" sz="4400" smtClean="0"/>
          </a:p>
        </p:txBody>
      </p:sp>
      <p:sp>
        <p:nvSpPr>
          <p:cNvPr id="12291" name="Прямоугольник 3"/>
          <p:cNvSpPr>
            <a:spLocks noChangeArrowheads="1"/>
          </p:cNvSpPr>
          <p:nvPr/>
        </p:nvSpPr>
        <p:spPr bwMode="auto">
          <a:xfrm>
            <a:off x="323850" y="1412875"/>
            <a:ext cx="4286250" cy="4401205"/>
          </a:xfrm>
          <a:prstGeom prst="rect">
            <a:avLst/>
          </a:prstGeom>
          <a:noFill/>
          <a:ln w="9525">
            <a:noFill/>
            <a:miter lim="800000"/>
            <a:headEnd/>
            <a:tailEnd/>
          </a:ln>
        </p:spPr>
        <p:txBody>
          <a:bodyPr>
            <a:spAutoFit/>
          </a:bodyPr>
          <a:lstStyle/>
          <a:p>
            <a:pPr algn="ctr">
              <a:defRPr/>
            </a:pPr>
            <a:r>
              <a:rPr lang="uk-UA" dirty="0"/>
              <a:t> </a:t>
            </a:r>
            <a:r>
              <a:rPr lang="uk-UA" sz="2800" b="1" i="1" dirty="0">
                <a:solidFill>
                  <a:srgbClr val="FF0000"/>
                </a:solidFill>
                <a:latin typeface="+mj-lt"/>
              </a:rPr>
              <a:t>Нецінові </a:t>
            </a:r>
            <a:r>
              <a:rPr lang="uk-UA" sz="2800" b="1" i="1" dirty="0" err="1" smtClean="0">
                <a:solidFill>
                  <a:srgbClr val="FF0000"/>
                </a:solidFill>
                <a:latin typeface="+mj-lt"/>
              </a:rPr>
              <a:t>чинники</a:t>
            </a:r>
            <a:r>
              <a:rPr lang="uk-UA" sz="2800" dirty="0" err="1" smtClean="0">
                <a:latin typeface="+mj-lt"/>
              </a:rPr>
              <a:t>спричиняють</a:t>
            </a:r>
            <a:r>
              <a:rPr lang="uk-UA" sz="2800" b="1" i="1" dirty="0" smtClean="0">
                <a:latin typeface="+mj-lt"/>
              </a:rPr>
              <a:t> </a:t>
            </a:r>
            <a:endParaRPr lang="uk-UA" sz="2800" b="1" i="1" dirty="0">
              <a:latin typeface="+mj-lt"/>
            </a:endParaRPr>
          </a:p>
          <a:p>
            <a:pPr algn="ctr">
              <a:defRPr/>
            </a:pPr>
            <a:r>
              <a:rPr lang="uk-UA" sz="2800" b="1" i="1" dirty="0">
                <a:solidFill>
                  <a:srgbClr val="FF0000"/>
                </a:solidFill>
                <a:latin typeface="+mj-lt"/>
              </a:rPr>
              <a:t>зміни у пропонуванні,</a:t>
            </a:r>
          </a:p>
          <a:p>
            <a:pPr algn="ctr">
              <a:defRPr/>
            </a:pPr>
            <a:r>
              <a:rPr lang="uk-UA" sz="2800" dirty="0">
                <a:latin typeface="+mj-lt"/>
              </a:rPr>
              <a:t> що графічно відповідає </a:t>
            </a:r>
            <a:r>
              <a:rPr lang="uk-UA" sz="2800" b="1" i="1" dirty="0">
                <a:latin typeface="+mj-lt"/>
              </a:rPr>
              <a:t>зміщенню всієї кривої пропозиції</a:t>
            </a:r>
            <a:r>
              <a:rPr lang="uk-UA" sz="2800" dirty="0">
                <a:latin typeface="+mj-lt"/>
              </a:rPr>
              <a:t> праворуч-вниз, якщо пропонування зростає, і ліворуч-вгору, якщо пропонування скорочується </a:t>
            </a:r>
          </a:p>
        </p:txBody>
      </p:sp>
      <p:pic>
        <p:nvPicPr>
          <p:cNvPr id="13316"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572000" y="1781175"/>
            <a:ext cx="4214813" cy="4505325"/>
          </a:xfrm>
          <a:prstGeom prst="rect">
            <a:avLst/>
          </a:prstGeom>
          <a:noFill/>
          <a:ln w="9525">
            <a:noFill/>
            <a:miter lim="800000"/>
            <a:headEnd/>
            <a:tailEnd/>
          </a:ln>
        </p:spPr>
      </p:pic>
    </p:spTree>
  </p:cSld>
  <p:clrMapOvr>
    <a:masterClrMapping/>
  </p:clrMapOvr>
  <p:transition>
    <p:cover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1047</TotalTime>
  <Words>957</Words>
  <Application>Microsoft Office PowerPoint</Application>
  <PresentationFormat>Экран (4:3)</PresentationFormat>
  <Paragraphs>222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Поток</vt:lpstr>
      <vt:lpstr>ПРОПОЗИЦІЯ</vt:lpstr>
      <vt:lpstr>Пропозиція, обсяг пропозиції</vt:lpstr>
      <vt:lpstr>Залежність величини пропозиції від ціни товару  (шкала пропозиції)</vt:lpstr>
      <vt:lpstr>Закон пропозиції</vt:lpstr>
      <vt:lpstr>   Крива пропозиції</vt:lpstr>
      <vt:lpstr>Слайд 6</vt:lpstr>
      <vt:lpstr>ЗМІНИ В ОБСЯЗІ пропозиції</vt:lpstr>
      <vt:lpstr>Слайд 8</vt:lpstr>
      <vt:lpstr>ЗМІНИ У ПРОПОНУВАННІ</vt:lpstr>
      <vt:lpstr>Зміна функції пропозиції</vt:lpstr>
      <vt:lpstr>ЗМІНИ ПРОПОЗИЦІЇ  ВПЛИВ НЕЦІНОВИХ ЧИННИКІВ</vt:lpstr>
      <vt:lpstr>Ціни ресурсів </vt:lpstr>
      <vt:lpstr>Технології виробництва</vt:lpstr>
      <vt:lpstr>Кількість продавців на ринку</vt:lpstr>
      <vt:lpstr>Податки та субсидії</vt:lpstr>
      <vt:lpstr>Зміни цін інших товарів </vt:lpstr>
      <vt:lpstr>Вплив природно – кліматичних умов</vt:lpstr>
      <vt:lpstr>Очікування виробників</vt:lpstr>
      <vt:lpstr>Слайд 19</vt:lpstr>
      <vt:lpstr>Слайд 20</vt:lpstr>
      <vt:lpstr>          2.РИНОК ТЕЛЕВІЗОРІВ</vt:lpstr>
      <vt:lpstr>3. РИНОК ДЕРЕВИНИ</vt:lpstr>
      <vt:lpstr>  4. РИНОК МИЮЧИХ ЗАСОБІВ.</vt:lpstr>
    </vt:vector>
  </TitlesOfParts>
  <Company>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Аня</dc:creator>
  <cp:lastModifiedBy>Admin</cp:lastModifiedBy>
  <cp:revision>106</cp:revision>
  <dcterms:created xsi:type="dcterms:W3CDTF">2008-03-28T07:02:08Z</dcterms:created>
  <dcterms:modified xsi:type="dcterms:W3CDTF">2013-11-18T15:20:45Z</dcterms:modified>
</cp:coreProperties>
</file>