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A139782-AEDF-449D-AF50-AAD9376749EA}" type="datetimeFigureOut">
              <a:rPr lang="uk-UA" smtClean="0"/>
              <a:t>24.01.2015</a:t>
            </a:fld>
            <a:endParaRPr lang="uk-UA"/>
          </a:p>
        </p:txBody>
      </p:sp>
      <p:sp>
        <p:nvSpPr>
          <p:cNvPr id="16" name="Номер слайда 15"/>
          <p:cNvSpPr>
            <a:spLocks noGrp="1"/>
          </p:cNvSpPr>
          <p:nvPr>
            <p:ph type="sldNum" sz="quarter" idx="11"/>
          </p:nvPr>
        </p:nvSpPr>
        <p:spPr/>
        <p:txBody>
          <a:bodyPr/>
          <a:lstStyle/>
          <a:p>
            <a:fld id="{ED80EC72-5DCA-4500-9384-46401638BC52}" type="slidenum">
              <a:rPr lang="uk-UA" smtClean="0"/>
              <a:t>‹#›</a:t>
            </a:fld>
            <a:endParaRPr lang="uk-UA"/>
          </a:p>
        </p:txBody>
      </p:sp>
      <p:sp>
        <p:nvSpPr>
          <p:cNvPr id="17" name="Нижний колонтитул 16"/>
          <p:cNvSpPr>
            <a:spLocks noGrp="1"/>
          </p:cNvSpPr>
          <p:nvPr>
            <p:ph type="ftr" sz="quarter" idx="12"/>
          </p:nvPr>
        </p:nvSpPr>
        <p:spPr/>
        <p:txBody>
          <a:bodyPr/>
          <a:lstStyle/>
          <a:p>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A139782-AEDF-449D-AF50-AAD9376749EA}" type="datetimeFigureOut">
              <a:rPr lang="uk-UA" smtClean="0"/>
              <a:t>24.01.2015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D80EC72-5DCA-4500-9384-46401638BC52}"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A139782-AEDF-449D-AF50-AAD9376749EA}" type="datetimeFigureOut">
              <a:rPr lang="uk-UA" smtClean="0"/>
              <a:t>24.01.2015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D80EC72-5DCA-4500-9384-46401638BC52}"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A139782-AEDF-449D-AF50-AAD9376749EA}" type="datetimeFigureOut">
              <a:rPr lang="uk-UA" smtClean="0"/>
              <a:t>24.01.2015</a:t>
            </a:fld>
            <a:endParaRPr lang="uk-UA"/>
          </a:p>
        </p:txBody>
      </p:sp>
      <p:sp>
        <p:nvSpPr>
          <p:cNvPr id="15" name="Номер слайда 14"/>
          <p:cNvSpPr>
            <a:spLocks noGrp="1"/>
          </p:cNvSpPr>
          <p:nvPr>
            <p:ph type="sldNum" sz="quarter" idx="15"/>
          </p:nvPr>
        </p:nvSpPr>
        <p:spPr/>
        <p:txBody>
          <a:bodyPr/>
          <a:lstStyle>
            <a:lvl1pPr algn="ctr">
              <a:defRPr/>
            </a:lvl1pPr>
          </a:lstStyle>
          <a:p>
            <a:fld id="{ED80EC72-5DCA-4500-9384-46401638BC52}" type="slidenum">
              <a:rPr lang="uk-UA" smtClean="0"/>
              <a:t>‹#›</a:t>
            </a:fld>
            <a:endParaRPr lang="uk-UA"/>
          </a:p>
        </p:txBody>
      </p:sp>
      <p:sp>
        <p:nvSpPr>
          <p:cNvPr id="16" name="Нижний колонтитул 15"/>
          <p:cNvSpPr>
            <a:spLocks noGrp="1"/>
          </p:cNvSpPr>
          <p:nvPr>
            <p:ph type="ftr" sz="quarter" idx="16"/>
          </p:nvPr>
        </p:nvSpPr>
        <p:spPr/>
        <p:txBody>
          <a:bodyPr/>
          <a:lstStyle/>
          <a:p>
            <a:endParaRPr lang="uk-UA"/>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A139782-AEDF-449D-AF50-AAD9376749EA}" type="datetimeFigureOut">
              <a:rPr lang="uk-UA" smtClean="0"/>
              <a:t>24.01.2015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D80EC72-5DCA-4500-9384-46401638BC52}" type="slidenum">
              <a:rPr lang="uk-UA" smtClean="0"/>
              <a:t>‹#›</a:t>
            </a:fld>
            <a:endParaRPr lang="uk-UA"/>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A139782-AEDF-449D-AF50-AAD9376749EA}" type="datetimeFigureOut">
              <a:rPr lang="uk-UA" smtClean="0"/>
              <a:t>24.01.2015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D80EC72-5DCA-4500-9384-46401638BC52}" type="slidenum">
              <a:rPr lang="uk-UA" smtClean="0"/>
              <a:t>‹#›</a:t>
            </a:fld>
            <a:endParaRPr lang="uk-UA"/>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ED80EC72-5DCA-4500-9384-46401638BC52}" type="slidenum">
              <a:rPr lang="uk-UA" smtClean="0"/>
              <a:t>‹#›</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7" name="Дата 6"/>
          <p:cNvSpPr>
            <a:spLocks noGrp="1"/>
          </p:cNvSpPr>
          <p:nvPr>
            <p:ph type="dt" sz="half" idx="10"/>
          </p:nvPr>
        </p:nvSpPr>
        <p:spPr/>
        <p:txBody>
          <a:bodyPr/>
          <a:lstStyle/>
          <a:p>
            <a:fld id="{5A139782-AEDF-449D-AF50-AAD9376749EA}" type="datetimeFigureOut">
              <a:rPr lang="uk-UA" smtClean="0"/>
              <a:t>24.01.2015</a:t>
            </a:fld>
            <a:endParaRPr lang="uk-UA"/>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A139782-AEDF-449D-AF50-AAD9376749EA}" type="datetimeFigureOut">
              <a:rPr lang="uk-UA" smtClean="0"/>
              <a:t>24.01.2015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ED80EC72-5DCA-4500-9384-46401638BC52}" type="slidenum">
              <a:rPr lang="uk-UA" smtClean="0"/>
              <a:t>‹#›</a:t>
            </a:fld>
            <a:endParaRPr lang="uk-UA"/>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139782-AEDF-449D-AF50-AAD9376749EA}" type="datetimeFigureOut">
              <a:rPr lang="uk-UA" smtClean="0"/>
              <a:t>24.01.2015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D80EC72-5DCA-4500-9384-46401638BC52}"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A139782-AEDF-449D-AF50-AAD9376749EA}" type="datetimeFigureOut">
              <a:rPr lang="uk-UA" smtClean="0"/>
              <a:t>24.01.2015</a:t>
            </a:fld>
            <a:endParaRPr lang="uk-UA"/>
          </a:p>
        </p:txBody>
      </p:sp>
      <p:sp>
        <p:nvSpPr>
          <p:cNvPr id="9" name="Номер слайда 8"/>
          <p:cNvSpPr>
            <a:spLocks noGrp="1"/>
          </p:cNvSpPr>
          <p:nvPr>
            <p:ph type="sldNum" sz="quarter" idx="15"/>
          </p:nvPr>
        </p:nvSpPr>
        <p:spPr/>
        <p:txBody>
          <a:bodyPr/>
          <a:lstStyle/>
          <a:p>
            <a:fld id="{ED80EC72-5DCA-4500-9384-46401638BC52}" type="slidenum">
              <a:rPr lang="uk-UA" smtClean="0"/>
              <a:t>‹#›</a:t>
            </a:fld>
            <a:endParaRPr lang="uk-UA"/>
          </a:p>
        </p:txBody>
      </p:sp>
      <p:sp>
        <p:nvSpPr>
          <p:cNvPr id="10" name="Нижний колонтитул 9"/>
          <p:cNvSpPr>
            <a:spLocks noGrp="1"/>
          </p:cNvSpPr>
          <p:nvPr>
            <p:ph type="ftr" sz="quarter" idx="16"/>
          </p:nvPr>
        </p:nvSpPr>
        <p:spPr/>
        <p:txBody>
          <a:bodyPr/>
          <a:lstStyle/>
          <a:p>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A139782-AEDF-449D-AF50-AAD9376749EA}" type="datetimeFigureOut">
              <a:rPr lang="uk-UA" smtClean="0"/>
              <a:t>24.01.2015</a:t>
            </a:fld>
            <a:endParaRPr lang="uk-UA"/>
          </a:p>
        </p:txBody>
      </p:sp>
      <p:sp>
        <p:nvSpPr>
          <p:cNvPr id="9" name="Номер слайда 8"/>
          <p:cNvSpPr>
            <a:spLocks noGrp="1"/>
          </p:cNvSpPr>
          <p:nvPr>
            <p:ph type="sldNum" sz="quarter" idx="11"/>
          </p:nvPr>
        </p:nvSpPr>
        <p:spPr/>
        <p:txBody>
          <a:bodyPr/>
          <a:lstStyle/>
          <a:p>
            <a:fld id="{ED80EC72-5DCA-4500-9384-46401638BC52}" type="slidenum">
              <a:rPr lang="uk-UA" smtClean="0"/>
              <a:t>‹#›</a:t>
            </a:fld>
            <a:endParaRPr lang="uk-UA"/>
          </a:p>
        </p:txBody>
      </p:sp>
      <p:sp>
        <p:nvSpPr>
          <p:cNvPr id="10" name="Нижний колонтитул 9"/>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A139782-AEDF-449D-AF50-AAD9376749EA}" type="datetimeFigureOut">
              <a:rPr lang="uk-UA" smtClean="0"/>
              <a:t>24.01.2015</a:t>
            </a:fld>
            <a:endParaRPr lang="uk-UA"/>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uk-UA"/>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D80EC72-5DCA-4500-9384-46401638BC52}" type="slidenum">
              <a:rPr lang="uk-UA" smtClean="0"/>
              <a:t>‹#›</a:t>
            </a:fld>
            <a:endParaRPr lang="uk-UA"/>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iki.lvivforever.org.ua/index.php?title=%D0%A4%D0%B0%D0%B9%D0%BB:Vustavka_y_parky.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iki.lvivforever.org.ua/index.php?title=%D0%A4%D0%B0%D0%B9%D0%BB:K_vustavka.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iki.lvivforever.org.ua/index.php?title=%D0%A4%D0%B0%D0%B9%D0%BB:K_vustavka1.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iki.lvivforever.org.ua/index.php?title=%D0%A4%D0%B0%D0%B9%D0%BB:Vust.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iki.lvivforever.org.ua/index.php?title=%D0%A4%D0%B0%D0%B9%D0%BB:Vustavka12345.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3717032"/>
            <a:ext cx="8579296" cy="1313372"/>
          </a:xfrm>
        </p:spPr>
        <p:txBody>
          <a:bodyPr/>
          <a:lstStyle/>
          <a:p>
            <a:r>
              <a:rPr lang="uk-UA" sz="2400" dirty="0"/>
              <a:t>1894</a:t>
            </a:r>
          </a:p>
        </p:txBody>
      </p:sp>
      <p:sp>
        <p:nvSpPr>
          <p:cNvPr id="2" name="Заголовок 1"/>
          <p:cNvSpPr>
            <a:spLocks noGrp="1"/>
          </p:cNvSpPr>
          <p:nvPr>
            <p:ph type="ctrTitle"/>
          </p:nvPr>
        </p:nvSpPr>
        <p:spPr>
          <a:xfrm>
            <a:off x="467544" y="836712"/>
            <a:ext cx="8856984" cy="2232248"/>
          </a:xfrm>
        </p:spPr>
        <p:txBody>
          <a:bodyPr/>
          <a:lstStyle/>
          <a:p>
            <a:r>
              <a:rPr lang="uk-UA" sz="5400" dirty="0" smtClean="0">
                <a:effectLst/>
              </a:rPr>
              <a:t>Галицька виставка крайова </a:t>
            </a:r>
            <a:r>
              <a:rPr lang="uk-UA" sz="5400" dirty="0">
                <a:effectLst/>
              </a:rPr>
              <a:t> </a:t>
            </a:r>
            <a:endParaRPr lang="uk-UA" sz="5400" dirty="0"/>
          </a:p>
        </p:txBody>
      </p:sp>
    </p:spTree>
    <p:extLst>
      <p:ext uri="{BB962C8B-B14F-4D97-AF65-F5344CB8AC3E}">
        <p14:creationId xmlns:p14="http://schemas.microsoft.com/office/powerpoint/2010/main" val="1787621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748464" cy="6264696"/>
          </a:xfrm>
        </p:spPr>
        <p:txBody>
          <a:bodyPr>
            <a:normAutofit lnSpcReduction="10000"/>
          </a:bodyPr>
          <a:lstStyle/>
          <a:p>
            <a:r>
              <a:rPr lang="uk-UA" dirty="0"/>
              <a:t>Урочисте відкриття Загальної крайової виставки відбулося 5 червня 1894 року. Після Служби Божої у Латинській </a:t>
            </a:r>
            <a:r>
              <a:rPr lang="uk-UA" dirty="0" err="1"/>
              <a:t>катедрі</a:t>
            </a:r>
            <a:r>
              <a:rPr lang="uk-UA" dirty="0"/>
              <a:t> усі гості зібралися на площі перед промисловим павільйоном на церемонію відкриття. Після виголошення промов князем Адамом </a:t>
            </a:r>
            <a:r>
              <a:rPr lang="uk-UA" dirty="0" err="1"/>
              <a:t>Сапєгою</a:t>
            </a:r>
            <a:r>
              <a:rPr lang="uk-UA" dirty="0"/>
              <a:t> польською мовою та членом Крайового виділу д-р </a:t>
            </a:r>
            <a:r>
              <a:rPr lang="uk-UA" dirty="0" err="1"/>
              <a:t>Дам'яном</a:t>
            </a:r>
            <a:r>
              <a:rPr lang="uk-UA" dirty="0"/>
              <a:t> </a:t>
            </a:r>
            <a:r>
              <a:rPr lang="uk-UA" dirty="0" err="1"/>
              <a:t>Савчаком</a:t>
            </a:r>
            <a:r>
              <a:rPr lang="uk-UA" dirty="0"/>
              <a:t> – українською - </a:t>
            </a:r>
            <a:r>
              <a:rPr lang="uk-UA" dirty="0" err="1"/>
              <a:t>герцерцог</a:t>
            </a:r>
            <a:r>
              <a:rPr lang="uk-UA" dirty="0"/>
              <a:t> Карл Людвіг оголосив виставку офіційно відкритою.</a:t>
            </a:r>
          </a:p>
          <a:p>
            <a:r>
              <a:rPr lang="uk-UA" dirty="0"/>
              <a:t>Виставка поділялася на 34 тематичні групи, кожна з яких мала свої експозиційні площі, організаційний комітет і окрему комісію суддів. Упродовж діяльності Загальної крайової виставки проводилися тимчасові виставки коней, великої рогатої худоби, собак, садівництва, сільського господарства, домашньої птиці. Також на її території відбувалися з'їзди та зібрання фахівців різних сфер сільського господарства та промисловості.</a:t>
            </a:r>
          </a:p>
          <a:p>
            <a:endParaRPr lang="uk-UA" dirty="0"/>
          </a:p>
        </p:txBody>
      </p:sp>
    </p:spTree>
    <p:extLst>
      <p:ext uri="{BB962C8B-B14F-4D97-AF65-F5344CB8AC3E}">
        <p14:creationId xmlns:p14="http://schemas.microsoft.com/office/powerpoint/2010/main" val="16706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Vustavka y parky.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21004" y="476672"/>
            <a:ext cx="7920880" cy="5760640"/>
          </a:xfrm>
          <a:prstGeom prst="rect">
            <a:avLst/>
          </a:prstGeom>
          <a:ln/>
        </p:spPr>
        <p:style>
          <a:lnRef idx="3">
            <a:schemeClr val="lt1"/>
          </a:lnRef>
          <a:fillRef idx="1">
            <a:schemeClr val="accent1"/>
          </a:fillRef>
          <a:effectRef idx="1">
            <a:schemeClr val="accent1"/>
          </a:effectRef>
          <a:fontRef idx="minor">
            <a:schemeClr val="lt1"/>
          </a:fontRef>
        </p:style>
      </p:pic>
    </p:spTree>
    <p:extLst>
      <p:ext uri="{BB962C8B-B14F-4D97-AF65-F5344CB8AC3E}">
        <p14:creationId xmlns:p14="http://schemas.microsoft.com/office/powerpoint/2010/main" val="3200747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6408712"/>
          </a:xfrm>
        </p:spPr>
        <p:txBody>
          <a:bodyPr>
            <a:normAutofit fontScale="92500" lnSpcReduction="20000"/>
          </a:bodyPr>
          <a:lstStyle/>
          <a:p>
            <a:r>
              <a:rPr lang="uk-UA" dirty="0"/>
              <a:t>Виставка викликала значне зацікавлення та мала великий успіх серед відвідувачів. Велика кількість гостей приїздила спеціально, щоб побачити виставку. Окрім туристичної та відпочинкової привабливості відвідування виставки мало важливу освітню складову для численних шкільних екскурсій з усієї Галичини. Від 5 червня по 16 грудня(139 днів роботи виставки, 100 з яких були дощовими), її відвідало 1 146 329 осіб. </a:t>
            </a:r>
          </a:p>
          <a:p>
            <a:r>
              <a:rPr lang="uk-UA" dirty="0"/>
              <a:t>Найпопулярнішою була кругла будівля з панорамою битви поляків з росіянами біля села </a:t>
            </a:r>
            <a:r>
              <a:rPr lang="uk-UA" dirty="0" err="1"/>
              <a:t>Рацлавіци</a:t>
            </a:r>
            <a:r>
              <a:rPr lang="uk-UA" dirty="0"/>
              <a:t> 4 квітня 1794 року, бо ж виставка відбувалася у річницю повстання </a:t>
            </a:r>
            <a:r>
              <a:rPr lang="uk-UA" dirty="0" err="1"/>
              <a:t>Тадеуша</a:t>
            </a:r>
            <a:r>
              <a:rPr lang="uk-UA" dirty="0"/>
              <a:t> </a:t>
            </a:r>
            <a:r>
              <a:rPr lang="uk-UA" dirty="0" err="1"/>
              <a:t>Костюшка</a:t>
            </a:r>
            <a:r>
              <a:rPr lang="uk-UA" dirty="0"/>
              <a:t>. Знаходилась вона зліва від головного входу і була  споруджена у стилі </a:t>
            </a:r>
            <a:r>
              <a:rPr lang="uk-UA" dirty="0" err="1"/>
              <a:t>неоренесансу</a:t>
            </a:r>
            <a:r>
              <a:rPr lang="uk-UA" dirty="0"/>
              <a:t> за проектом Л. </a:t>
            </a:r>
            <a:r>
              <a:rPr lang="uk-UA" dirty="0" err="1"/>
              <a:t>Балдвіна-Рамулта</a:t>
            </a:r>
            <a:r>
              <a:rPr lang="uk-UA" dirty="0"/>
              <a:t>. На розпис виготовленого в Брюсселі полотна 120х15 м польські художники витратили 750 кг фарби. І після виставки панорама була одним з улюблених об"</a:t>
            </a:r>
            <a:r>
              <a:rPr lang="uk-UA" dirty="0" err="1"/>
              <a:t>єктів</a:t>
            </a:r>
            <a:r>
              <a:rPr lang="uk-UA" dirty="0"/>
              <a:t> для відвідування. 1946-го, коли львівські поляки перебиралися до відібраного в німців Вроцлава, перевезли туди й </a:t>
            </a:r>
            <a:r>
              <a:rPr lang="uk-UA" dirty="0" err="1"/>
              <a:t>Рацлавіцьку</a:t>
            </a:r>
            <a:r>
              <a:rPr lang="uk-UA" dirty="0"/>
              <a:t> панораму. Там вона експонується й досі.</a:t>
            </a:r>
          </a:p>
          <a:p>
            <a:endParaRPr lang="uk-UA" dirty="0"/>
          </a:p>
        </p:txBody>
      </p:sp>
    </p:spTree>
    <p:extLst>
      <p:ext uri="{BB962C8B-B14F-4D97-AF65-F5344CB8AC3E}">
        <p14:creationId xmlns:p14="http://schemas.microsoft.com/office/powerpoint/2010/main" val="2734101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5008" y="476672"/>
            <a:ext cx="8928992" cy="6192688"/>
          </a:xfrm>
        </p:spPr>
        <p:txBody>
          <a:bodyPr>
            <a:normAutofit fontScale="92500"/>
          </a:bodyPr>
          <a:lstStyle/>
          <a:p>
            <a:r>
              <a:rPr lang="uk-UA" dirty="0"/>
              <a:t>Навпроти панорами стояв палац мистецтв. Там експонувалися три виставки: «Стародавні пам’ятки», «</a:t>
            </a:r>
            <a:r>
              <a:rPr lang="uk-UA" dirty="0" err="1"/>
              <a:t>Ретроперспектива</a:t>
            </a:r>
            <a:r>
              <a:rPr lang="uk-UA" dirty="0"/>
              <a:t> польського мистецтва» і «Сучасне мистецтво».</a:t>
            </a:r>
          </a:p>
          <a:p>
            <a:r>
              <a:rPr lang="uk-UA" dirty="0"/>
              <a:t>Далі тягнулася алея із численними павільйонами по обидва боки. Її прикрашав електричний фонтан: струмені води до 50 м заввишки освітлювали кольорові промені світла. Один із виробників алкогольних напоїв спорудив свій павільйон у вигляді пляшки коньяку, збільшеної у 144 рази. Був також акваріум із чотирма ставками, модель копальні воску зі штольнею на глибині 11 м, підземна печера у вигляді соляної шахти. Один павільйон був у вигляді пляшки коньяку, збільшеної у 144 рази</a:t>
            </a:r>
            <a:r>
              <a:rPr lang="uk-UA" dirty="0" smtClean="0"/>
              <a:t>.</a:t>
            </a:r>
            <a:r>
              <a:rPr lang="uk-UA" dirty="0"/>
              <a:t> Павільйон </a:t>
            </a:r>
            <a:r>
              <a:rPr lang="uk-UA" dirty="0" err="1"/>
              <a:t>Окоцімської</a:t>
            </a:r>
            <a:r>
              <a:rPr lang="uk-UA" dirty="0"/>
              <a:t> пивоварні за проектом </a:t>
            </a:r>
            <a:r>
              <a:rPr lang="uk-UA" dirty="0" err="1"/>
              <a:t>Томаша</a:t>
            </a:r>
            <a:r>
              <a:rPr lang="uk-UA" dirty="0"/>
              <a:t> </a:t>
            </a:r>
            <a:r>
              <a:rPr lang="uk-UA" dirty="0" err="1"/>
              <a:t>Пшиліньского</a:t>
            </a:r>
            <a:r>
              <a:rPr lang="uk-UA" dirty="0"/>
              <a:t> поблизу </a:t>
            </a:r>
            <a:r>
              <a:rPr lang="uk-UA" dirty="0" err="1"/>
              <a:t>павльйону</a:t>
            </a:r>
            <a:r>
              <a:rPr lang="uk-UA" dirty="0"/>
              <a:t> архітектури, завершував перший сектор вистави</a:t>
            </a:r>
          </a:p>
          <a:p>
            <a:endParaRPr lang="uk-UA" dirty="0"/>
          </a:p>
        </p:txBody>
      </p:sp>
    </p:spTree>
    <p:extLst>
      <p:ext uri="{BB962C8B-B14F-4D97-AF65-F5344CB8AC3E}">
        <p14:creationId xmlns:p14="http://schemas.microsoft.com/office/powerpoint/2010/main" val="374324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K vustavka.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11560" y="620688"/>
            <a:ext cx="7920880" cy="5688631"/>
          </a:xfrm>
          <a:prstGeom prst="rect">
            <a:avLst/>
          </a:prstGeom>
          <a:ln/>
        </p:spPr>
        <p:style>
          <a:lnRef idx="3">
            <a:schemeClr val="lt1"/>
          </a:lnRef>
          <a:fillRef idx="1">
            <a:schemeClr val="accent1"/>
          </a:fillRef>
          <a:effectRef idx="1">
            <a:schemeClr val="accent1"/>
          </a:effectRef>
          <a:fontRef idx="minor">
            <a:schemeClr val="lt1"/>
          </a:fontRef>
        </p:style>
      </p:pic>
    </p:spTree>
    <p:extLst>
      <p:ext uri="{BB962C8B-B14F-4D97-AF65-F5344CB8AC3E}">
        <p14:creationId xmlns:p14="http://schemas.microsoft.com/office/powerpoint/2010/main" val="4207038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2155" y="491095"/>
            <a:ext cx="8748464" cy="6336704"/>
          </a:xfrm>
        </p:spPr>
        <p:txBody>
          <a:bodyPr>
            <a:normAutofit fontScale="92500" lnSpcReduction="20000"/>
          </a:bodyPr>
          <a:lstStyle/>
          <a:p>
            <a:r>
              <a:rPr lang="uk-UA" dirty="0"/>
              <a:t>Палац промисловості. Загальна Крайова виставка 1894 р. у Львові. Творець: Едвард </a:t>
            </a:r>
            <a:r>
              <a:rPr lang="uk-UA" dirty="0" err="1"/>
              <a:t>Тшемескі</a:t>
            </a:r>
            <a:endParaRPr lang="uk-UA" dirty="0"/>
          </a:p>
          <a:p>
            <a:r>
              <a:rPr lang="uk-UA" dirty="0"/>
              <a:t>Палац промисловості - промисловий павільйон площею 5 985 </a:t>
            </a:r>
            <a:r>
              <a:rPr lang="uk-UA" dirty="0" err="1"/>
              <a:t>кв.м</a:t>
            </a:r>
            <a:r>
              <a:rPr lang="uk-UA" dirty="0"/>
              <a:t> </a:t>
            </a:r>
            <a:r>
              <a:rPr lang="uk-UA" dirty="0" err="1"/>
              <a:t>.Споруда</a:t>
            </a:r>
            <a:r>
              <a:rPr lang="uk-UA" dirty="0"/>
              <a:t> павільйону була розташована на південному сході виставки, на першій площі, яку утворювала центральна алея, в напрямку від головної брами вглиб виставки. Центральним елементом павільйону був купол висотою 32 м, фронтон прикрашав розпис </a:t>
            </a:r>
            <a:r>
              <a:rPr lang="uk-UA" dirty="0" err="1"/>
              <a:t>Тадеуша</a:t>
            </a:r>
            <a:r>
              <a:rPr lang="uk-UA" dirty="0"/>
              <a:t> </a:t>
            </a:r>
            <a:r>
              <a:rPr lang="uk-UA" dirty="0" err="1"/>
              <a:t>Попеля</a:t>
            </a:r>
            <a:r>
              <a:rPr lang="uk-UA" dirty="0"/>
              <a:t>. Це був найбільший та найважливіший павільйон виставки, що представляв здобутки промисловості Галичини та напрямки її розвитку</a:t>
            </a:r>
            <a:r>
              <a:rPr lang="uk-UA" dirty="0" smtClean="0"/>
              <a:t>.</a:t>
            </a:r>
            <a:r>
              <a:rPr lang="uk-UA" dirty="0"/>
              <a:t> Етнографічний відділ займав окрему територію на виставці та демонстрував спосіб життя та основні заняття 4-х етнографічних груп русинів (гуцулів, жителів Полісся, Поділля та Наддністрянщини) та 2-х груп поляків (мазурів і мешканців </a:t>
            </a:r>
            <a:r>
              <a:rPr lang="uk-UA" dirty="0" err="1"/>
              <a:t>Татрських</a:t>
            </a:r>
            <a:r>
              <a:rPr lang="uk-UA" dirty="0"/>
              <a:t> гір поблизу Закопаного). На території відділу споруджено дерев’яну церкву з дзвіницею, а також хати та обійстя, наповнені предметами побуту та реманентом.</a:t>
            </a:r>
          </a:p>
          <a:p>
            <a:endParaRPr lang="uk-UA" dirty="0"/>
          </a:p>
          <a:p>
            <a:endParaRPr lang="uk-UA" dirty="0"/>
          </a:p>
        </p:txBody>
      </p:sp>
    </p:spTree>
    <p:extLst>
      <p:ext uri="{BB962C8B-B14F-4D97-AF65-F5344CB8AC3E}">
        <p14:creationId xmlns:p14="http://schemas.microsoft.com/office/powerpoint/2010/main" val="1487906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K vustavka1.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39552" y="260647"/>
            <a:ext cx="4752528" cy="6276595"/>
          </a:xfrm>
          <a:prstGeom prst="rect">
            <a:avLst/>
          </a:prstGeom>
          <a:noFill/>
          <a:ln>
            <a:noFill/>
          </a:ln>
        </p:spPr>
      </p:pic>
      <p:sp>
        <p:nvSpPr>
          <p:cNvPr id="5" name="Прямоугольник 4"/>
          <p:cNvSpPr/>
          <p:nvPr/>
        </p:nvSpPr>
        <p:spPr>
          <a:xfrm>
            <a:off x="5292080" y="721288"/>
            <a:ext cx="3744416" cy="5355312"/>
          </a:xfrm>
          <a:prstGeom prst="rect">
            <a:avLst/>
          </a:prstGeom>
        </p:spPr>
        <p:txBody>
          <a:bodyPr wrap="square">
            <a:spAutoFit/>
          </a:bodyPr>
          <a:lstStyle/>
          <a:p>
            <a:r>
              <a:rPr lang="uk-UA" dirty="0"/>
              <a:t>В хатах етнографічного відділу мешкали корінні жителі з різних регіонів Галичини, одягнені у свої традиційні строї. Вони займалися своїми традиційними домашніми промислами, готували їжу і таким чином </a:t>
            </a:r>
            <a:r>
              <a:rPr lang="uk-UA" dirty="0" err="1"/>
              <a:t>демонстували</a:t>
            </a:r>
            <a:r>
              <a:rPr lang="uk-UA" dirty="0"/>
              <a:t> специфіку своїх етнографічних регіонів. В окремому павільйоні експонувалися вироби домашніх промислів, одяг, обрядові предмети, фотографії із зображенням побутових сцен життя селян, а також бібліотека із збіркою книг Івана Франка з галузі етнографії, а також збірка предметів, знайдених в результаті розкопок з колекції </a:t>
            </a:r>
            <a:r>
              <a:rPr lang="uk-UA" dirty="0" err="1"/>
              <a:t>Александра</a:t>
            </a:r>
            <a:r>
              <a:rPr lang="uk-UA" dirty="0"/>
              <a:t> </a:t>
            </a:r>
            <a:r>
              <a:rPr lang="uk-UA" dirty="0" err="1"/>
              <a:t>Чоловського</a:t>
            </a:r>
            <a:r>
              <a:rPr lang="uk-UA" dirty="0"/>
              <a:t>.</a:t>
            </a:r>
          </a:p>
        </p:txBody>
      </p:sp>
    </p:spTree>
    <p:extLst>
      <p:ext uri="{BB962C8B-B14F-4D97-AF65-F5344CB8AC3E}">
        <p14:creationId xmlns:p14="http://schemas.microsoft.com/office/powerpoint/2010/main" val="2400565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363272" cy="5904656"/>
          </a:xfrm>
        </p:spPr>
        <p:txBody>
          <a:bodyPr>
            <a:normAutofit fontScale="85000" lnSpcReduction="10000"/>
          </a:bodyPr>
          <a:lstStyle/>
          <a:p>
            <a:r>
              <a:rPr lang="uk-UA" dirty="0"/>
              <a:t>Ефектний </a:t>
            </a:r>
            <a:r>
              <a:rPr lang="uk-UA" dirty="0" err="1"/>
              <a:t>світло-музичний</a:t>
            </a:r>
            <a:r>
              <a:rPr lang="uk-UA" dirty="0"/>
              <a:t> фонтан був споруджений у центрі головної площі Загальної крайової виставки 1894 </a:t>
            </a:r>
            <a:r>
              <a:rPr lang="uk-UA" dirty="0" err="1"/>
              <a:t>р.Фонтан</a:t>
            </a:r>
            <a:r>
              <a:rPr lang="uk-UA" dirty="0"/>
              <a:t> складався з двох басейнів - верхнього та долішнього, що був на 0,5 м нижче рівня площі. Його центром була восьмикутна башта заввишки 5 м із бетонованою верхівкою, яка становила дно верхнього басейну, де містились 42 трубки для водних струменів. В долішньому басейні діяли 10 трубок. Загалом фонтан складався з 11 груп трубок, з яких водні струмені піднімалися на різну висоту і підсвічувалися різнокольоровими лампами у супроводі музики. Площу освітлювали 102 лампи (12 амперів) та 1500 </a:t>
            </a:r>
            <a:r>
              <a:rPr lang="uk-UA" dirty="0" err="1"/>
              <a:t>жарівок</a:t>
            </a:r>
            <a:r>
              <a:rPr lang="uk-UA" dirty="0"/>
              <a:t>, фонтан працював від 9-ої години вечора. </a:t>
            </a:r>
            <a:r>
              <a:rPr lang="uk-UA" dirty="0" err="1"/>
              <a:t>Світло-музичний</a:t>
            </a:r>
            <a:r>
              <a:rPr lang="uk-UA" dirty="0"/>
              <a:t> фонтан містився між двома головними ресторанами Крайової виставки - </a:t>
            </a:r>
            <a:r>
              <a:rPr lang="uk-UA" dirty="0" err="1"/>
              <a:t>Цогельмана</a:t>
            </a:r>
            <a:r>
              <a:rPr lang="uk-UA" dirty="0"/>
              <a:t> та Бачинського, біля них з одного боку розташований французький ресторан, з другого - кав'ярня Важного, навпроти - цукерня </a:t>
            </a:r>
            <a:r>
              <a:rPr lang="uk-UA" dirty="0" err="1"/>
              <a:t>перемиського</a:t>
            </a:r>
            <a:r>
              <a:rPr lang="uk-UA" dirty="0"/>
              <a:t> кондитера </a:t>
            </a:r>
            <a:r>
              <a:rPr lang="uk-UA" dirty="0" err="1"/>
              <a:t>Шольца</a:t>
            </a:r>
            <a:r>
              <a:rPr lang="uk-UA" dirty="0"/>
              <a:t>, збудована в мавританському стилі за проектом архітектора </a:t>
            </a:r>
            <a:r>
              <a:rPr lang="uk-UA" dirty="0" err="1"/>
              <a:t>Зигмунта</a:t>
            </a:r>
            <a:r>
              <a:rPr lang="uk-UA" dirty="0"/>
              <a:t> </a:t>
            </a:r>
            <a:r>
              <a:rPr lang="uk-UA" dirty="0" err="1"/>
              <a:t>Горголевського</a:t>
            </a:r>
            <a:r>
              <a:rPr lang="uk-UA" dirty="0"/>
              <a:t>.</a:t>
            </a:r>
          </a:p>
          <a:p>
            <a:endParaRPr lang="uk-UA" dirty="0"/>
          </a:p>
        </p:txBody>
      </p:sp>
    </p:spTree>
    <p:extLst>
      <p:ext uri="{BB962C8B-B14F-4D97-AF65-F5344CB8AC3E}">
        <p14:creationId xmlns:p14="http://schemas.microsoft.com/office/powerpoint/2010/main" val="2702955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628800"/>
            <a:ext cx="8229600" cy="4572000"/>
          </a:xfrm>
        </p:spPr>
        <p:txBody>
          <a:bodyPr/>
          <a:lstStyle/>
          <a:p>
            <a:r>
              <a:rPr lang="uk-UA" dirty="0"/>
              <a:t>Загальна Крайова Виставка у Львові дала поштовх для значного пожвавлення економічного та культурного розвитку Галичини на межі ІХІ-ХХ ст. Вона мала суттєве значення і для подальшої еволюції львівської архітектури та образотворчого мистецтва в цілому.</a:t>
            </a:r>
          </a:p>
          <a:p>
            <a:endParaRPr lang="uk-UA" dirty="0"/>
          </a:p>
        </p:txBody>
      </p:sp>
    </p:spTree>
    <p:extLst>
      <p:ext uri="{BB962C8B-B14F-4D97-AF65-F5344CB8AC3E}">
        <p14:creationId xmlns:p14="http://schemas.microsoft.com/office/powerpoint/2010/main" val="1810274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08720"/>
            <a:ext cx="8496944" cy="5112568"/>
          </a:xfrm>
        </p:spPr>
        <p:txBody>
          <a:bodyPr>
            <a:normAutofit lnSpcReduction="10000"/>
          </a:bodyPr>
          <a:lstStyle/>
          <a:p>
            <a:r>
              <a:rPr lang="uk-UA" dirty="0"/>
              <a:t>Улітку 1894-го життя Львова перемістилося на південну околицю міста. Там, на верхній терасі нещодавно закладеного </a:t>
            </a:r>
            <a:r>
              <a:rPr lang="uk-UA" dirty="0" err="1"/>
              <a:t>Стрийського</a:t>
            </a:r>
            <a:r>
              <a:rPr lang="uk-UA" dirty="0"/>
              <a:t> парку, з червня до жовтня відбувалася галицька Крайова виставка. </a:t>
            </a:r>
          </a:p>
          <a:p>
            <a:r>
              <a:rPr lang="uk-UA" dirty="0"/>
              <a:t>Щодня виставку відвідували тисячі людей. Бувало, дирекція мусила також ставати на вході, бо касири не встигали продавати квитки. За 139 днів роботи, з яких 100 видалися дощовими, експозицію відвідали 1 146 329 осіб. Окрім вхідних квитків, продавали лотерейні білети. Розіграш призів відбувався протягом усього часу роботи  виставки і збирав тисячі людей. Головним призом стала </a:t>
            </a:r>
            <a:r>
              <a:rPr lang="uk-UA" dirty="0" err="1"/>
              <a:t>кам</a:t>
            </a:r>
            <a:r>
              <a:rPr lang="uk-UA" dirty="0"/>
              <a:t>"</a:t>
            </a:r>
            <a:r>
              <a:rPr lang="uk-UA" dirty="0" err="1"/>
              <a:t>яниця</a:t>
            </a:r>
            <a:r>
              <a:rPr lang="uk-UA" dirty="0"/>
              <a:t> у Львові.</a:t>
            </a:r>
          </a:p>
          <a:p>
            <a:endParaRPr lang="uk-UA" dirty="0"/>
          </a:p>
        </p:txBody>
      </p:sp>
    </p:spTree>
    <p:extLst>
      <p:ext uri="{BB962C8B-B14F-4D97-AF65-F5344CB8AC3E}">
        <p14:creationId xmlns:p14="http://schemas.microsoft.com/office/powerpoint/2010/main" val="3613277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80728"/>
            <a:ext cx="8352928" cy="4896544"/>
          </a:xfrm>
        </p:spPr>
        <p:txBody>
          <a:bodyPr/>
          <a:lstStyle/>
          <a:p>
            <a:r>
              <a:rPr lang="uk-UA" dirty="0"/>
              <a:t>Протягом наступного року більшість виставкових будівель розібрали. У 1920–1930-х, коли Львів відійшов до Польщі, у </a:t>
            </a:r>
            <a:r>
              <a:rPr lang="uk-UA" dirty="0" err="1"/>
              <a:t>Стрийському</a:t>
            </a:r>
            <a:r>
              <a:rPr lang="uk-UA" dirty="0"/>
              <a:t> парку щороку відбувався один із найбільших у країні міжнародних ярмарків — Східні торги. Хоча на них з"</a:t>
            </a:r>
            <a:r>
              <a:rPr lang="uk-UA" dirty="0" err="1"/>
              <a:t>їжджалися</a:t>
            </a:r>
            <a:r>
              <a:rPr lang="uk-UA" dirty="0"/>
              <a:t> підприємці з усього світу, львівські старожили хитали головами: мовляв, куди там тим торгам до виставки 1894-го. На неї ж приїздив сам цісар </a:t>
            </a:r>
            <a:r>
              <a:rPr lang="uk-UA" dirty="0" err="1"/>
              <a:t>Франц</a:t>
            </a:r>
            <a:r>
              <a:rPr lang="uk-UA" dirty="0"/>
              <a:t> Йосиф, який був головним опікуном виставки.</a:t>
            </a:r>
          </a:p>
          <a:p>
            <a:endParaRPr lang="uk-UA" dirty="0"/>
          </a:p>
        </p:txBody>
      </p:sp>
    </p:spTree>
    <p:extLst>
      <p:ext uri="{BB962C8B-B14F-4D97-AF65-F5344CB8AC3E}">
        <p14:creationId xmlns:p14="http://schemas.microsoft.com/office/powerpoint/2010/main" val="1696385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08720"/>
            <a:ext cx="8229600" cy="4572000"/>
          </a:xfrm>
        </p:spPr>
        <p:txBody>
          <a:bodyPr/>
          <a:lstStyle/>
          <a:p>
            <a:r>
              <a:rPr lang="uk-UA" dirty="0"/>
              <a:t>29 червня 1892 року на зібранні представників від усіх округів, станів, професійних організацій та підприємств прийнято рішення про організацію Загальної крайової виставки у місті Львові. У відозві виконавчого комітету з організації виставки задекларовано необхідність проведення виставки задля економічного зиску цілої Галичини. Ця подія мала б продемонструвати прогрес Галичини та охопити усі сфери суспільного життя провінції.</a:t>
            </a:r>
          </a:p>
          <a:p>
            <a:endParaRPr lang="uk-UA" dirty="0"/>
          </a:p>
        </p:txBody>
      </p:sp>
    </p:spTree>
    <p:extLst>
      <p:ext uri="{BB962C8B-B14F-4D97-AF65-F5344CB8AC3E}">
        <p14:creationId xmlns:p14="http://schemas.microsoft.com/office/powerpoint/2010/main" val="1256722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32656"/>
            <a:ext cx="8686800" cy="6381328"/>
          </a:xfrm>
        </p:spPr>
        <p:txBody>
          <a:bodyPr>
            <a:normAutofit fontScale="92500" lnSpcReduction="20000"/>
          </a:bodyPr>
          <a:lstStyle/>
          <a:p>
            <a:r>
              <a:rPr lang="uk-UA" dirty="0"/>
              <a:t>Був це найбільший ярмарок в історії Галичини — коронного краю Австро-Угорської імперії, </a:t>
            </a:r>
            <a:r>
              <a:rPr lang="uk-UA" dirty="0" smtClean="0"/>
              <a:t>що </a:t>
            </a:r>
            <a:r>
              <a:rPr lang="uk-UA" dirty="0"/>
              <a:t>відбувався з 5 червня до 10 жовтня 1894 року на верхній терасі </a:t>
            </a:r>
            <a:r>
              <a:rPr lang="uk-UA" dirty="0" err="1"/>
              <a:t>Стрийського</a:t>
            </a:r>
            <a:r>
              <a:rPr lang="uk-UA" dirty="0"/>
              <a:t> парку у Львові з метою демонстрації культурних та цивілізаційних здобутків. Виставка була присвячена 100-річчю Повстання під проводом </a:t>
            </a:r>
            <a:r>
              <a:rPr lang="uk-UA" dirty="0" err="1"/>
              <a:t>Тадеуша</a:t>
            </a:r>
            <a:r>
              <a:rPr lang="uk-UA" dirty="0"/>
              <a:t> </a:t>
            </a:r>
            <a:r>
              <a:rPr lang="uk-UA" dirty="0" err="1"/>
              <a:t>Костюшка</a:t>
            </a:r>
            <a:r>
              <a:rPr lang="uk-UA" dirty="0"/>
              <a:t>, яке святкували у 1894 році. Вона стала однією з найбільших і наймасовіших подій в історії Львова, а також одним із головних </a:t>
            </a:r>
            <a:r>
              <a:rPr lang="uk-UA" dirty="0" err="1"/>
              <a:t>містоутворюючих</a:t>
            </a:r>
            <a:r>
              <a:rPr lang="uk-UA" dirty="0"/>
              <a:t> чинників кінця XIX століття. Експозиція Виставки охоплювала всі галузі тодішнього господарства Галичини. У ній взяли участь як місцеві, так і закордонні учасники. Передісторією проведення крайових виставок в Галичині стала участь цієї австрійської провінції в експозиції Всесвітньої виставки у Відні в 1873 році. Під впливом Віденської виставки відбулися дві не великі рільничо-промислові виставки у Львові (1877) та Кракові (1887). Отже, Загальна крайова виставка 1894 року стала продовженням започаткованої традиції. Для успішного проведення Крайової виставки у Львові необхідно було виконати великий обсяг робіт для впорядкування території, призначеній для виставки.</a:t>
            </a:r>
          </a:p>
          <a:p>
            <a:endParaRPr lang="uk-UA" dirty="0"/>
          </a:p>
        </p:txBody>
      </p:sp>
    </p:spTree>
    <p:extLst>
      <p:ext uri="{BB962C8B-B14F-4D97-AF65-F5344CB8AC3E}">
        <p14:creationId xmlns:p14="http://schemas.microsoft.com/office/powerpoint/2010/main" val="4269637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Vust.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80616" y="620688"/>
            <a:ext cx="7920880" cy="5616624"/>
          </a:xfrm>
          <a:prstGeom prst="rect">
            <a:avLst/>
          </a:prstGeom>
          <a:ln/>
        </p:spPr>
        <p:style>
          <a:lnRef idx="3">
            <a:schemeClr val="lt1"/>
          </a:lnRef>
          <a:fillRef idx="1">
            <a:schemeClr val="accent3"/>
          </a:fillRef>
          <a:effectRef idx="1">
            <a:schemeClr val="accent3"/>
          </a:effectRef>
          <a:fontRef idx="minor">
            <a:schemeClr val="lt1"/>
          </a:fontRef>
        </p:style>
      </p:pic>
    </p:spTree>
    <p:extLst>
      <p:ext uri="{BB962C8B-B14F-4D97-AF65-F5344CB8AC3E}">
        <p14:creationId xmlns:p14="http://schemas.microsoft.com/office/powerpoint/2010/main" val="2424529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424936" cy="6192688"/>
          </a:xfrm>
        </p:spPr>
        <p:txBody>
          <a:bodyPr>
            <a:normAutofit fontScale="85000" lnSpcReduction="10000"/>
          </a:bodyPr>
          <a:lstStyle/>
          <a:p>
            <a:r>
              <a:rPr lang="uk-UA" dirty="0" err="1"/>
              <a:t>Одим</a:t>
            </a:r>
            <a:r>
              <a:rPr lang="uk-UA" dirty="0"/>
              <a:t> із важливих аспектів в організації виставки стало налагодження зручного транспортного сполучення відвідувачів до </a:t>
            </a:r>
            <a:r>
              <a:rPr lang="uk-UA" dirty="0" err="1"/>
              <a:t>Стрийського</a:t>
            </a:r>
            <a:r>
              <a:rPr lang="uk-UA" dirty="0"/>
              <a:t> парку. Брак дій з боку ініціаторів впровадження парового трамваю та невдалі переговори щодо розширення мережі кінного трамваю спричинилися до пошуку альтернатив для вирішення транспортної проблеми</a:t>
            </a:r>
            <a:r>
              <a:rPr lang="uk-UA" dirty="0" smtClean="0"/>
              <a:t>.</a:t>
            </a:r>
            <a:r>
              <a:rPr lang="uk-UA" dirty="0"/>
              <a:t> Після довгого обговорення Міська рада у 1893 р. надала концесію фірмі Сіменс і </a:t>
            </a:r>
            <a:r>
              <a:rPr lang="uk-UA" dirty="0" err="1"/>
              <a:t>Хальске</a:t>
            </a:r>
            <a:r>
              <a:rPr lang="uk-UA" dirty="0"/>
              <a:t> (</a:t>
            </a:r>
            <a:r>
              <a:rPr lang="uk-UA" dirty="0" err="1"/>
              <a:t>Siemens</a:t>
            </a:r>
            <a:r>
              <a:rPr lang="uk-UA" dirty="0"/>
              <a:t> &amp; </a:t>
            </a:r>
            <a:r>
              <a:rPr lang="uk-UA" dirty="0" err="1"/>
              <a:t>Halske</a:t>
            </a:r>
            <a:r>
              <a:rPr lang="uk-UA" dirty="0"/>
              <a:t>) на впровадження електричного трамваю у Львові. Вже у червні 1894 року розпочався рух трамваю, який сполучив вокзал та центральну частину міста із Загальною крайовою виставкою. Сума інвестицій фірми у створення регулярної трамвайної мережі склала близько 660 тис. злотих. Електричний трамвай у Львові став четвертим в тодішній Австро-Угорщині після Будапешта (1888), Відня (1889) та Праги (1891). На території нинішньої України електричний трамвай у Львові став другим після Києва, де першу лінію трамваю відкрили 13 червня 1891 року. А от у таких великих європейських містах, як Париж та Лондон, електричний трамвай з’явився значно пізніше.</a:t>
            </a:r>
          </a:p>
          <a:p>
            <a:endParaRPr lang="uk-UA" dirty="0"/>
          </a:p>
          <a:p>
            <a:endParaRPr lang="uk-UA" dirty="0"/>
          </a:p>
        </p:txBody>
      </p:sp>
    </p:spTree>
    <p:extLst>
      <p:ext uri="{BB962C8B-B14F-4D97-AF65-F5344CB8AC3E}">
        <p14:creationId xmlns:p14="http://schemas.microsoft.com/office/powerpoint/2010/main" val="3600202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Vustavka12345.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95536" y="404664"/>
            <a:ext cx="8352928" cy="5832648"/>
          </a:xfrm>
          <a:prstGeom prst="rect">
            <a:avLst/>
          </a:prstGeom>
          <a:ln/>
        </p:spPr>
        <p:style>
          <a:lnRef idx="3">
            <a:schemeClr val="lt1"/>
          </a:lnRef>
          <a:fillRef idx="1">
            <a:schemeClr val="accent1"/>
          </a:fillRef>
          <a:effectRef idx="1">
            <a:schemeClr val="accent1"/>
          </a:effectRef>
          <a:fontRef idx="minor">
            <a:schemeClr val="lt1"/>
          </a:fontRef>
        </p:style>
      </p:pic>
    </p:spTree>
    <p:extLst>
      <p:ext uri="{BB962C8B-B14F-4D97-AF65-F5344CB8AC3E}">
        <p14:creationId xmlns:p14="http://schemas.microsoft.com/office/powerpoint/2010/main" val="2645380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8676456" cy="5904656"/>
          </a:xfrm>
        </p:spPr>
        <p:txBody>
          <a:bodyPr>
            <a:normAutofit/>
          </a:bodyPr>
          <a:lstStyle/>
          <a:p>
            <a:r>
              <a:rPr lang="uk-UA" dirty="0"/>
              <a:t>На території виставки діяла вузькоколійна залізниця, призначена для перевезення вантажів та матеріалів. Для зручності та </a:t>
            </a:r>
            <a:r>
              <a:rPr lang="uk-UA" dirty="0" err="1"/>
              <a:t>атракційності</a:t>
            </a:r>
            <a:r>
              <a:rPr lang="uk-UA" dirty="0"/>
              <a:t> відвідування етнографічного відділу спеціально обладнано канатну дорогу, яка сполучила його із головною алеєю виставки.</a:t>
            </a:r>
          </a:p>
          <a:p>
            <a:r>
              <a:rPr lang="uk-UA" dirty="0"/>
              <a:t>Спеціальна комісія займалася налагодженням комунікації під час проведення Загальної крайової виставки. Кожного вихідного дня до Львова з Кракова та Чернівців прибували додаткові потяги, ціни на квитки в яких продавалися за зниженою ціною. Знижки діяли також на залізничне сполучення між Львовом та Віднем, Берном, Прагою, </a:t>
            </a:r>
            <a:r>
              <a:rPr lang="uk-UA" dirty="0" err="1"/>
              <a:t>Цєшином</a:t>
            </a:r>
            <a:r>
              <a:rPr lang="uk-UA" dirty="0"/>
              <a:t> і </a:t>
            </a:r>
            <a:r>
              <a:rPr lang="uk-UA" dirty="0" err="1"/>
              <a:t>Пештом</a:t>
            </a:r>
            <a:r>
              <a:rPr lang="uk-UA" dirty="0"/>
              <a:t>.</a:t>
            </a:r>
          </a:p>
          <a:p>
            <a:endParaRPr lang="uk-UA" dirty="0"/>
          </a:p>
        </p:txBody>
      </p:sp>
    </p:spTree>
    <p:extLst>
      <p:ext uri="{BB962C8B-B14F-4D97-AF65-F5344CB8AC3E}">
        <p14:creationId xmlns:p14="http://schemas.microsoft.com/office/powerpoint/2010/main" val="121774791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22</TotalTime>
  <Words>1420</Words>
  <Application>Microsoft Office PowerPoint</Application>
  <PresentationFormat>Экран (4:3)</PresentationFormat>
  <Paragraphs>21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Бумажная</vt:lpstr>
      <vt:lpstr>Галицька виставка крайова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Галицька виставка крайова</dc:title>
  <dc:creator>Bloom</dc:creator>
  <cp:lastModifiedBy>Bloom</cp:lastModifiedBy>
  <cp:revision>3</cp:revision>
  <dcterms:created xsi:type="dcterms:W3CDTF">2015-01-24T17:09:23Z</dcterms:created>
  <dcterms:modified xsi:type="dcterms:W3CDTF">2015-01-24T17:32:02Z</dcterms:modified>
</cp:coreProperties>
</file>