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15" autoAdjust="0"/>
  </p:normalViewPr>
  <p:slideViewPr>
    <p:cSldViewPr>
      <p:cViewPr varScale="1">
        <p:scale>
          <a:sx n="66" d="100"/>
          <a:sy n="66" d="100"/>
        </p:scale>
        <p:origin x="-52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19225-347C-4FE7-993B-5A50303A707B}" type="datetimeFigureOut">
              <a:rPr lang="ru-RU" smtClean="0"/>
              <a:t>31.05.2013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790B0-F4BA-4E7B-B8D4-F7173DEAB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93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790B0-F4BA-4E7B-B8D4-F7173DEAB5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742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4DD3-49FB-4298-A812-128C0B90CAEB}" type="datetimeFigureOut">
              <a:rPr lang="ru-RU" smtClean="0"/>
              <a:t>31.05.2013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6001-E190-49D3-B370-C793E1C00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4DD3-49FB-4298-A812-128C0B90CAEB}" type="datetimeFigureOut">
              <a:rPr lang="ru-RU" smtClean="0"/>
              <a:t>31.05.2013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6001-E190-49D3-B370-C793E1C00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4DD3-49FB-4298-A812-128C0B90CAEB}" type="datetimeFigureOut">
              <a:rPr lang="ru-RU" smtClean="0"/>
              <a:t>31.05.2013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6001-E190-49D3-B370-C793E1C00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4DD3-49FB-4298-A812-128C0B90CAEB}" type="datetimeFigureOut">
              <a:rPr lang="ru-RU" smtClean="0"/>
              <a:t>31.05.2013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6001-E190-49D3-B370-C793E1C00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4DD3-49FB-4298-A812-128C0B90CAEB}" type="datetimeFigureOut">
              <a:rPr lang="ru-RU" smtClean="0"/>
              <a:t>31.05.2013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6001-E190-49D3-B370-C793E1C00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4DD3-49FB-4298-A812-128C0B90CAEB}" type="datetimeFigureOut">
              <a:rPr lang="ru-RU" smtClean="0"/>
              <a:t>31.05.2013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6001-E190-49D3-B370-C793E1C00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4DD3-49FB-4298-A812-128C0B90CAEB}" type="datetimeFigureOut">
              <a:rPr lang="ru-RU" smtClean="0"/>
              <a:t>31.05.2013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6001-E190-49D3-B370-C793E1C00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4DD3-49FB-4298-A812-128C0B90CAEB}" type="datetimeFigureOut">
              <a:rPr lang="ru-RU" smtClean="0"/>
              <a:t>31.05.2013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6001-E190-49D3-B370-C793E1C00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4DD3-49FB-4298-A812-128C0B90CAEB}" type="datetimeFigureOut">
              <a:rPr lang="ru-RU" smtClean="0"/>
              <a:t>31.05.2013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6001-E190-49D3-B370-C793E1C00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4DD3-49FB-4298-A812-128C0B90CAEB}" type="datetimeFigureOut">
              <a:rPr lang="ru-RU" smtClean="0"/>
              <a:t>31.05.2013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6001-E190-49D3-B370-C793E1C000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4DD3-49FB-4298-A812-128C0B90CAEB}" type="datetimeFigureOut">
              <a:rPr lang="ru-RU" smtClean="0"/>
              <a:t>31.05.2013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6001-E190-49D3-B370-C793E1C0001D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EA64DD3-49FB-4298-A812-128C0B90CAEB}" type="datetimeFigureOut">
              <a:rPr lang="ru-RU" smtClean="0"/>
              <a:t>31.05.2013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F446001-E190-49D3-B370-C793E1C000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72600" y="-171400"/>
            <a:ext cx="7117180" cy="47773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uk-UA" sz="1600" b="1" dirty="0" smtClean="0"/>
              <a:t>ВП </a:t>
            </a:r>
            <a:r>
              <a:rPr lang="uk-UA" sz="1600" b="1" dirty="0" err="1" smtClean="0"/>
              <a:t>НУБіПУ</a:t>
            </a:r>
            <a:r>
              <a:rPr lang="uk-UA" sz="1600" b="1" dirty="0" smtClean="0"/>
              <a:t> Мукачівський аграрний коледж</a:t>
            </a:r>
            <a:r>
              <a:rPr lang="uk-UA" sz="3200" b="1" dirty="0" smtClean="0"/>
              <a:t>            </a:t>
            </a:r>
          </a:p>
          <a:p>
            <a:endParaRPr lang="uk-UA" sz="3200" dirty="0"/>
          </a:p>
          <a:p>
            <a:r>
              <a:rPr lang="uk-UA" sz="3200" dirty="0" smtClean="0"/>
              <a:t>                  </a:t>
            </a:r>
            <a:r>
              <a:rPr lang="uk-UA" sz="3200" b="1" dirty="0" smtClean="0"/>
              <a:t>Творчі </a:t>
            </a:r>
            <a:r>
              <a:rPr lang="uk-UA" sz="3200" b="1" dirty="0"/>
              <a:t>здобутки </a:t>
            </a:r>
          </a:p>
          <a:p>
            <a:r>
              <a:rPr lang="uk-UA" sz="3200" dirty="0"/>
              <a:t>      </a:t>
            </a:r>
            <a:r>
              <a:rPr lang="uk-UA" sz="3200" dirty="0" smtClean="0"/>
              <a:t>           </a:t>
            </a:r>
            <a:r>
              <a:rPr lang="uk-UA" sz="3200" b="1" dirty="0" err="1" smtClean="0"/>
              <a:t>Мілорада</a:t>
            </a:r>
            <a:r>
              <a:rPr lang="uk-UA" sz="3200" b="1" dirty="0" smtClean="0"/>
              <a:t> </a:t>
            </a:r>
            <a:r>
              <a:rPr lang="uk-UA" sz="3200" b="1" dirty="0"/>
              <a:t>Павича</a:t>
            </a:r>
          </a:p>
          <a:p>
            <a:r>
              <a:rPr lang="uk-UA" sz="3200" dirty="0" smtClean="0"/>
              <a:t> </a:t>
            </a:r>
            <a:endParaRPr lang="uk-UA" sz="4800" b="1" dirty="0"/>
          </a:p>
          <a:p>
            <a:endParaRPr lang="uk-UA" sz="4800" b="1" dirty="0" smtClean="0"/>
          </a:p>
          <a:p>
            <a:r>
              <a:rPr lang="uk-UA" sz="4800" b="1" dirty="0"/>
              <a:t> </a:t>
            </a:r>
            <a:r>
              <a:rPr lang="uk-UA" sz="4800" b="1" dirty="0" smtClean="0"/>
              <a:t>                               </a:t>
            </a:r>
          </a:p>
          <a:p>
            <a:r>
              <a:rPr lang="uk-UA" sz="4800" b="1" dirty="0"/>
              <a:t> </a:t>
            </a:r>
            <a:r>
              <a:rPr lang="uk-UA" sz="4800" b="1" dirty="0" smtClean="0"/>
              <a:t>                               </a:t>
            </a:r>
            <a:r>
              <a:rPr lang="uk-UA" sz="1800" b="1" dirty="0" smtClean="0"/>
              <a:t>Підготував </a:t>
            </a:r>
          </a:p>
          <a:p>
            <a:r>
              <a:rPr lang="uk-UA" sz="1800" b="1" dirty="0"/>
              <a:t> </a:t>
            </a:r>
            <a:r>
              <a:rPr lang="uk-UA" sz="1800" b="1" dirty="0" smtClean="0"/>
              <a:t>                                                                            студент групи ПВ-19</a:t>
            </a:r>
          </a:p>
          <a:p>
            <a:r>
              <a:rPr lang="uk-UA" sz="1800" b="1" dirty="0"/>
              <a:t> </a:t>
            </a:r>
            <a:r>
              <a:rPr lang="uk-UA" sz="1800" b="1" dirty="0" smtClean="0"/>
              <a:t>                                                                             </a:t>
            </a:r>
            <a:r>
              <a:rPr lang="uk-UA" sz="1800" b="1" dirty="0" err="1" smtClean="0"/>
              <a:t>Габовда</a:t>
            </a:r>
            <a:r>
              <a:rPr lang="uk-UA" sz="1800" b="1" dirty="0" smtClean="0"/>
              <a:t> Олександр</a:t>
            </a:r>
            <a:r>
              <a:rPr lang="uk-UA" sz="1800" b="1" dirty="0" smtClean="0"/>
              <a:t>    </a:t>
            </a:r>
            <a:endParaRPr lang="ru-RU" sz="4800" b="1" dirty="0"/>
          </a:p>
        </p:txBody>
      </p:sp>
      <p:pic>
        <p:nvPicPr>
          <p:cNvPr id="1027" name="Picture 3" descr="C:\Users\Sasha\Desktop\мілорад\62122421_pavic_re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54726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sha\Desktop\мілорад\50446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00808"/>
            <a:ext cx="201622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755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6616" y="548680"/>
            <a:ext cx="7125113" cy="9244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3703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1600" dirty="0" smtClean="0">
              <a:latin typeface="georgia, serif"/>
            </a:endParaRPr>
          </a:p>
          <a:p>
            <a:pPr marL="0" indent="0">
              <a:buNone/>
            </a:pPr>
            <a:endParaRPr lang="ru-RU" sz="1600" dirty="0">
              <a:latin typeface="georgia, serif"/>
            </a:endParaRPr>
          </a:p>
          <a:p>
            <a:pPr marL="0" indent="0">
              <a:buNone/>
            </a:pPr>
            <a:endParaRPr lang="ru-RU" sz="1600" dirty="0" smtClean="0">
              <a:latin typeface="georgia, serif"/>
            </a:endParaRPr>
          </a:p>
          <a:p>
            <a:pPr marL="0" indent="0">
              <a:buNone/>
            </a:pPr>
            <a:endParaRPr lang="ru-RU" sz="1600" dirty="0">
              <a:latin typeface="georgia, serif"/>
            </a:endParaRPr>
          </a:p>
          <a:p>
            <a:pPr marL="0" indent="0">
              <a:buNone/>
            </a:pPr>
            <a:endParaRPr lang="ru-RU" sz="1600" dirty="0" smtClean="0">
              <a:latin typeface="georgia, serif"/>
            </a:endParaRPr>
          </a:p>
          <a:p>
            <a:pPr marL="0" indent="0">
              <a:buNone/>
            </a:pPr>
            <a:endParaRPr lang="ru-RU" sz="1600" dirty="0">
              <a:latin typeface="georgia, serif"/>
            </a:endParaRPr>
          </a:p>
          <a:p>
            <a:pPr marL="0" indent="0">
              <a:buNone/>
            </a:pPr>
            <a:endParaRPr lang="ru-RU" sz="1600" dirty="0" smtClean="0">
              <a:latin typeface="georgia, serif"/>
            </a:endParaRPr>
          </a:p>
          <a:p>
            <a:pPr marL="0" indent="0">
              <a:buNone/>
            </a:pPr>
            <a:endParaRPr lang="ru-RU" sz="1600" dirty="0">
              <a:latin typeface="georgia, serif"/>
            </a:endParaRPr>
          </a:p>
          <a:p>
            <a:pPr marL="0" indent="0">
              <a:buNone/>
            </a:pPr>
            <a:endParaRPr lang="ru-RU" sz="1600" dirty="0" smtClean="0">
              <a:latin typeface="georgia, serif"/>
            </a:endParaRPr>
          </a:p>
          <a:p>
            <a:pPr marL="0" indent="0">
              <a:buNone/>
            </a:pPr>
            <a:endParaRPr lang="ru-RU" sz="1600" dirty="0">
              <a:latin typeface="georgia, serif"/>
            </a:endParaRPr>
          </a:p>
          <a:p>
            <a:pPr marL="0" indent="0">
              <a:buNone/>
            </a:pPr>
            <a:endParaRPr lang="ru-RU" sz="1600" dirty="0" smtClean="0">
              <a:latin typeface="georgia, serif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georgia, serif"/>
              </a:rPr>
              <a:t>Роман 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«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Хозарський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словник» («</a:t>
            </a:r>
            <a:r>
              <a:rPr lang="en-US" sz="1600" dirty="0" err="1">
                <a:solidFill>
                  <a:schemeClr val="tx1"/>
                </a:solidFill>
                <a:latin typeface="georgia, serif"/>
              </a:rPr>
              <a:t>Hazarski</a:t>
            </a:r>
            <a:r>
              <a:rPr lang="en-US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гес</a:t>
            </a:r>
            <a:r>
              <a:rPr lang="en-US" sz="1600" dirty="0" err="1">
                <a:solidFill>
                  <a:schemeClr val="tx1"/>
                </a:solidFill>
                <a:latin typeface="georgia, serif"/>
              </a:rPr>
              <a:t>nik</a:t>
            </a:r>
            <a:r>
              <a:rPr lang="en-US" sz="1600" dirty="0">
                <a:solidFill>
                  <a:schemeClr val="tx1"/>
                </a:solidFill>
                <a:latin typeface="georgia, serif"/>
              </a:rPr>
              <a:t>», 1984) 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з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авторською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під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назвою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«роман-лексикон на 100000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слів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»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приніс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Павичу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світове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визнання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. Структурно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цей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роман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складається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із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попередніх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зауваг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трьох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словникових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частин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із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хозарського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питання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двох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апендиксів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заключної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примітки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покажчика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словникових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статей.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Вишуканий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антураж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лише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обрамляє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три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основні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частини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«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Хозарського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словника»: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Червону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книгу (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християнські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джерела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),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Зелену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книгу (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ісламські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джерела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) та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Жовту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книгу (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гебрейські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джерела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).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Кожна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з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цих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книг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із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джерелами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з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хозарського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питання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містить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словникові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статті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розташовані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в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алфавітному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georgia, serif"/>
              </a:rPr>
              <a:t>порядку.Роман</a:t>
            </a:r>
            <a:r>
              <a:rPr lang="ru-RU" sz="1600" dirty="0" smtClean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має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два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варіанти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—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чоловічий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і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жіночий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які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різняться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між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собою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лише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одним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пасажем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із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третьої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частини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(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цей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хід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не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має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жодної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концептуальної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мети,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окрім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комерційної</a:t>
            </a:r>
            <a:r>
              <a:rPr lang="ru-RU" sz="1600" dirty="0" smtClean="0">
                <a:solidFill>
                  <a:schemeClr val="tx1"/>
                </a:solidFill>
                <a:latin typeface="georgia, serif"/>
              </a:rPr>
              <a:t>).</a:t>
            </a:r>
            <a:r>
              <a:rPr lang="ru-RU" sz="1600" dirty="0" err="1" smtClean="0">
                <a:solidFill>
                  <a:schemeClr val="tx1"/>
                </a:solidFill>
                <a:latin typeface="georgia, serif"/>
              </a:rPr>
              <a:t>Цей</a:t>
            </a:r>
            <a:r>
              <a:rPr lang="ru-RU" sz="1600" dirty="0" smtClean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«словник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словників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із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хозарського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питання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»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спроектував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давно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зниклі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хозарські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проблеми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через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історичну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долю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сербського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народу на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рівень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універсального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розуміння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. Попри свою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ілюзорно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ускладнену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побудову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, «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Хозарський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словник»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дуже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легко і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захопливо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читається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, тому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закономірним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видається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велика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кількість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його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перекладів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 і </a:t>
            </a:r>
            <a:r>
              <a:rPr lang="ru-RU" sz="1600" dirty="0" err="1">
                <a:solidFill>
                  <a:schemeClr val="tx1"/>
                </a:solidFill>
                <a:latin typeface="georgia, serif"/>
              </a:rPr>
              <a:t>накладів</a:t>
            </a:r>
            <a:r>
              <a:rPr lang="ru-RU" sz="1600" dirty="0">
                <a:solidFill>
                  <a:schemeClr val="tx1"/>
                </a:solidFill>
                <a:latin typeface="georgia, serif"/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C:\Users\Sasha\Desktop\10044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532"/>
            <a:ext cx="3240360" cy="345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asha\Desktop\milorad_pavic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7987"/>
            <a:ext cx="2736304" cy="335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175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6576" y="404664"/>
            <a:ext cx="7125113" cy="92447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6558" y="0"/>
            <a:ext cx="9150557" cy="68579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  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Новела </a:t>
            </a:r>
            <a:r>
              <a:rPr lang="ru-RU" dirty="0" err="1">
                <a:solidFill>
                  <a:schemeClr val="tx1"/>
                </a:solidFill>
              </a:rPr>
              <a:t>Павича</a:t>
            </a:r>
            <a:r>
              <a:rPr lang="ru-RU" dirty="0">
                <a:solidFill>
                  <a:schemeClr val="tx1"/>
                </a:solidFill>
              </a:rPr>
              <a:t> "</a:t>
            </a:r>
            <a:r>
              <a:rPr lang="ru-RU" dirty="0" err="1">
                <a:solidFill>
                  <a:schemeClr val="tx1"/>
                </a:solidFill>
              </a:rPr>
              <a:t>Дамаскін</a:t>
            </a:r>
            <a:r>
              <a:rPr lang="ru-RU" dirty="0">
                <a:solidFill>
                  <a:schemeClr val="tx1"/>
                </a:solidFill>
              </a:rPr>
              <a:t>" — </a:t>
            </a:r>
            <a:r>
              <a:rPr lang="ru-RU" dirty="0" err="1">
                <a:solidFill>
                  <a:schemeClr val="tx1"/>
                </a:solidFill>
              </a:rPr>
              <a:t>єдність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історичного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сучасного</a:t>
            </a:r>
            <a:r>
              <a:rPr lang="ru-RU" dirty="0">
                <a:solidFill>
                  <a:schemeClr val="tx1"/>
                </a:solidFill>
              </a:rPr>
              <a:t>, фантастичного й реального, </a:t>
            </a:r>
            <a:r>
              <a:rPr lang="ru-RU" dirty="0" err="1">
                <a:solidFill>
                  <a:schemeClr val="tx1"/>
                </a:solidFill>
              </a:rPr>
              <a:t>матеріального</a:t>
            </a:r>
            <a:r>
              <a:rPr lang="ru-RU" dirty="0">
                <a:solidFill>
                  <a:schemeClr val="tx1"/>
                </a:solidFill>
              </a:rPr>
              <a:t> і духовного. (Про </a:t>
            </a:r>
            <a:r>
              <a:rPr lang="ru-RU" dirty="0" err="1">
                <a:solidFill>
                  <a:schemeClr val="tx1"/>
                </a:solidFill>
              </a:rPr>
              <a:t>Павича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кажуть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лише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блискуче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представляє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оригінальний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підвид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фантастичної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літератури</a:t>
            </a:r>
            <a:r>
              <a:rPr lang="ru-RU" dirty="0">
                <a:solidFill>
                  <a:schemeClr val="tx1"/>
                </a:solidFill>
              </a:rPr>
              <a:t>, але є </a:t>
            </a:r>
            <a:r>
              <a:rPr lang="ru-RU" dirty="0" err="1">
                <a:solidFill>
                  <a:schemeClr val="tx1"/>
                </a:solidFill>
              </a:rPr>
              <a:t>письменником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котрий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ламає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наші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стереотипи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щодо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розуміння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історії</a:t>
            </a:r>
            <a:r>
              <a:rPr lang="ru-RU" dirty="0">
                <a:solidFill>
                  <a:schemeClr val="tx1"/>
                </a:solidFill>
              </a:rPr>
              <a:t>, часу, </a:t>
            </a:r>
            <a:r>
              <a:rPr lang="ru-RU" dirty="0" err="1">
                <a:solidFill>
                  <a:schemeClr val="tx1"/>
                </a:solidFill>
              </a:rPr>
              <a:t>долі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кордонів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всіляких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умовностей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Іноді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просто </a:t>
            </a:r>
            <a:r>
              <a:rPr lang="ru-RU" dirty="0" err="1">
                <a:solidFill>
                  <a:schemeClr val="tx1"/>
                </a:solidFill>
              </a:rPr>
              <a:t>перевертає</a:t>
            </a:r>
            <a:r>
              <a:rPr lang="ru-RU" dirty="0">
                <a:solidFill>
                  <a:schemeClr val="tx1"/>
                </a:solidFill>
              </a:rPr>
              <a:t> наше </a:t>
            </a:r>
            <a:r>
              <a:rPr lang="ru-RU" dirty="0" err="1">
                <a:solidFill>
                  <a:schemeClr val="tx1"/>
                </a:solidFill>
              </a:rPr>
              <a:t>логічне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уявлення</a:t>
            </a:r>
            <a:r>
              <a:rPr lang="ru-RU" dirty="0">
                <a:solidFill>
                  <a:schemeClr val="tx1"/>
                </a:solidFill>
              </a:rPr>
              <a:t> про </a:t>
            </a:r>
            <a:r>
              <a:rPr lang="ru-RU" dirty="0" err="1">
                <a:solidFill>
                  <a:schemeClr val="tx1"/>
                </a:solidFill>
              </a:rPr>
              <a:t>сенс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буття</a:t>
            </a:r>
            <a:r>
              <a:rPr lang="ru-RU" dirty="0" smtClean="0">
                <a:solidFill>
                  <a:schemeClr val="tx1"/>
                </a:solidFill>
              </a:rPr>
              <a:t>.)У </a:t>
            </a:r>
            <a:r>
              <a:rPr lang="ru-RU" dirty="0" err="1">
                <a:solidFill>
                  <a:schemeClr val="tx1"/>
                </a:solidFill>
              </a:rPr>
              <a:t>новелі</a:t>
            </a:r>
            <a:r>
              <a:rPr lang="ru-RU" dirty="0">
                <a:solidFill>
                  <a:schemeClr val="tx1"/>
                </a:solidFill>
              </a:rPr>
              <a:t> є велика </a:t>
            </a:r>
            <a:r>
              <a:rPr lang="ru-RU" dirty="0" err="1">
                <a:solidFill>
                  <a:schemeClr val="tx1"/>
                </a:solidFill>
              </a:rPr>
              <a:t>кількість</a:t>
            </a:r>
            <a:r>
              <a:rPr lang="ru-RU" dirty="0">
                <a:solidFill>
                  <a:schemeClr val="tx1"/>
                </a:solidFill>
              </a:rPr>
              <a:t> деталей, </a:t>
            </a:r>
            <a:r>
              <a:rPr lang="ru-RU" dirty="0" err="1">
                <a:solidFill>
                  <a:schemeClr val="tx1"/>
                </a:solidFill>
              </a:rPr>
              <a:t>котрі</a:t>
            </a:r>
            <a:r>
              <a:rPr lang="ru-RU" dirty="0">
                <a:solidFill>
                  <a:schemeClr val="tx1"/>
                </a:solidFill>
              </a:rPr>
              <a:t> через </a:t>
            </a:r>
            <a:r>
              <a:rPr lang="ru-RU" dirty="0" err="1">
                <a:solidFill>
                  <a:schemeClr val="tx1"/>
                </a:solidFill>
              </a:rPr>
              <a:t>їхню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символіку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метафоричність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незабутніми</a:t>
            </a:r>
            <a:r>
              <a:rPr lang="ru-RU" dirty="0">
                <a:solidFill>
                  <a:schemeClr val="tx1"/>
                </a:solidFill>
              </a:rPr>
              <a:t>. Так, </a:t>
            </a:r>
            <a:r>
              <a:rPr lang="ru-RU" dirty="0" err="1">
                <a:solidFill>
                  <a:schemeClr val="tx1"/>
                </a:solidFill>
              </a:rPr>
              <a:t>теслярський</a:t>
            </a:r>
            <a:r>
              <a:rPr lang="ru-RU" dirty="0">
                <a:solidFill>
                  <a:schemeClr val="tx1"/>
                </a:solidFill>
              </a:rPr>
              <a:t> циркуль, </a:t>
            </a:r>
            <a:r>
              <a:rPr lang="ru-RU" dirty="0" err="1">
                <a:solidFill>
                  <a:schemeClr val="tx1"/>
                </a:solidFill>
              </a:rPr>
              <a:t>який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зображений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прапорі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будівничих</a:t>
            </a:r>
            <a:r>
              <a:rPr lang="ru-RU" dirty="0">
                <a:solidFill>
                  <a:schemeClr val="tx1"/>
                </a:solidFill>
              </a:rPr>
              <a:t>, про </a:t>
            </a:r>
            <a:r>
              <a:rPr lang="ru-RU" dirty="0" err="1">
                <a:solidFill>
                  <a:schemeClr val="tx1"/>
                </a:solidFill>
              </a:rPr>
              <a:t>яких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розповідається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новелі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використовувався</a:t>
            </a:r>
            <a:r>
              <a:rPr lang="ru-RU" dirty="0">
                <a:solidFill>
                  <a:schemeClr val="tx1"/>
                </a:solidFill>
              </a:rPr>
              <a:t> ними у </a:t>
            </a:r>
            <a:r>
              <a:rPr lang="ru-RU" dirty="0" err="1">
                <a:solidFill>
                  <a:schemeClr val="tx1"/>
                </a:solidFill>
              </a:rPr>
              <a:t>будівельних</a:t>
            </a:r>
            <a:r>
              <a:rPr lang="ru-RU" dirty="0">
                <a:solidFill>
                  <a:schemeClr val="tx1"/>
                </a:solidFill>
              </a:rPr>
              <a:t> роботах. У </a:t>
            </a:r>
            <a:r>
              <a:rPr lang="ru-RU" dirty="0" err="1">
                <a:solidFill>
                  <a:schemeClr val="tx1"/>
                </a:solidFill>
              </a:rPr>
              <a:t>Павича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наділений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метафоричним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змістом</a:t>
            </a:r>
            <a:r>
              <a:rPr lang="ru-RU" dirty="0">
                <a:solidFill>
                  <a:schemeClr val="tx1"/>
                </a:solidFill>
              </a:rPr>
              <a:t> і є символом </a:t>
            </a:r>
            <a:r>
              <a:rPr lang="ru-RU" dirty="0" err="1">
                <a:solidFill>
                  <a:schemeClr val="tx1"/>
                </a:solidFill>
              </a:rPr>
              <a:t>виміру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життєвого</a:t>
            </a:r>
            <a:r>
              <a:rPr lang="ru-RU" dirty="0">
                <a:solidFill>
                  <a:schemeClr val="tx1"/>
                </a:solidFill>
              </a:rPr>
              <a:t> шляху </a:t>
            </a:r>
            <a:r>
              <a:rPr lang="ru-RU" dirty="0" err="1">
                <a:solidFill>
                  <a:schemeClr val="tx1"/>
                </a:solidFill>
              </a:rPr>
              <a:t>героїв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указує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вибір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напрямку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цього</a:t>
            </a:r>
            <a:r>
              <a:rPr lang="ru-RU" dirty="0">
                <a:solidFill>
                  <a:schemeClr val="tx1"/>
                </a:solidFill>
              </a:rPr>
              <a:t> шляху. Але, </a:t>
            </a:r>
            <a:r>
              <a:rPr lang="ru-RU" dirty="0" err="1">
                <a:solidFill>
                  <a:schemeClr val="tx1"/>
                </a:solidFill>
              </a:rPr>
              <a:t>щоб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зрозуміти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потрібна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внутрішня</a:t>
            </a:r>
            <a:r>
              <a:rPr lang="ru-RU" dirty="0">
                <a:solidFill>
                  <a:schemeClr val="tx1"/>
                </a:solidFill>
              </a:rPr>
              <a:t> духовна </a:t>
            </a:r>
            <a:r>
              <a:rPr lang="ru-RU" dirty="0" err="1">
                <a:solidFill>
                  <a:schemeClr val="tx1"/>
                </a:solidFill>
              </a:rPr>
              <a:t>праця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щиросердність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чуйність</a:t>
            </a:r>
            <a:r>
              <a:rPr lang="ru-RU" dirty="0">
                <a:solidFill>
                  <a:schemeClr val="tx1"/>
                </a:solidFill>
              </a:rPr>
              <a:t> і доброта. </a:t>
            </a:r>
            <a:r>
              <a:rPr lang="ru-RU" dirty="0" err="1">
                <a:solidFill>
                  <a:schemeClr val="tx1"/>
                </a:solidFill>
              </a:rPr>
              <a:t>Атилію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вирізняє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серед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інших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особливе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світобачення</a:t>
            </a:r>
            <a:r>
              <a:rPr lang="ru-RU" dirty="0">
                <a:solidFill>
                  <a:schemeClr val="tx1"/>
                </a:solidFill>
              </a:rPr>
              <a:t>: вона </a:t>
            </a:r>
            <a:r>
              <a:rPr lang="ru-RU" dirty="0" err="1">
                <a:solidFill>
                  <a:schemeClr val="tx1"/>
                </a:solidFill>
              </a:rPr>
              <a:t>ще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дитинстві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випестила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виростила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сні</a:t>
            </a:r>
            <a:r>
              <a:rPr lang="ru-RU" dirty="0">
                <a:solidFill>
                  <a:schemeClr val="tx1"/>
                </a:solidFill>
              </a:rPr>
              <a:t> і в </a:t>
            </a:r>
            <a:r>
              <a:rPr lang="ru-RU" dirty="0" err="1">
                <a:solidFill>
                  <a:schemeClr val="tx1"/>
                </a:solidFill>
              </a:rPr>
              <a:t>уяві</a:t>
            </a:r>
            <a:r>
              <a:rPr lang="ru-RU" dirty="0">
                <a:solidFill>
                  <a:schemeClr val="tx1"/>
                </a:solidFill>
              </a:rPr>
              <a:t> дитя, вона любить, як у </a:t>
            </a:r>
            <a:r>
              <a:rPr lang="ru-RU" dirty="0" err="1">
                <a:solidFill>
                  <a:schemeClr val="tx1"/>
                </a:solidFill>
              </a:rPr>
              <a:t>завірюху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літають</a:t>
            </a:r>
            <a:r>
              <a:rPr lang="ru-RU" dirty="0">
                <a:solidFill>
                  <a:schemeClr val="tx1"/>
                </a:solidFill>
              </a:rPr>
              <a:t> птахи, вона </a:t>
            </a:r>
            <a:r>
              <a:rPr lang="ru-RU" dirty="0" err="1">
                <a:solidFill>
                  <a:schemeClr val="tx1"/>
                </a:solidFill>
              </a:rPr>
              <a:t>поливає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музикою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квіти</a:t>
            </a:r>
            <a:r>
              <a:rPr lang="ru-RU" dirty="0">
                <a:solidFill>
                  <a:schemeClr val="tx1"/>
                </a:solidFill>
              </a:rPr>
              <a:t>, вона </a:t>
            </a:r>
            <a:r>
              <a:rPr lang="ru-RU" dirty="0" err="1">
                <a:solidFill>
                  <a:schemeClr val="tx1"/>
                </a:solidFill>
              </a:rPr>
              <a:t>серцем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відчувала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всім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землі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керує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кохання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7" name="Picture 3" descr="C:\Users\Sasha\Desktop\pavic_damask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3978"/>
            <a:ext cx="3312368" cy="294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Sasha\Desktop\мілорад\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054" y="163978"/>
            <a:ext cx="3923644" cy="294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971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560" y="-3123"/>
            <a:ext cx="7125113" cy="9244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>
              <a:latin typeface="georgia, serif"/>
            </a:endParaRPr>
          </a:p>
          <a:p>
            <a:pPr marL="0" indent="0">
              <a:buNone/>
            </a:pPr>
            <a:endParaRPr lang="uk-UA" dirty="0">
              <a:latin typeface="georgia, serif"/>
            </a:endParaRPr>
          </a:p>
          <a:p>
            <a:pPr marL="0" indent="0">
              <a:buNone/>
            </a:pPr>
            <a:endParaRPr lang="uk-UA" dirty="0" smtClean="0">
              <a:latin typeface="georgia, serif"/>
            </a:endParaRPr>
          </a:p>
          <a:p>
            <a:pPr marL="0" indent="0">
              <a:buNone/>
            </a:pPr>
            <a:endParaRPr lang="uk-UA" dirty="0">
              <a:latin typeface="georgia, serif"/>
            </a:endParaRPr>
          </a:p>
          <a:p>
            <a:pPr marL="0" indent="0">
              <a:buNone/>
            </a:pPr>
            <a:endParaRPr lang="uk-UA" dirty="0" smtClean="0">
              <a:latin typeface="georgia, serif"/>
            </a:endParaRPr>
          </a:p>
          <a:p>
            <a:pPr marL="0" indent="0">
              <a:buNone/>
            </a:pPr>
            <a:endParaRPr lang="uk-UA" dirty="0">
              <a:latin typeface="georgia, serif"/>
            </a:endParaRPr>
          </a:p>
          <a:p>
            <a:pPr marL="0" indent="0">
              <a:buNone/>
            </a:pPr>
            <a:endParaRPr lang="uk-UA" dirty="0" smtClean="0">
              <a:latin typeface="georgia, serif"/>
            </a:endParaRPr>
          </a:p>
          <a:p>
            <a:pPr marL="0" indent="0">
              <a:buNone/>
            </a:pPr>
            <a:endParaRPr lang="uk-UA" dirty="0">
              <a:latin typeface="georgia, serif"/>
            </a:endParaRPr>
          </a:p>
          <a:p>
            <a:pPr marL="0" indent="0">
              <a:buNone/>
            </a:pPr>
            <a:endParaRPr lang="uk-UA" dirty="0" smtClean="0">
              <a:latin typeface="georgia, serif"/>
            </a:endParaRPr>
          </a:p>
          <a:p>
            <a:pPr marL="0" indent="0">
              <a:buNone/>
            </a:pPr>
            <a:endParaRPr lang="uk-UA" dirty="0">
              <a:latin typeface="georgia, serif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georgia, serif"/>
              </a:rPr>
              <a:t>Для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романістики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Павича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характерним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є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поєднання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традицій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візантійського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роману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із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постмодерністським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арсеналом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художніх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засобів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Мистецтво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автоцитатного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комбінування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є одним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із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найулюбленіших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методів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творчого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стилю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Павича-романіста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Павич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має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повне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право на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автоповтори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оскільки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він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так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чи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інакше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є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унікальним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явищем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сучасної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світової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літератури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.</a:t>
            </a:r>
            <a:br>
              <a:rPr lang="ru-RU" dirty="0">
                <a:solidFill>
                  <a:schemeClr val="tx1"/>
                </a:solidFill>
                <a:latin typeface="georgia, serif"/>
              </a:rPr>
            </a:br>
            <a:r>
              <a:rPr lang="ru-RU" dirty="0">
                <a:solidFill>
                  <a:schemeClr val="tx1"/>
                </a:solidFill>
                <a:latin typeface="georgia, serif"/>
              </a:rPr>
              <a:t/>
            </a:r>
            <a:br>
              <a:rPr lang="ru-RU" dirty="0">
                <a:solidFill>
                  <a:schemeClr val="tx1"/>
                </a:solidFill>
                <a:latin typeface="georgia, serif"/>
              </a:rPr>
            </a:br>
            <a:r>
              <a:rPr lang="ru-RU" dirty="0" err="1">
                <a:solidFill>
                  <a:schemeClr val="tx1"/>
                </a:solidFill>
                <a:latin typeface="georgia, serif"/>
              </a:rPr>
              <a:t>Українською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мовою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ряд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творів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Павича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переклали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О.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Рось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і Н.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Чорпіта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 descr="C:\Users\Sasha\Desktop\autor_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218" y="1772816"/>
            <a:ext cx="1905000" cy="26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Sasha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66688"/>
            <a:ext cx="3284779" cy="247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Sasha\Desktop\73206_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6688"/>
            <a:ext cx="3297013" cy="398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5529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9540552" y="2996952"/>
            <a:ext cx="579743" cy="2160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/>
          <a:lstStyle/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r>
              <a:rPr lang="uk-UA" b="1" dirty="0" err="1" smtClean="0"/>
              <a:t>Мілорад</a:t>
            </a:r>
            <a:r>
              <a:rPr lang="uk-UA" b="1" dirty="0" smtClean="0"/>
              <a:t> </a:t>
            </a:r>
            <a:r>
              <a:rPr lang="uk-UA" b="1" dirty="0" err="1" smtClean="0"/>
              <a:t>Павич-</a:t>
            </a:r>
            <a:r>
              <a:rPr lang="ru-RU" dirty="0">
                <a:latin typeface="georgia, serif"/>
              </a:rPr>
              <a:t>(</a:t>
            </a:r>
            <a:r>
              <a:rPr lang="ru-RU" dirty="0" err="1" smtClean="0">
                <a:latin typeface="georgia, serif"/>
              </a:rPr>
              <a:t>Pavic</a:t>
            </a:r>
            <a:r>
              <a:rPr lang="ru-RU" dirty="0">
                <a:latin typeface="georgia, serif"/>
              </a:rPr>
              <a:t> </a:t>
            </a:r>
            <a:r>
              <a:rPr lang="ru-RU" dirty="0" err="1" smtClean="0">
                <a:latin typeface="georgia, serif"/>
              </a:rPr>
              <a:t>Milorad</a:t>
            </a:r>
            <a:r>
              <a:rPr lang="ru-RU" dirty="0" smtClean="0">
                <a:latin typeface="georgia, serif"/>
              </a:rPr>
              <a:t> </a:t>
            </a:r>
            <a:r>
              <a:rPr lang="ru-RU" dirty="0">
                <a:latin typeface="georgia, serif"/>
              </a:rPr>
              <a:t>- нар. 15.10.1929, Белград) — </a:t>
            </a:r>
            <a:r>
              <a:rPr lang="ru-RU" dirty="0" err="1" smtClean="0">
                <a:latin typeface="georgia, serif"/>
              </a:rPr>
              <a:t>сербський</a:t>
            </a:r>
            <a:r>
              <a:rPr lang="ru-RU" dirty="0" smtClean="0">
                <a:latin typeface="georgia, serif"/>
              </a:rPr>
              <a:t> </a:t>
            </a:r>
            <a:r>
              <a:rPr lang="ru-RU" dirty="0" err="1" smtClean="0">
                <a:latin typeface="georgia, serif"/>
              </a:rPr>
              <a:t>письменник</a:t>
            </a:r>
            <a:r>
              <a:rPr lang="ru-RU" dirty="0" smtClean="0">
                <a:latin typeface="georgia, serif"/>
              </a:rPr>
              <a:t>.</a:t>
            </a:r>
            <a:endParaRPr lang="ru-RU" dirty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2051" name="Picture 3" descr="C:\Users\Sasha\Desktop\мілорад\pav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63" y="980728"/>
            <a:ext cx="406400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sha\Desktop\srb-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46447"/>
            <a:ext cx="4105026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451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8584" y="404664"/>
            <a:ext cx="7125113" cy="9244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570"/>
            <a:ext cx="9144000" cy="6857999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latin typeface="georgia, serif"/>
            </a:endParaRPr>
          </a:p>
          <a:p>
            <a:pPr marL="0" indent="0">
              <a:buNone/>
            </a:pPr>
            <a:endParaRPr lang="ru-RU" dirty="0">
              <a:latin typeface="georgia, serif"/>
            </a:endParaRPr>
          </a:p>
          <a:p>
            <a:pPr marL="0" indent="0">
              <a:buNone/>
            </a:pPr>
            <a:endParaRPr lang="ru-RU" dirty="0" smtClean="0">
              <a:latin typeface="georgia, serif"/>
            </a:endParaRPr>
          </a:p>
          <a:p>
            <a:pPr marL="0" indent="0">
              <a:buNone/>
            </a:pPr>
            <a:endParaRPr lang="ru-RU" dirty="0">
              <a:latin typeface="georgia, serif"/>
            </a:endParaRPr>
          </a:p>
          <a:p>
            <a:pPr marL="0" indent="0">
              <a:buNone/>
            </a:pPr>
            <a:endParaRPr lang="ru-RU" dirty="0" smtClean="0">
              <a:latin typeface="georgia, serif"/>
            </a:endParaRPr>
          </a:p>
          <a:p>
            <a:pPr marL="0" indent="0">
              <a:buNone/>
            </a:pPr>
            <a:endParaRPr lang="ru-RU" dirty="0">
              <a:latin typeface="georgia, serif"/>
            </a:endParaRPr>
          </a:p>
          <a:p>
            <a:pPr marL="0" indent="0">
              <a:buNone/>
            </a:pPr>
            <a:endParaRPr lang="ru-RU" dirty="0" smtClean="0">
              <a:latin typeface="georgia, serif"/>
            </a:endParaRPr>
          </a:p>
          <a:p>
            <a:pPr marL="0" indent="0">
              <a:buNone/>
            </a:pPr>
            <a:endParaRPr lang="ru-RU" dirty="0">
              <a:latin typeface="georgia, serif"/>
            </a:endParaRPr>
          </a:p>
          <a:p>
            <a:pPr marL="0" indent="0">
              <a:buNone/>
            </a:pPr>
            <a:endParaRPr lang="ru-RU" dirty="0" smtClean="0">
              <a:latin typeface="georgia, serif"/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chemeClr val="tx1"/>
                </a:solidFill>
                <a:latin typeface="georgia, serif"/>
              </a:rPr>
              <a:t>Павич</a:t>
            </a:r>
            <a:r>
              <a:rPr lang="ru-RU" dirty="0" smtClean="0">
                <a:latin typeface="georgia, serif"/>
              </a:rPr>
              <a:t> </a:t>
            </a:r>
            <a:r>
              <a:rPr lang="ru-RU" dirty="0">
                <a:latin typeface="georgia, serif"/>
              </a:rPr>
              <a:t>—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автор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численних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збірок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поезій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 і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малої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прози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романів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літературознавчих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праць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 і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перекладів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упорядник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 і редактор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значної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кількості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видань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творів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сербських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письменників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.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Закінчив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філософський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 факультет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Белградського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університету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 (1954),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докторське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звання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здобув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 у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Загребі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.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Працював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професором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університету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 в Новому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Саді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, на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Радіо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-Белград, у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видавництві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 «Просвета»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тощо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.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Втім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найкраще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 про себе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розповів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 сам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Павич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 в «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Автобіографії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, serif"/>
              </a:rPr>
              <a:t>»: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georgia, serif"/>
              </a:rPr>
              <a:t>«Я є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письменником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вже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дві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сотні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років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. Далекого 1766 року один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Павич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видав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Будимі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свою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збірку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віршів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, і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відтоді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ми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вважаємося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письменницькою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родиною.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Народився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я 1929 року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понад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берегом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однієї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чотирьох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райських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річок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о 8.30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зранку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під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знаком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Терезів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під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знак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Скорпіона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), за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ацтекським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гороскопом —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Змія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dirty="0" smtClean="0"/>
          </a:p>
        </p:txBody>
      </p:sp>
      <p:pic>
        <p:nvPicPr>
          <p:cNvPr id="3074" name="Picture 2" descr="C:\Users\Sasha\Desktop\мілорад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42" y="116632"/>
            <a:ext cx="3856409" cy="34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asha\Desktop\мілорад\news_12910664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632"/>
            <a:ext cx="3528392" cy="34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8113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1700" dirty="0"/>
              <a:t/>
            </a:r>
            <a:br>
              <a:rPr lang="uk-UA" sz="1700" dirty="0"/>
            </a:br>
            <a:r>
              <a:rPr lang="uk-UA" sz="1700" dirty="0" smtClean="0"/>
              <a:t/>
            </a:r>
            <a:br>
              <a:rPr lang="uk-UA" sz="1700" dirty="0" smtClean="0"/>
            </a:br>
            <a:r>
              <a:rPr lang="uk-UA" sz="1700" dirty="0"/>
              <a:t/>
            </a:r>
            <a:br>
              <a:rPr lang="uk-UA" sz="1700" dirty="0"/>
            </a:br>
            <a:r>
              <a:rPr lang="ru-RU" sz="1700" dirty="0" err="1" smtClean="0">
                <a:solidFill>
                  <a:schemeClr val="tx1"/>
                </a:solidFill>
                <a:latin typeface="georgia, serif"/>
              </a:rPr>
              <a:t>Уперше</a:t>
            </a:r>
            <a:r>
              <a:rPr lang="ru-RU" sz="1700" dirty="0" smtClean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бомбардований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у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віці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12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років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.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Востаннє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— у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віці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15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років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. [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Властиво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,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бомбардований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вперше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і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вдруге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, а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востаннє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наразі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бомбардований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1999 року —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вже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натівськими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військами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,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принаймні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через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рік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після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написання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цієї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«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Автобіографії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»].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Поміж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тими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двома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бомбардуваннями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я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вперше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закохався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і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під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німецькою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окупацією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примусово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вивчив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німецьку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.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Тоді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ж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потайки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я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навчився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англійської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від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одного пана,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котрий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курив люльку з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духмяним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тютюном. У той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самий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час я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вперше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забув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французьку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і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пізніше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я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забував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її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ще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двічі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).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Врешті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, на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одній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псярні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,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куди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я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потрапив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,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ховаючись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від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англо-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американського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бомбардування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, один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російський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емігрант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,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царський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офіцер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, почав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мені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давати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лекції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російської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з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книжок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Фета і Тютчева.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Інших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російських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книжок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у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нього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не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було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.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Тепер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я гадаю,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що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вивчення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мов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було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певним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чином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перетворенням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у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різноманітних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зачарованих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звірят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. Я любив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двох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Йоанів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—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Иоана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Дамаскина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і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Йоана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Золотоустого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(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Хризостома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).</a:t>
            </a:r>
            <a:r>
              <a:rPr lang="ru-RU" sz="1700" dirty="0"/>
              <a:t/>
            </a:r>
            <a:br>
              <a:rPr lang="ru-RU" sz="1700" dirty="0"/>
            </a:br>
            <a:endParaRPr lang="ru-RU" sz="1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56576" y="764704"/>
            <a:ext cx="7125112" cy="4051437"/>
          </a:xfrm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C:\Users\Sasha\Desktop\мілорад\m_3912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6855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17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8544" y="476672"/>
            <a:ext cx="7125113" cy="9244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4288" y="0"/>
            <a:ext cx="9158288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latin typeface="georgia, serif"/>
            </a:endParaRPr>
          </a:p>
          <a:p>
            <a:pPr marL="0" indent="0">
              <a:buNone/>
            </a:pPr>
            <a:endParaRPr lang="ru-RU" dirty="0">
              <a:latin typeface="georgia, serif"/>
            </a:endParaRPr>
          </a:p>
          <a:p>
            <a:pPr marL="0" indent="0">
              <a:buNone/>
            </a:pPr>
            <a:endParaRPr lang="ru-RU" dirty="0" smtClean="0">
              <a:latin typeface="georgia, serif"/>
            </a:endParaRPr>
          </a:p>
          <a:p>
            <a:pPr marL="0" indent="0">
              <a:buNone/>
            </a:pPr>
            <a:endParaRPr lang="ru-RU" dirty="0">
              <a:latin typeface="georgia, serif"/>
            </a:endParaRPr>
          </a:p>
          <a:p>
            <a:pPr marL="0" indent="0">
              <a:buNone/>
            </a:pPr>
            <a:endParaRPr lang="ru-RU" dirty="0" smtClean="0">
              <a:latin typeface="georgia, serif"/>
            </a:endParaRPr>
          </a:p>
          <a:p>
            <a:pPr marL="0" indent="0">
              <a:buNone/>
            </a:pPr>
            <a:endParaRPr lang="ru-RU" dirty="0">
              <a:latin typeface="georgia, serif"/>
            </a:endParaRPr>
          </a:p>
          <a:p>
            <a:pPr marL="0" indent="0">
              <a:buNone/>
            </a:pPr>
            <a:endParaRPr lang="ru-RU" dirty="0" smtClean="0">
              <a:latin typeface="georgia, serif"/>
            </a:endParaRPr>
          </a:p>
          <a:p>
            <a:pPr marL="0" indent="0">
              <a:buNone/>
            </a:pPr>
            <a:endParaRPr lang="ru-RU" dirty="0">
              <a:latin typeface="georgia, serif"/>
            </a:endParaRPr>
          </a:p>
          <a:p>
            <a:pPr marL="0" indent="0">
              <a:buNone/>
            </a:pPr>
            <a:endParaRPr lang="ru-RU" dirty="0" smtClean="0">
              <a:latin typeface="georgia, serif"/>
            </a:endParaRPr>
          </a:p>
          <a:p>
            <a:pPr marL="0" indent="0">
              <a:buNone/>
            </a:pPr>
            <a:endParaRPr lang="ru-RU" dirty="0">
              <a:latin typeface="georgia, serif"/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chemeClr val="tx1"/>
                </a:solidFill>
                <a:latin typeface="georgia, serif"/>
              </a:rPr>
              <a:t>Набагато</a:t>
            </a:r>
            <a:r>
              <a:rPr lang="ru-RU" dirty="0" smtClean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більше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любові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я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вклав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свої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книги,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ніж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своє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життя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. Лише з одним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винятком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який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досі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ним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залишається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Ніч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сні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солодко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прилипала до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обох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моїх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, serif"/>
              </a:rPr>
              <a:t>щік.До</a:t>
            </a:r>
            <a:r>
              <a:rPr lang="ru-RU" dirty="0" smtClean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1984 року я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був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найменш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читаним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письменником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своїй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країні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, а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від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того року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поспіль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—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найбільш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, serif"/>
              </a:rPr>
              <a:t>читаним.Я</a:t>
            </a:r>
            <a:r>
              <a:rPr lang="ru-RU" dirty="0" smtClean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написав перший роман у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формі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словника,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другий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формі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кросворда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третій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формі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клепсидри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четвертий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формі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довідника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для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гадання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картами таро. Я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намагався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якнайменше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перешкоджати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тим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романам.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Вважаю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що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роман —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це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рак.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Існує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завдяки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своїм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метастазам.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Із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дня на день я все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менше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є автором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своїх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уже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існуючих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книжок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, а все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більше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автором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майбутніх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яких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можливо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, так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ніколи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й не напишу.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Sasha\Desktop\мілорад\milorad_pavic_0ae89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5400600" cy="353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0860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2640" y="260648"/>
            <a:ext cx="5936473" cy="9244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latin typeface="georgia, serif"/>
            </a:endParaRPr>
          </a:p>
          <a:p>
            <a:pPr marL="0" indent="0">
              <a:buNone/>
            </a:pPr>
            <a:endParaRPr lang="ru-RU" dirty="0">
              <a:latin typeface="georgia, serif"/>
            </a:endParaRPr>
          </a:p>
          <a:p>
            <a:pPr marL="0" indent="0">
              <a:buNone/>
            </a:pPr>
            <a:endParaRPr lang="ru-RU" dirty="0" smtClean="0">
              <a:latin typeface="georgia, serif"/>
            </a:endParaRPr>
          </a:p>
          <a:p>
            <a:pPr marL="0" indent="0">
              <a:buNone/>
            </a:pPr>
            <a:endParaRPr lang="ru-RU" dirty="0">
              <a:latin typeface="georgia, serif"/>
            </a:endParaRPr>
          </a:p>
          <a:p>
            <a:pPr marL="0" indent="0">
              <a:buNone/>
            </a:pPr>
            <a:endParaRPr lang="ru-RU" dirty="0" smtClean="0">
              <a:latin typeface="georgia, serif"/>
            </a:endParaRPr>
          </a:p>
          <a:p>
            <a:pPr marL="0" indent="0">
              <a:buNone/>
            </a:pPr>
            <a:endParaRPr lang="ru-RU" dirty="0">
              <a:latin typeface="georgia, serif"/>
            </a:endParaRPr>
          </a:p>
          <a:p>
            <a:pPr marL="0" indent="0">
              <a:buNone/>
            </a:pPr>
            <a:endParaRPr lang="ru-RU" dirty="0" smtClean="0">
              <a:latin typeface="georgia, serif"/>
            </a:endParaRPr>
          </a:p>
          <a:p>
            <a:pPr marL="0" indent="0">
              <a:buNone/>
            </a:pPr>
            <a:endParaRPr lang="ru-RU" dirty="0">
              <a:latin typeface="georgia, serif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georgia, serif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georgia, serif"/>
              </a:rPr>
              <a:t>На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мій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подив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, книги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мої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дотепер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перекладені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66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разів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різними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мовами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[до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цього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часу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перекладів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існує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вже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значно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більше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]. Словом, я не маю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біографії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. Маю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лише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, serif"/>
              </a:rPr>
              <a:t>бібліографію.Критики</a:t>
            </a:r>
            <a:r>
              <a:rPr lang="ru-RU" dirty="0" smtClean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у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Франції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Іспанії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зазначили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що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я є першим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письменником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XXI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століття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, а жив я у XX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столітті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, коли треба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було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доводити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невинність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, а не </a:t>
            </a:r>
            <a:r>
              <a:rPr lang="ru-RU" dirty="0" err="1" smtClean="0">
                <a:solidFill>
                  <a:schemeClr val="tx1"/>
                </a:solidFill>
                <a:latin typeface="georgia, serif"/>
              </a:rPr>
              <a:t>вину.Найбільші</a:t>
            </a:r>
            <a:r>
              <a:rPr lang="ru-RU" dirty="0" smtClean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розчарування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житті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принесли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мені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перемоги.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Перемагати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не </a:t>
            </a:r>
            <a:r>
              <a:rPr lang="ru-RU" dirty="0" err="1" smtClean="0">
                <a:solidFill>
                  <a:schemeClr val="tx1"/>
                </a:solidFill>
                <a:latin typeface="georgia, serif"/>
              </a:rPr>
              <a:t>виплачується.Я</a:t>
            </a:r>
            <a:r>
              <a:rPr lang="ru-RU" dirty="0" smtClean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знав,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що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не треба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торкатися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живих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рукою,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якою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уві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сні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торкався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до </a:t>
            </a:r>
            <a:r>
              <a:rPr lang="ru-RU" dirty="0" err="1" smtClean="0">
                <a:solidFill>
                  <a:schemeClr val="tx1"/>
                </a:solidFill>
                <a:latin typeface="georgia, serif"/>
              </a:rPr>
              <a:t>мертвих.Я</a:t>
            </a:r>
            <a:r>
              <a:rPr lang="ru-RU" dirty="0" smtClean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нікого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не вбив.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Зате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мене вбили.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Задовго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смерті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. Для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моїх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книг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було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би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краще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якби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їхній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автор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був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якимось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турком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чи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німцем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. Я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був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найвідомішим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письменником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найненависнішого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народу у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світі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—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сербського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georgia, serif"/>
              </a:rPr>
              <a:t>народу.Гадаю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що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Бог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осипав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мене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безмежною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милістю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подарувавши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мені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радість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писання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, але тою самою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мірою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й покарав мене,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либонь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що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через ту ж таки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радість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».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C:\Users\Sasha\Desktop\мілорад\пави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0196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544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0592" y="764704"/>
            <a:ext cx="7125113" cy="9244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latin typeface="georgia, serif"/>
            </a:endParaRPr>
          </a:p>
          <a:p>
            <a:pPr marL="0" indent="0">
              <a:buNone/>
            </a:pPr>
            <a:endParaRPr lang="ru-RU" dirty="0">
              <a:latin typeface="georgia, serif"/>
            </a:endParaRPr>
          </a:p>
          <a:p>
            <a:pPr marL="0" indent="0">
              <a:buNone/>
            </a:pPr>
            <a:endParaRPr lang="ru-RU" dirty="0" smtClean="0">
              <a:latin typeface="georgia, serif"/>
            </a:endParaRPr>
          </a:p>
          <a:p>
            <a:pPr marL="0" indent="0">
              <a:buNone/>
            </a:pPr>
            <a:endParaRPr lang="ru-RU" dirty="0">
              <a:latin typeface="georgia, serif"/>
            </a:endParaRPr>
          </a:p>
          <a:p>
            <a:pPr marL="0" indent="0">
              <a:buNone/>
            </a:pPr>
            <a:endParaRPr lang="ru-RU" dirty="0" smtClean="0">
              <a:latin typeface="georgia, serif"/>
            </a:endParaRPr>
          </a:p>
          <a:p>
            <a:pPr marL="0" indent="0">
              <a:buNone/>
            </a:pPr>
            <a:endParaRPr lang="ru-RU" dirty="0">
              <a:latin typeface="georgia, serif"/>
            </a:endParaRPr>
          </a:p>
          <a:p>
            <a:pPr marL="0" indent="0">
              <a:buNone/>
            </a:pPr>
            <a:endParaRPr lang="ru-RU" dirty="0" smtClean="0">
              <a:latin typeface="georgia, serif"/>
            </a:endParaRPr>
          </a:p>
          <a:p>
            <a:pPr marL="0" indent="0">
              <a:buNone/>
            </a:pPr>
            <a:endParaRPr lang="ru-RU" dirty="0">
              <a:latin typeface="georgia, serif"/>
            </a:endParaRPr>
          </a:p>
          <a:p>
            <a:pPr marL="0" indent="0">
              <a:buNone/>
            </a:pPr>
            <a:endParaRPr lang="ru-RU" sz="1700" dirty="0" smtClean="0">
              <a:latin typeface="georgia, serif"/>
            </a:endParaRPr>
          </a:p>
          <a:p>
            <a:pPr marL="0" indent="0">
              <a:buNone/>
            </a:pPr>
            <a:r>
              <a:rPr lang="ru-RU" sz="1700" dirty="0" err="1" smtClean="0">
                <a:solidFill>
                  <a:schemeClr val="tx1"/>
                </a:solidFill>
                <a:latin typeface="georgia, serif"/>
              </a:rPr>
              <a:t>Літературну</a:t>
            </a:r>
            <a:r>
              <a:rPr lang="ru-RU" sz="1700" dirty="0" smtClean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працю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Павич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розпочав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поетичними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перекладами,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зокрема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з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французької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,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англійської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та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російської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мов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. До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його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поетичного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доробку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належать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збірки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«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Палімпсести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» («</a:t>
            </a:r>
            <a:r>
              <a:rPr lang="en-US" sz="1700" dirty="0" err="1">
                <a:solidFill>
                  <a:schemeClr val="tx1"/>
                </a:solidFill>
                <a:latin typeface="georgia, serif"/>
              </a:rPr>
              <a:t>Palimpsesti</a:t>
            </a:r>
            <a:r>
              <a:rPr lang="en-US" sz="1700" dirty="0">
                <a:solidFill>
                  <a:schemeClr val="tx1"/>
                </a:solidFill>
                <a:latin typeface="georgia, serif"/>
              </a:rPr>
              <a:t>», 1967) 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та «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Місячний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камінь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» («</a:t>
            </a:r>
            <a:r>
              <a:rPr lang="en-US" sz="1700" dirty="0" err="1">
                <a:solidFill>
                  <a:schemeClr val="tx1"/>
                </a:solidFill>
                <a:latin typeface="georgia, serif"/>
              </a:rPr>
              <a:t>Mesecev</a:t>
            </a:r>
            <a:r>
              <a:rPr lang="en-US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georgia, serif"/>
              </a:rPr>
              <a:t>kamen</a:t>
            </a:r>
            <a:r>
              <a:rPr lang="en-US" sz="1700" dirty="0">
                <a:solidFill>
                  <a:schemeClr val="tx1"/>
                </a:solidFill>
                <a:latin typeface="georgia, serif"/>
              </a:rPr>
              <a:t>», 1971). 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Для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версифікаційної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манери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Павича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властиве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використання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середньовічної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старосербської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мови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у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довгих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віршах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,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споріднених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із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риторичним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текстом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або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речитативом.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Слід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відзначити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також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стилістичне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розмаїття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авторських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віршованих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вкраплень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у романах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Павича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.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Опублікована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ціла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низка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збірок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оповідань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Павича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: «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Залізна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завіса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» («</a:t>
            </a:r>
            <a:r>
              <a:rPr lang="en-US" sz="1700" dirty="0" err="1">
                <a:solidFill>
                  <a:schemeClr val="tx1"/>
                </a:solidFill>
                <a:latin typeface="georgia, serif"/>
              </a:rPr>
              <a:t>Grozdena</a:t>
            </a:r>
            <a:r>
              <a:rPr lang="en-US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georgia, serif"/>
              </a:rPr>
              <a:t>zavesa</a:t>
            </a:r>
            <a:r>
              <a:rPr lang="en-US" sz="1700" dirty="0">
                <a:solidFill>
                  <a:schemeClr val="tx1"/>
                </a:solidFill>
                <a:latin typeface="georgia, serif"/>
              </a:rPr>
              <a:t>», 1973), «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Коні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святого Марка» («</a:t>
            </a:r>
            <a:r>
              <a:rPr lang="en-US" sz="1700" dirty="0" err="1">
                <a:solidFill>
                  <a:schemeClr val="tx1"/>
                </a:solidFill>
                <a:latin typeface="georgia, serif"/>
              </a:rPr>
              <a:t>Konji</a:t>
            </a:r>
            <a:r>
              <a:rPr lang="en-US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georgia, serif"/>
              </a:rPr>
              <a:t>svetog</a:t>
            </a:r>
            <a:r>
              <a:rPr lang="en-US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georgia, serif"/>
              </a:rPr>
              <a:t>Marka</a:t>
            </a:r>
            <a:r>
              <a:rPr lang="en-US" sz="1700" dirty="0">
                <a:solidFill>
                  <a:schemeClr val="tx1"/>
                </a:solidFill>
                <a:latin typeface="georgia, serif"/>
              </a:rPr>
              <a:t>», 1976), «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Російський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хорт» («</a:t>
            </a:r>
            <a:r>
              <a:rPr lang="en-US" sz="1700" dirty="0" err="1">
                <a:solidFill>
                  <a:schemeClr val="tx1"/>
                </a:solidFill>
                <a:latin typeface="georgia, serif"/>
              </a:rPr>
              <a:t>Ruski</a:t>
            </a:r>
            <a:r>
              <a:rPr lang="en-US" sz="1700" dirty="0">
                <a:solidFill>
                  <a:schemeClr val="tx1"/>
                </a:solidFill>
                <a:latin typeface="georgia, serif"/>
              </a:rPr>
              <a:t> hit», 1979), «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Нові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белградські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оповіді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» («</a:t>
            </a:r>
            <a:r>
              <a:rPr lang="en-US" sz="1700" dirty="0" err="1">
                <a:solidFill>
                  <a:schemeClr val="tx1"/>
                </a:solidFill>
                <a:latin typeface="georgia, serif"/>
              </a:rPr>
              <a:t>Nove</a:t>
            </a:r>
            <a:r>
              <a:rPr lang="en-US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georgia, serif"/>
              </a:rPr>
              <a:t>beogiadske</a:t>
            </a:r>
            <a:r>
              <a:rPr lang="en-US" sz="1700" dirty="0">
                <a:solidFill>
                  <a:schemeClr val="tx1"/>
                </a:solidFill>
                <a:latin typeface="georgia, serif"/>
              </a:rPr>
              <a:t> price», 1981), «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Вивернута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рукавиця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» («</a:t>
            </a:r>
            <a:r>
              <a:rPr lang="en-US" sz="1700" dirty="0" err="1">
                <a:solidFill>
                  <a:schemeClr val="tx1"/>
                </a:solidFill>
                <a:latin typeface="georgia, serif"/>
              </a:rPr>
              <a:t>Izvrnuta</a:t>
            </a:r>
            <a:r>
              <a:rPr lang="en-US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georgia, serif"/>
              </a:rPr>
              <a:t>rukavica</a:t>
            </a:r>
            <a:r>
              <a:rPr lang="en-US" sz="1700" dirty="0">
                <a:solidFill>
                  <a:schemeClr val="tx1"/>
                </a:solidFill>
                <a:latin typeface="georgia, serif"/>
              </a:rPr>
              <a:t>», 1989), «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Скляний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слимак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: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оповідання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 з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інтернету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» («</a:t>
            </a:r>
            <a:r>
              <a:rPr lang="en-US" sz="1700" dirty="0" err="1">
                <a:solidFill>
                  <a:schemeClr val="tx1"/>
                </a:solidFill>
                <a:latin typeface="georgia, serif"/>
              </a:rPr>
              <a:t>Stakleni</a:t>
            </a:r>
            <a:r>
              <a:rPr lang="en-US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georgia, serif"/>
              </a:rPr>
              <a:t>puz</a:t>
            </a:r>
            <a:r>
              <a:rPr lang="en-US" sz="1700" dirty="0">
                <a:solidFill>
                  <a:schemeClr val="tx1"/>
                </a:solidFill>
                <a:latin typeface="georgia, serif"/>
              </a:rPr>
              <a:t>: price </a:t>
            </a:r>
            <a:r>
              <a:rPr lang="en-US" sz="1700" dirty="0" err="1">
                <a:solidFill>
                  <a:schemeClr val="tx1"/>
                </a:solidFill>
                <a:latin typeface="georgia, serif"/>
              </a:rPr>
              <a:t>sa</a:t>
            </a:r>
            <a:r>
              <a:rPr lang="en-US" sz="1700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georgia, serif"/>
              </a:rPr>
              <a:t>interneta</a:t>
            </a:r>
            <a:r>
              <a:rPr lang="en-US" sz="1700" dirty="0">
                <a:solidFill>
                  <a:schemeClr val="tx1"/>
                </a:solidFill>
                <a:latin typeface="georgia, serif"/>
              </a:rPr>
              <a:t>», 1998) 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й </a:t>
            </a:r>
            <a:r>
              <a:rPr lang="ru-RU" sz="1700" dirty="0" err="1">
                <a:solidFill>
                  <a:schemeClr val="tx1"/>
                </a:solidFill>
                <a:latin typeface="georgia, serif"/>
              </a:rPr>
              <a:t>ін</a:t>
            </a:r>
            <a:r>
              <a:rPr lang="ru-RU" sz="1700" dirty="0">
                <a:solidFill>
                  <a:schemeClr val="tx1"/>
                </a:solidFill>
                <a:latin typeface="georgia, serif"/>
              </a:rPr>
              <a:t>.</a:t>
            </a:r>
            <a:endParaRPr lang="ru-RU" sz="17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1" name="Picture 3" descr="C:\Users\Sasha\Desktop\мілорад\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4295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561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8584" y="404664"/>
            <a:ext cx="7125113" cy="9244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>
              <a:latin typeface="georgia, serif"/>
            </a:endParaRPr>
          </a:p>
          <a:p>
            <a:pPr marL="0" indent="0">
              <a:buNone/>
            </a:pPr>
            <a:endParaRPr lang="uk-UA" dirty="0">
              <a:latin typeface="georgia, serif"/>
            </a:endParaRPr>
          </a:p>
          <a:p>
            <a:pPr marL="0" indent="0">
              <a:buNone/>
            </a:pPr>
            <a:endParaRPr lang="uk-UA" dirty="0" smtClean="0">
              <a:latin typeface="georgia, serif"/>
            </a:endParaRPr>
          </a:p>
          <a:p>
            <a:pPr marL="0" indent="0">
              <a:buNone/>
            </a:pPr>
            <a:endParaRPr lang="uk-UA" dirty="0">
              <a:latin typeface="georgia, serif"/>
            </a:endParaRPr>
          </a:p>
          <a:p>
            <a:pPr marL="0" indent="0">
              <a:buNone/>
            </a:pPr>
            <a:endParaRPr lang="uk-UA" dirty="0" smtClean="0">
              <a:latin typeface="georgia, serif"/>
            </a:endParaRPr>
          </a:p>
          <a:p>
            <a:pPr marL="0" indent="0">
              <a:buNone/>
            </a:pPr>
            <a:endParaRPr lang="uk-UA" dirty="0">
              <a:latin typeface="georgia, serif"/>
            </a:endParaRPr>
          </a:p>
          <a:p>
            <a:pPr marL="0" indent="0">
              <a:buNone/>
            </a:pPr>
            <a:endParaRPr lang="uk-UA" dirty="0" smtClean="0">
              <a:latin typeface="georgia, serif"/>
            </a:endParaRPr>
          </a:p>
          <a:p>
            <a:pPr marL="0" indent="0">
              <a:buNone/>
            </a:pPr>
            <a:endParaRPr lang="uk-UA" dirty="0">
              <a:latin typeface="georgia, serif"/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chemeClr val="tx1"/>
                </a:solidFill>
                <a:latin typeface="georgia, serif"/>
              </a:rPr>
              <a:t>Основні</a:t>
            </a:r>
            <a:r>
              <a:rPr lang="ru-RU" dirty="0" smtClean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риси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прозового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письма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Павича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були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закладені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вже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його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малій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прозі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, для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якої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характерними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є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чергування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лаконічності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викладу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із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розгорнутими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відступами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, а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також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непередбачуваність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сюжетних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ходів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Метафорика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смислова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парадоксальність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прозових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текстів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Павича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наближує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їх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творів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власне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поетичних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Павич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видав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декілька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книг з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історії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сербської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літератури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епохи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бароко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класицизму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передромантизму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(1970, 1979, 1991). До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літературознавчих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праць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Павича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належать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також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: «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Воїслав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Ілич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європейська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поезія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» («</a:t>
            </a:r>
            <a:r>
              <a:rPr lang="en-US" dirty="0">
                <a:solidFill>
                  <a:schemeClr val="tx1"/>
                </a:solidFill>
                <a:latin typeface="georgia, serif"/>
              </a:rPr>
              <a:t>Vojislav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Ніс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і </a:t>
            </a:r>
            <a:r>
              <a:rPr lang="en-US" dirty="0" err="1">
                <a:solidFill>
                  <a:schemeClr val="tx1"/>
                </a:solidFill>
                <a:latin typeface="georgia, serif"/>
              </a:rPr>
              <a:t>evropsko</a:t>
            </a:r>
            <a:r>
              <a:rPr lang="en-US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georgia, serif"/>
              </a:rPr>
              <a:t>pesnistvo</a:t>
            </a:r>
            <a:r>
              <a:rPr lang="en-US" dirty="0">
                <a:solidFill>
                  <a:schemeClr val="tx1"/>
                </a:solidFill>
                <a:latin typeface="georgia, serif"/>
              </a:rPr>
              <a:t>», 1971), «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Гаврил Стефанович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Венцлович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»(«</a:t>
            </a:r>
            <a:r>
              <a:rPr lang="en-US" dirty="0">
                <a:solidFill>
                  <a:schemeClr val="tx1"/>
                </a:solidFill>
                <a:latin typeface="georgia, serif"/>
              </a:rPr>
              <a:t>Gavril </a:t>
            </a:r>
            <a:r>
              <a:rPr lang="en-US" dirty="0" err="1">
                <a:solidFill>
                  <a:schemeClr val="tx1"/>
                </a:solidFill>
                <a:latin typeface="georgia, serif"/>
              </a:rPr>
              <a:t>Stefanovic</a:t>
            </a:r>
            <a:r>
              <a:rPr lang="en-US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georgia, serif"/>
              </a:rPr>
              <a:t>Venclovic</a:t>
            </a:r>
            <a:r>
              <a:rPr lang="en-US" dirty="0">
                <a:solidFill>
                  <a:schemeClr val="tx1"/>
                </a:solidFill>
                <a:latin typeface="georgia, serif"/>
              </a:rPr>
              <a:t>», 1972), «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Мовна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пам'ять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поетична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форма»(«</a:t>
            </a:r>
            <a:r>
              <a:rPr lang="en-US" dirty="0" err="1">
                <a:solidFill>
                  <a:schemeClr val="tx1"/>
                </a:solidFill>
                <a:latin typeface="georgia, serif"/>
              </a:rPr>
              <a:t>Jezicko</a:t>
            </a:r>
            <a:r>
              <a:rPr lang="en-US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georgia, serif"/>
              </a:rPr>
              <a:t>pamcenje</a:t>
            </a:r>
            <a:r>
              <a:rPr lang="en-US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і </a:t>
            </a:r>
            <a:r>
              <a:rPr lang="en-US" dirty="0" err="1">
                <a:solidFill>
                  <a:schemeClr val="tx1"/>
                </a:solidFill>
                <a:latin typeface="georgia, serif"/>
              </a:rPr>
              <a:t>pesnicki</a:t>
            </a:r>
            <a:r>
              <a:rPr lang="en-US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georgia, serif"/>
              </a:rPr>
              <a:t>oblik</a:t>
            </a:r>
            <a:r>
              <a:rPr lang="en-US" dirty="0">
                <a:solidFill>
                  <a:schemeClr val="tx1"/>
                </a:solidFill>
                <a:latin typeface="georgia, serif"/>
              </a:rPr>
              <a:t>», 1976), «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Народження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нової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сербської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літератури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» («</a:t>
            </a:r>
            <a:r>
              <a:rPr lang="en-US" dirty="0" err="1">
                <a:solidFill>
                  <a:schemeClr val="tx1"/>
                </a:solidFill>
                <a:latin typeface="georgia, serif"/>
              </a:rPr>
              <a:t>Radanje</a:t>
            </a:r>
            <a:r>
              <a:rPr lang="en-US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georgia, serif"/>
              </a:rPr>
              <a:t>nove</a:t>
            </a:r>
            <a:r>
              <a:rPr lang="en-US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georgia, serif"/>
              </a:rPr>
              <a:t>srpske</a:t>
            </a:r>
            <a:r>
              <a:rPr lang="en-US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georgia, serif"/>
              </a:rPr>
              <a:t>knjizevnosti</a:t>
            </a:r>
            <a:r>
              <a:rPr lang="en-US" dirty="0">
                <a:solidFill>
                  <a:schemeClr val="tx1"/>
                </a:solidFill>
                <a:latin typeface="georgia, serif"/>
              </a:rPr>
              <a:t>», 1983), «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Історія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, стан і стиль» («</a:t>
            </a:r>
            <a:r>
              <a:rPr lang="en-US" dirty="0" err="1">
                <a:solidFill>
                  <a:schemeClr val="tx1"/>
                </a:solidFill>
                <a:latin typeface="georgia, serif"/>
              </a:rPr>
              <a:t>Istorija</a:t>
            </a:r>
            <a:r>
              <a:rPr lang="en-US" dirty="0">
                <a:solidFill>
                  <a:schemeClr val="tx1"/>
                </a:solidFill>
                <a:latin typeface="georgia, serif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georgia, serif"/>
              </a:rPr>
              <a:t>stalez</a:t>
            </a:r>
            <a:r>
              <a:rPr lang="en-US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і </a:t>
            </a:r>
            <a:r>
              <a:rPr lang="en-US" dirty="0" err="1">
                <a:solidFill>
                  <a:schemeClr val="tx1"/>
                </a:solidFill>
                <a:latin typeface="georgia, serif"/>
              </a:rPr>
              <a:t>stil</a:t>
            </a:r>
            <a:r>
              <a:rPr lang="en-US" dirty="0">
                <a:solidFill>
                  <a:schemeClr val="tx1"/>
                </a:solidFill>
                <a:latin typeface="georgia, serif"/>
              </a:rPr>
              <a:t>», 1985) 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й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ін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C:\Users\Sasha\Desktop\мілорад\kul---milorad-pav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32715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asha\Desktop\мілорад\839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2247"/>
            <a:ext cx="4464496" cy="323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74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560" y="13467"/>
            <a:ext cx="7125113" cy="9244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>
              <a:latin typeface="georgia, serif"/>
            </a:endParaRPr>
          </a:p>
          <a:p>
            <a:pPr marL="0" indent="0">
              <a:buNone/>
            </a:pPr>
            <a:endParaRPr lang="uk-UA" dirty="0">
              <a:latin typeface="georgia, serif"/>
            </a:endParaRPr>
          </a:p>
          <a:p>
            <a:pPr marL="0" indent="0">
              <a:buNone/>
            </a:pPr>
            <a:endParaRPr lang="uk-UA" dirty="0" smtClean="0">
              <a:latin typeface="georgia, serif"/>
            </a:endParaRPr>
          </a:p>
          <a:p>
            <a:pPr marL="0" indent="0">
              <a:buNone/>
            </a:pPr>
            <a:endParaRPr lang="uk-UA" dirty="0">
              <a:latin typeface="georgia, serif"/>
            </a:endParaRPr>
          </a:p>
          <a:p>
            <a:pPr marL="0" indent="0">
              <a:buNone/>
            </a:pPr>
            <a:endParaRPr lang="uk-UA" dirty="0" smtClean="0">
              <a:latin typeface="georgia, serif"/>
            </a:endParaRPr>
          </a:p>
          <a:p>
            <a:pPr marL="0" indent="0">
              <a:buNone/>
            </a:pPr>
            <a:endParaRPr lang="uk-UA" dirty="0">
              <a:latin typeface="georgia, serif"/>
            </a:endParaRPr>
          </a:p>
          <a:p>
            <a:pPr marL="0" indent="0">
              <a:buNone/>
            </a:pPr>
            <a:endParaRPr lang="uk-UA" dirty="0" smtClean="0">
              <a:latin typeface="georgia, serif"/>
            </a:endParaRPr>
          </a:p>
          <a:p>
            <a:pPr marL="0" indent="0">
              <a:buNone/>
            </a:pPr>
            <a:endParaRPr lang="uk-UA" dirty="0">
              <a:latin typeface="georgia, serif"/>
            </a:endParaRPr>
          </a:p>
          <a:p>
            <a:pPr marL="0" indent="0">
              <a:buNone/>
            </a:pPr>
            <a:endParaRPr lang="uk-UA" dirty="0" smtClean="0">
              <a:latin typeface="georgia, serif"/>
            </a:endParaRPr>
          </a:p>
          <a:p>
            <a:pPr marL="0" indent="0">
              <a:buNone/>
            </a:pPr>
            <a:endParaRPr lang="uk-UA" dirty="0">
              <a:latin typeface="georgia, serif"/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chemeClr val="tx1"/>
                </a:solidFill>
                <a:latin typeface="georgia, serif"/>
              </a:rPr>
              <a:t>Літературознавчі</a:t>
            </a:r>
            <a:r>
              <a:rPr lang="ru-RU" dirty="0" smtClean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праці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Павича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відзначаються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ґрунтовною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методологічною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базою,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дохідливістю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викладу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багатством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тематики.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Джерелознавчі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фактографічні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підходи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сміливо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поєднуються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зі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свіжими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трактуваннями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несподіваними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відкриттями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. У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творчому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доробку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Павича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є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також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краєзнавча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«Коротка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історія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Белграда» («</a:t>
            </a:r>
            <a:r>
              <a:rPr lang="en-US" dirty="0" err="1">
                <a:solidFill>
                  <a:schemeClr val="tx1"/>
                </a:solidFill>
                <a:latin typeface="georgia, serif"/>
              </a:rPr>
              <a:t>Kratka</a:t>
            </a:r>
            <a:r>
              <a:rPr lang="en-US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georgia, serif"/>
              </a:rPr>
              <a:t>istorija</a:t>
            </a:r>
            <a:r>
              <a:rPr lang="en-US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georgia, serif"/>
              </a:rPr>
              <a:t>Beograda</a:t>
            </a:r>
            <a:r>
              <a:rPr lang="en-US" dirty="0">
                <a:solidFill>
                  <a:schemeClr val="tx1"/>
                </a:solidFill>
                <a:latin typeface="georgia, serif"/>
              </a:rPr>
              <a:t>», 1990) 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та драма «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Театральне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меню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назавжди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ще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на </a:t>
            </a:r>
            <a:r>
              <a:rPr lang="en-US" dirty="0" err="1">
                <a:solidFill>
                  <a:schemeClr val="tx1"/>
                </a:solidFill>
                <a:latin typeface="georgia, serif"/>
              </a:rPr>
              <a:t>de»b</a:t>
            </a:r>
            <a:r>
              <a:rPr lang="en-US" dirty="0">
                <a:solidFill>
                  <a:schemeClr val="tx1"/>
                </a:solidFill>
                <a:latin typeface="georgia, serif"/>
              </a:rPr>
              <a:t>»(«</a:t>
            </a:r>
            <a:r>
              <a:rPr lang="en-US" dirty="0" err="1">
                <a:solidFill>
                  <a:schemeClr val="tx1"/>
                </a:solidFill>
                <a:latin typeface="georgia, serif"/>
              </a:rPr>
              <a:t>Pozorisni</a:t>
            </a:r>
            <a:r>
              <a:rPr lang="en-US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georgia, serif"/>
              </a:rPr>
              <a:t>jelovnik</a:t>
            </a:r>
            <a:r>
              <a:rPr lang="en-US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georgia, serif"/>
              </a:rPr>
              <a:t>za</a:t>
            </a:r>
            <a:r>
              <a:rPr lang="en-US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georgia, serif"/>
              </a:rPr>
              <a:t>uvek</a:t>
            </a:r>
            <a:r>
              <a:rPr lang="en-US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georgia, serif"/>
              </a:rPr>
              <a:t>i</a:t>
            </a:r>
            <a:r>
              <a:rPr lang="en-US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georgia, serif"/>
              </a:rPr>
              <a:t>dan</a:t>
            </a:r>
            <a:r>
              <a:rPr lang="en-US" dirty="0">
                <a:solidFill>
                  <a:schemeClr val="tx1"/>
                </a:solidFill>
                <a:latin typeface="georgia, serif"/>
              </a:rPr>
              <a:t> vise», 1993),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проте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найцікавішою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найвідомішою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є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саме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його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georgia, serif"/>
              </a:rPr>
              <a:t>романістика</a:t>
            </a:r>
            <a:r>
              <a:rPr lang="ru-RU" dirty="0">
                <a:solidFill>
                  <a:schemeClr val="tx1"/>
                </a:solidFill>
                <a:latin typeface="georgia, serif"/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C:\Users\Sasha\Desktop\мілорад\b5b64d1e4ac9096e54aef9b7aa4a76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2830740" cy="383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asha\Desktop\мілорад\sea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332656"/>
            <a:ext cx="3810000" cy="383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658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95</TotalTime>
  <Words>1244</Words>
  <Application>Microsoft Office PowerPoint</Application>
  <PresentationFormat>Экран (4:3)</PresentationFormat>
  <Paragraphs>127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Презентация PowerPoint</vt:lpstr>
      <vt:lpstr>Презентация PowerPoint</vt:lpstr>
      <vt:lpstr>Презентация PowerPoint</vt:lpstr>
      <vt:lpstr>         Уперше бомбардований у віці 12 років. Востаннє — у віці 15 років. [Властиво, бомбардований вперше і вдруге, а востаннє наразі бомбардований 1999 року — вже натівськими військами, принаймні через рік після написання цієї «Автобіографії»]. Поміж тими двома бомбардуваннями я вперше закохався і під німецькою окупацією примусово вивчив німецьку. Тоді ж потайки я навчився англійської від одного пана, котрий курив люльку з духмяним тютюном. У той самий час я вперше забув французьку і пізніше я забував її ще двічі). Врешті, на одній псярні, куди я потрапив, ховаючись від англо-американського бомбардування, один російський емігрант, царський офіцер, почав мені давати лекції російської з книжок Фета і Тютчева. Інших російських книжок у нього не було. Тепер я гадаю, що вивчення мов було певним чином перетворенням у різноманітних зачарованих звірят. Я любив двох Йоанів — Иоана Дамаскина і Йоана Золотоустого (Хризостома).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Sasha</dc:creator>
  <cp:lastModifiedBy>Sasha</cp:lastModifiedBy>
  <cp:revision>32</cp:revision>
  <dcterms:created xsi:type="dcterms:W3CDTF">2013-05-18T13:14:44Z</dcterms:created>
  <dcterms:modified xsi:type="dcterms:W3CDTF">2013-05-31T11:48:06Z</dcterms:modified>
</cp:coreProperties>
</file>