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71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3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CD98C-4BC0-42E2-8F3F-401C5B6C6548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15D7A-2C9E-420D-B582-70AB05E12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833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5976664" cy="744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808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86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 l="71000" r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774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24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63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375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563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527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18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9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24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t="-46000" r="-4000" b="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76256" y="6309320"/>
            <a:ext cx="2133600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heshirskiy Cat" pitchFamily="34" charset="0"/>
              </a:defRPr>
            </a:lvl1pPr>
          </a:lstStyle>
          <a:p>
            <a:r>
              <a:rPr lang="ru-RU" dirty="0" smtClean="0"/>
              <a:t>ВЕО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515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Cheshirskiy Ca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ü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2857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eshirskiy Cat" pitchFamily="34" charset="0"/>
              </a:rPr>
              <a:t>Видатні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eshirskiy Cat" pitchFamily="34" charset="0"/>
              </a:rPr>
              <a:t>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eshirskiy Cat" pitchFamily="34" charset="0"/>
              </a:rPr>
              <a:t>скульптури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eshirskiy Cat" pitchFamily="34" charset="0"/>
              </a:rPr>
              <a:t>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eshirskiy Cat" pitchFamily="34" charset="0"/>
              </a:rPr>
              <a:t>Мікеланджело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eshirskiy Cat" pitchFamily="34" charset="0"/>
              </a:rPr>
              <a:t>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eshirskiy Cat" pitchFamily="34" charset="0"/>
              </a:rPr>
              <a:t>Буонарроті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eshirskiy Ca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869160"/>
            <a:ext cx="5976664" cy="7444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Виконала</a:t>
            </a:r>
          </a:p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Учениця  11- А  класу</a:t>
            </a:r>
          </a:p>
          <a:p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Оксаніч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Дарина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49817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“Джуліано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Медічі”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“День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ніч”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Michelangelo-Buonarroti-Tomb-of-Giuliano-de_-Medic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499992" cy="5445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412776"/>
            <a:ext cx="4644008" cy="5445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1600" b="1" dirty="0" smtClean="0"/>
              <a:t>І</a:t>
            </a:r>
            <a:r>
              <a:rPr lang="uk-UA" sz="1800" b="1" dirty="0" smtClean="0">
                <a:latin typeface="Calibri" pitchFamily="34" charset="0"/>
              </a:rPr>
              <a:t>деалістична статуя </a:t>
            </a:r>
            <a:r>
              <a:rPr lang="uk-UA" sz="1800" b="1" dirty="0" err="1" smtClean="0">
                <a:latin typeface="Calibri" pitchFamily="34" charset="0"/>
              </a:rPr>
              <a:t>Джуліано</a:t>
            </a:r>
            <a:r>
              <a:rPr lang="uk-UA" sz="1800" b="1" dirty="0" smtClean="0">
                <a:latin typeface="Calibri" pitchFamily="34" charset="0"/>
              </a:rPr>
              <a:t>  </a:t>
            </a:r>
            <a:r>
              <a:rPr lang="uk-UA" sz="1800" b="1" dirty="0" err="1" smtClean="0">
                <a:latin typeface="Calibri" pitchFamily="34" charset="0"/>
              </a:rPr>
              <a:t>Медічі</a:t>
            </a:r>
            <a:r>
              <a:rPr lang="uk-UA" sz="1800" b="1" dirty="0" smtClean="0">
                <a:latin typeface="Calibri" pitchFamily="34" charset="0"/>
              </a:rPr>
              <a:t>, герцога </a:t>
            </a:r>
            <a:r>
              <a:rPr lang="uk-UA" sz="1800" b="1" dirty="0" err="1" smtClean="0">
                <a:latin typeface="Calibri" pitchFamily="34" charset="0"/>
              </a:rPr>
              <a:t>Немурського</a:t>
            </a:r>
            <a:r>
              <a:rPr lang="uk-UA" sz="1800" b="1" dirty="0" smtClean="0">
                <a:latin typeface="Calibri" pitchFamily="34" charset="0"/>
              </a:rPr>
              <a:t>  сидить в неглибоких нішах над саркофагами, на тлі архітектурної декорації. Мікеланджело зобразив </a:t>
            </a:r>
            <a:r>
              <a:rPr lang="uk-UA" sz="1800" b="1" dirty="0" err="1" smtClean="0">
                <a:latin typeface="Calibri" pitchFamily="34" charset="0"/>
              </a:rPr>
              <a:t>Джуліано</a:t>
            </a:r>
            <a:r>
              <a:rPr lang="uk-UA" sz="1800" b="1" dirty="0" smtClean="0">
                <a:latin typeface="Calibri" pitchFamily="34" charset="0"/>
              </a:rPr>
              <a:t> </a:t>
            </a:r>
            <a:r>
              <a:rPr lang="uk-UA" sz="1800" b="1" dirty="0" smtClean="0">
                <a:latin typeface="Calibri" pitchFamily="34" charset="0"/>
              </a:rPr>
              <a:t>у вигляді воєначальника у блискучих обладунках римських імператорів.</a:t>
            </a:r>
          </a:p>
          <a:p>
            <a:pPr algn="ctr">
              <a:buNone/>
            </a:pPr>
            <a:r>
              <a:rPr lang="uk-UA" sz="1800" b="1" dirty="0" err="1" smtClean="0">
                <a:latin typeface="Calibri" pitchFamily="34" charset="0"/>
              </a:rPr>
              <a:t>Джуліано</a:t>
            </a:r>
            <a:r>
              <a:rPr lang="uk-UA" sz="1800" b="1" dirty="0" smtClean="0">
                <a:latin typeface="Calibri" pitchFamily="34" charset="0"/>
              </a:rPr>
              <a:t> майстер зобразив з непокритою головою, мужнього, енергійного, але байдужого - як уособлення дієвого початку. Невимушеним витонченим жестом він спирається на жезл командувача, символізуючи світ, видобутий війною.</a:t>
            </a:r>
          </a:p>
          <a:p>
            <a:pPr algn="ctr">
              <a:buNone/>
            </a:pPr>
            <a:r>
              <a:rPr lang="ru-RU" sz="1800" b="1" dirty="0" smtClean="0">
                <a:latin typeface="Calibri" pitchFamily="34" charset="0"/>
              </a:rPr>
              <a:t>“</a:t>
            </a:r>
            <a:r>
              <a:rPr lang="ru-RU" sz="1800" b="1" dirty="0" err="1" smtClean="0">
                <a:latin typeface="Calibri" pitchFamily="34" charset="0"/>
              </a:rPr>
              <a:t>Ніч</a:t>
            </a:r>
            <a:r>
              <a:rPr lang="ru-RU" sz="1800" b="1" dirty="0" smtClean="0">
                <a:latin typeface="Calibri" pitchFamily="34" charset="0"/>
              </a:rPr>
              <a:t>”– у </a:t>
            </a:r>
            <a:r>
              <a:rPr lang="ru-RU" sz="1800" b="1" dirty="0" err="1" smtClean="0">
                <a:latin typeface="Calibri" pitchFamily="34" charset="0"/>
              </a:rPr>
              <a:t>Мікеланджело</a:t>
            </a:r>
            <a:r>
              <a:rPr lang="ru-RU" sz="1800" b="1" dirty="0" smtClean="0">
                <a:latin typeface="Calibri" pitchFamily="34" charset="0"/>
              </a:rPr>
              <a:t> оголена </a:t>
            </a:r>
            <a:r>
              <a:rPr lang="ru-RU" sz="1800" b="1" dirty="0" err="1" smtClean="0">
                <a:latin typeface="Calibri" pitchFamily="34" charset="0"/>
              </a:rPr>
              <a:t>жіноча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мармурова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фігура</a:t>
            </a:r>
            <a:r>
              <a:rPr lang="ru-RU" sz="1800" b="1" dirty="0" smtClean="0">
                <a:latin typeface="Calibri" pitchFamily="34" charset="0"/>
              </a:rPr>
              <a:t>.</a:t>
            </a:r>
          </a:p>
          <a:p>
            <a:pPr algn="ctr">
              <a:buNone/>
            </a:pPr>
            <a:r>
              <a:rPr lang="ru-RU" sz="1800" b="1" dirty="0" smtClean="0">
                <a:latin typeface="Calibri" pitchFamily="34" charset="0"/>
              </a:rPr>
              <a:t>”День ” – </a:t>
            </a:r>
            <a:r>
              <a:rPr lang="ru-RU" sz="1800" b="1" dirty="0" err="1" smtClean="0">
                <a:latin typeface="Calibri" pitchFamily="34" charset="0"/>
              </a:rPr>
              <a:t>чоловік</a:t>
            </a:r>
            <a:r>
              <a:rPr lang="ru-RU" sz="1800" b="1" dirty="0" smtClean="0">
                <a:latin typeface="Calibri" pitchFamily="34" charset="0"/>
              </a:rPr>
              <a:t>, </a:t>
            </a:r>
            <a:r>
              <a:rPr lang="ru-RU" sz="1800" b="1" dirty="0" err="1" smtClean="0">
                <a:latin typeface="Calibri" pitchFamily="34" charset="0"/>
              </a:rPr>
              <a:t>протиставлений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жінці</a:t>
            </a:r>
            <a:r>
              <a:rPr lang="ru-RU" sz="1800" b="1" dirty="0" smtClean="0">
                <a:latin typeface="Calibri" pitchFamily="34" charset="0"/>
              </a:rPr>
              <a:t> , </a:t>
            </a:r>
            <a:r>
              <a:rPr lang="ru-RU" sz="1800" b="1" dirty="0" err="1" smtClean="0">
                <a:latin typeface="Calibri" pitchFamily="34" charset="0"/>
              </a:rPr>
              <a:t>уособлює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пасивний</a:t>
            </a:r>
            <a:r>
              <a:rPr lang="ru-RU" sz="1800" b="1" dirty="0" smtClean="0">
                <a:latin typeface="Calibri" pitchFamily="34" charset="0"/>
              </a:rPr>
              <a:t> початок.</a:t>
            </a:r>
          </a:p>
          <a:p>
            <a:pPr>
              <a:buNone/>
            </a:pPr>
            <a:endParaRPr lang="uk-UA" sz="1600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10.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“Покладення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труни”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556792"/>
            <a:ext cx="3851920" cy="530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556792"/>
            <a:ext cx="5292080" cy="53012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err="1" smtClean="0">
                <a:latin typeface="Calibri" pitchFamily="34" charset="0"/>
              </a:rPr>
              <a:t>Готуючись</a:t>
            </a:r>
            <a:r>
              <a:rPr lang="ru-RU" b="1" dirty="0" smtClean="0">
                <a:latin typeface="Calibri" pitchFamily="34" charset="0"/>
              </a:rPr>
              <a:t> до </a:t>
            </a:r>
            <a:r>
              <a:rPr lang="ru-RU" b="1" dirty="0" err="1" smtClean="0">
                <a:latin typeface="Calibri" pitchFamily="34" charset="0"/>
              </a:rPr>
              <a:t>смерті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Мікеланджело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розпочав</a:t>
            </a:r>
            <a:r>
              <a:rPr lang="ru-RU" b="1" dirty="0" smtClean="0">
                <a:latin typeface="Calibri" pitchFamily="34" charset="0"/>
              </a:rPr>
              <a:t> роботу над скульптурною </a:t>
            </a:r>
            <a:r>
              <a:rPr lang="ru-RU" b="1" dirty="0" err="1" smtClean="0">
                <a:latin typeface="Calibri" pitchFamily="34" charset="0"/>
              </a:rPr>
              <a:t>групою</a:t>
            </a:r>
            <a:r>
              <a:rPr lang="ru-RU" b="1" dirty="0" smtClean="0">
                <a:latin typeface="Calibri" pitchFamily="34" charset="0"/>
              </a:rPr>
              <a:t> “</a:t>
            </a:r>
            <a:r>
              <a:rPr lang="ru-RU" b="1" dirty="0" err="1" smtClean="0">
                <a:latin typeface="Calibri" pitchFamily="34" charset="0"/>
              </a:rPr>
              <a:t>Покладення</a:t>
            </a:r>
            <a:r>
              <a:rPr lang="ru-RU" b="1" dirty="0" smtClean="0">
                <a:latin typeface="Calibri" pitchFamily="34" charset="0"/>
              </a:rPr>
              <a:t> до труни” для </a:t>
            </a:r>
            <a:r>
              <a:rPr lang="ru-RU" b="1" dirty="0" err="1" smtClean="0">
                <a:latin typeface="Calibri" pitchFamily="34" charset="0"/>
              </a:rPr>
              <a:t>власної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гробниці</a:t>
            </a:r>
            <a:r>
              <a:rPr lang="ru-RU" b="1" dirty="0" smtClean="0">
                <a:latin typeface="Calibri" pitchFamily="34" charset="0"/>
              </a:rPr>
              <a:t>. </a:t>
            </a:r>
            <a:r>
              <a:rPr lang="ru-RU" b="1" dirty="0" err="1" smtClean="0">
                <a:latin typeface="Calibri" pitchFamily="34" charset="0"/>
              </a:rPr>
              <a:t>Його</a:t>
            </a:r>
            <a:r>
              <a:rPr lang="ru-RU" b="1" dirty="0" smtClean="0">
                <a:latin typeface="Calibri" pitchFamily="34" charset="0"/>
              </a:rPr>
              <a:t> слуга </a:t>
            </a:r>
            <a:r>
              <a:rPr lang="ru-RU" b="1" dirty="0" err="1" smtClean="0">
                <a:latin typeface="Calibri" pitchFamily="34" charset="0"/>
              </a:rPr>
              <a:t>Урбіно</a:t>
            </a:r>
            <a:r>
              <a:rPr lang="ru-RU" b="1" dirty="0" smtClean="0">
                <a:latin typeface="Calibri" pitchFamily="34" charset="0"/>
              </a:rPr>
              <a:t> так </a:t>
            </a:r>
            <a:r>
              <a:rPr lang="ru-RU" b="1" dirty="0" err="1" smtClean="0">
                <a:latin typeface="Calibri" pitchFamily="34" charset="0"/>
              </a:rPr>
              <a:t>чіплявся</a:t>
            </a:r>
            <a:r>
              <a:rPr lang="ru-RU" b="1" dirty="0" smtClean="0">
                <a:latin typeface="Calibri" pitchFamily="34" charset="0"/>
              </a:rPr>
              <a:t> до </a:t>
            </a:r>
            <a:r>
              <a:rPr lang="ru-RU" b="1" dirty="0" err="1" smtClean="0">
                <a:latin typeface="Calibri" pitchFamily="34" charset="0"/>
              </a:rPr>
              <a:t>майстра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щоб</a:t>
            </a:r>
            <a:r>
              <a:rPr lang="ru-RU" b="1" dirty="0" smtClean="0">
                <a:latin typeface="Calibri" pitchFamily="34" charset="0"/>
              </a:rPr>
              <a:t> той </a:t>
            </a:r>
            <a:r>
              <a:rPr lang="ru-RU" b="1" dirty="0" err="1" smtClean="0">
                <a:latin typeface="Calibri" pitchFamily="34" charset="0"/>
              </a:rPr>
              <a:t>скоріше</a:t>
            </a:r>
            <a:r>
              <a:rPr lang="ru-RU" b="1" dirty="0" smtClean="0">
                <a:latin typeface="Calibri" pitchFamily="34" charset="0"/>
              </a:rPr>
              <a:t> завершив </a:t>
            </a:r>
            <a:r>
              <a:rPr lang="ru-RU" b="1" dirty="0" err="1" smtClean="0">
                <a:latin typeface="Calibri" pitchFamily="34" charset="0"/>
              </a:rPr>
              <a:t>її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що</a:t>
            </a:r>
            <a:r>
              <a:rPr lang="ru-RU" b="1" dirty="0" smtClean="0">
                <a:latin typeface="Calibri" pitchFamily="34" charset="0"/>
              </a:rPr>
              <a:t> той </a:t>
            </a:r>
            <a:r>
              <a:rPr lang="ru-RU" b="1" dirty="0" err="1" smtClean="0">
                <a:latin typeface="Calibri" pitchFamily="34" charset="0"/>
              </a:rPr>
              <a:t>розбив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незавершену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групу</a:t>
            </a:r>
            <a:r>
              <a:rPr lang="ru-RU" b="1" dirty="0" smtClean="0">
                <a:latin typeface="Calibri" pitchFamily="34" charset="0"/>
              </a:rPr>
              <a:t>. </a:t>
            </a:r>
            <a:r>
              <a:rPr lang="ru-RU" b="1" dirty="0" err="1" smtClean="0">
                <a:latin typeface="Calibri" pitchFamily="34" charset="0"/>
              </a:rPr>
              <a:t>Найближчий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учень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майстра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Тиберіо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Кальканьї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використовуючи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зроблену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Мікеланджело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попередню</a:t>
            </a:r>
            <a:r>
              <a:rPr lang="ru-RU" b="1" dirty="0" smtClean="0">
                <a:latin typeface="Calibri" pitchFamily="34" charset="0"/>
              </a:rPr>
              <a:t> модель, </a:t>
            </a:r>
            <a:r>
              <a:rPr lang="ru-RU" b="1" dirty="0" err="1" smtClean="0">
                <a:latin typeface="Calibri" pitchFamily="34" charset="0"/>
              </a:rPr>
              <a:t>зібрав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відколоті</a:t>
            </a:r>
            <a:r>
              <a:rPr lang="ru-RU" b="1" dirty="0" smtClean="0">
                <a:latin typeface="Calibri" pitchFamily="34" charset="0"/>
              </a:rPr>
              <a:t> шматки </a:t>
            </a:r>
            <a:r>
              <a:rPr lang="ru-RU" b="1" dirty="0" err="1" smtClean="0">
                <a:latin typeface="Calibri" pitchFamily="34" charset="0"/>
              </a:rPr>
              <a:t>мармуру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відновив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усю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скульптурну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групу</a:t>
            </a:r>
            <a:r>
              <a:rPr lang="ru-RU" b="1" dirty="0" smtClean="0">
                <a:latin typeface="Calibri" pitchFamily="34" charset="0"/>
              </a:rPr>
              <a:t>. При </a:t>
            </a:r>
            <a:r>
              <a:rPr lang="ru-RU" b="1" dirty="0" err="1" smtClean="0">
                <a:latin typeface="Calibri" pitchFamily="34" charset="0"/>
              </a:rPr>
              <a:t>цьому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він</a:t>
            </a:r>
            <a:r>
              <a:rPr lang="ru-RU" b="1" dirty="0" smtClean="0">
                <a:latin typeface="Calibri" pitchFamily="34" charset="0"/>
              </a:rPr>
              <a:t> завершив </a:t>
            </a:r>
            <a:r>
              <a:rPr lang="ru-RU" b="1" dirty="0" err="1" smtClean="0">
                <a:latin typeface="Calibri" pitchFamily="34" charset="0"/>
              </a:rPr>
              <a:t>фігуру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Магдалени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незавершені</a:t>
            </a:r>
            <a:r>
              <a:rPr lang="ru-RU" b="1" dirty="0" smtClean="0">
                <a:latin typeface="Calibri" pitchFamily="34" charset="0"/>
              </a:rPr>
              <a:t> ж самим </a:t>
            </a:r>
            <a:r>
              <a:rPr lang="ru-RU" b="1" dirty="0" err="1" smtClean="0">
                <a:latin typeface="Calibri" pitchFamily="34" charset="0"/>
              </a:rPr>
              <a:t>майстром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частини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він</a:t>
            </a:r>
            <a:r>
              <a:rPr lang="ru-RU" b="1" dirty="0" smtClean="0">
                <a:latin typeface="Calibri" pitchFamily="34" charset="0"/>
              </a:rPr>
              <a:t> не </a:t>
            </a:r>
            <a:r>
              <a:rPr lang="ru-RU" b="1" dirty="0" err="1" smtClean="0">
                <a:latin typeface="Calibri" pitchFamily="34" charset="0"/>
              </a:rPr>
              <a:t>чіпав</a:t>
            </a:r>
            <a:r>
              <a:rPr lang="ru-RU" b="1" dirty="0" smtClean="0">
                <a:latin typeface="Calibri" pitchFamily="34" charset="0"/>
              </a:rPr>
              <a:t>. Скульптором показаний момент, коли </a:t>
            </a:r>
            <a:r>
              <a:rPr lang="ru-RU" b="1" dirty="0" err="1" smtClean="0">
                <a:latin typeface="Calibri" pitchFamily="34" charset="0"/>
              </a:rPr>
              <a:t>зняте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хреста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тіло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збираються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покласти</a:t>
            </a:r>
            <a:r>
              <a:rPr lang="ru-RU" b="1" dirty="0" smtClean="0">
                <a:latin typeface="Calibri" pitchFamily="34" charset="0"/>
              </a:rPr>
              <a:t> в </a:t>
            </a:r>
            <a:r>
              <a:rPr lang="ru-RU" b="1" dirty="0" err="1" smtClean="0">
                <a:latin typeface="Calibri" pitchFamily="34" charset="0"/>
              </a:rPr>
              <a:t>труну</a:t>
            </a:r>
            <a:r>
              <a:rPr lang="ru-RU" b="1" dirty="0" smtClean="0">
                <a:latin typeface="Calibri" pitchFamily="34" charset="0"/>
              </a:rPr>
              <a:t>. </a:t>
            </a:r>
            <a:r>
              <a:rPr lang="ru-RU" b="1" dirty="0" err="1" smtClean="0">
                <a:latin typeface="Calibri" pitchFamily="34" charset="0"/>
              </a:rPr>
              <a:t>Тіло</a:t>
            </a:r>
            <a:r>
              <a:rPr lang="ru-RU" b="1" dirty="0" smtClean="0">
                <a:latin typeface="Calibri" pitchFamily="34" charset="0"/>
              </a:rPr>
              <a:t> Христа </a:t>
            </a:r>
            <a:r>
              <a:rPr lang="ru-RU" b="1" dirty="0" err="1" smtClean="0">
                <a:latin typeface="Calibri" pitchFamily="34" charset="0"/>
              </a:rPr>
              <a:t>підтримують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Марія</a:t>
            </a:r>
            <a:r>
              <a:rPr lang="ru-RU" b="1" dirty="0" smtClean="0">
                <a:latin typeface="Calibri" pitchFamily="34" charset="0"/>
              </a:rPr>
              <a:t> Магдалена, </a:t>
            </a:r>
            <a:r>
              <a:rPr lang="ru-RU" b="1" dirty="0" err="1" smtClean="0">
                <a:latin typeface="Calibri" pitchFamily="34" charset="0"/>
              </a:rPr>
              <a:t>Богоматір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Йосиф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Аримафейський</a:t>
            </a:r>
            <a:r>
              <a:rPr lang="ru-RU" b="1" dirty="0" smtClean="0">
                <a:latin typeface="Calibri" pitchFamily="34" charset="0"/>
              </a:rPr>
              <a:t>, в </a:t>
            </a:r>
            <a:r>
              <a:rPr lang="ru-RU" b="1" dirty="0" err="1" smtClean="0">
                <a:latin typeface="Calibri" pitchFamily="34" charset="0"/>
              </a:rPr>
              <a:t>образі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якого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Мікеланджело</a:t>
            </a:r>
            <a:r>
              <a:rPr lang="ru-RU" b="1" dirty="0" smtClean="0">
                <a:latin typeface="Calibri" pitchFamily="34" charset="0"/>
              </a:rPr>
              <a:t> дав </a:t>
            </a:r>
            <a:r>
              <a:rPr lang="ru-RU" b="1" dirty="0" err="1" smtClean="0">
                <a:latin typeface="Calibri" pitchFamily="34" charset="0"/>
              </a:rPr>
              <a:t>свій</a:t>
            </a:r>
            <a:r>
              <a:rPr lang="ru-RU" b="1" dirty="0" smtClean="0">
                <a:latin typeface="Calibri" pitchFamily="34" charset="0"/>
              </a:rPr>
              <a:t> автопортрет. </a:t>
            </a:r>
            <a:r>
              <a:rPr lang="ru-RU" b="1" dirty="0" err="1" smtClean="0">
                <a:latin typeface="Calibri" pitchFamily="34" charset="0"/>
              </a:rPr>
              <a:t>Тонке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ламке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тіло</a:t>
            </a:r>
            <a:r>
              <a:rPr lang="ru-RU" b="1" dirty="0" smtClean="0">
                <a:latin typeface="Calibri" pitchFamily="34" charset="0"/>
              </a:rPr>
              <a:t> Христа, </a:t>
            </a:r>
            <a:r>
              <a:rPr lang="ru-RU" b="1" dirty="0" err="1" smtClean="0">
                <a:latin typeface="Calibri" pitchFamily="34" charset="0"/>
              </a:rPr>
              <a:t>незвично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витягнуте</a:t>
            </a:r>
            <a:r>
              <a:rPr lang="ru-RU" b="1" dirty="0" smtClean="0">
                <a:latin typeface="Calibri" pitchFamily="34" charset="0"/>
              </a:rPr>
              <a:t> за </a:t>
            </a:r>
            <a:r>
              <a:rPr lang="ru-RU" b="1" dirty="0" err="1" smtClean="0">
                <a:latin typeface="Calibri" pitchFamily="34" charset="0"/>
              </a:rPr>
              <a:t>своїми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пропорціями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має</a:t>
            </a:r>
            <a:r>
              <a:rPr lang="ru-RU" b="1" dirty="0" smtClean="0">
                <a:latin typeface="Calibri" pitchFamily="34" charset="0"/>
              </a:rPr>
              <a:t> в </a:t>
            </a:r>
            <a:r>
              <a:rPr lang="ru-RU" b="1" dirty="0" err="1" smtClean="0">
                <a:latin typeface="Calibri" pitchFamily="34" charset="0"/>
              </a:rPr>
              <a:t>собі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багато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готичного</a:t>
            </a:r>
            <a:r>
              <a:rPr lang="ru-RU" b="1" dirty="0" smtClean="0">
                <a:latin typeface="Calibri" pitchFamily="34" charset="0"/>
              </a:rPr>
              <a:t>. </a:t>
            </a:r>
            <a:r>
              <a:rPr lang="ru-RU" b="1" dirty="0" err="1" smtClean="0">
                <a:latin typeface="Calibri" pitchFamily="34" charset="0"/>
              </a:rPr>
              <a:t>Із</a:t>
            </a:r>
            <a:r>
              <a:rPr lang="ru-RU" b="1" dirty="0" smtClean="0">
                <a:latin typeface="Calibri" pitchFamily="34" charset="0"/>
              </a:rPr>
              <a:t> великою </a:t>
            </a:r>
            <a:r>
              <a:rPr lang="ru-RU" b="1" dirty="0" err="1" smtClean="0">
                <a:latin typeface="Calibri" pitchFamily="34" charset="0"/>
              </a:rPr>
              <a:t>майстерністю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ньому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втілена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ідея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жертовності</a:t>
            </a:r>
            <a:r>
              <a:rPr lang="ru-RU" b="1" dirty="0" smtClean="0">
                <a:latin typeface="Calibri" pitchFamily="34" charset="0"/>
              </a:rPr>
              <a:t>. </a:t>
            </a:r>
            <a:r>
              <a:rPr lang="ru-RU" b="1" dirty="0" err="1" smtClean="0">
                <a:latin typeface="Calibri" pitchFamily="34" charset="0"/>
              </a:rPr>
              <a:t>Тіло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безсильно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сповзає</a:t>
            </a:r>
            <a:r>
              <a:rPr lang="ru-RU" b="1" dirty="0" smtClean="0">
                <a:latin typeface="Calibri" pitchFamily="34" charset="0"/>
              </a:rPr>
              <a:t> вниз </a:t>
            </a:r>
            <a:r>
              <a:rPr lang="ru-RU" b="1" dirty="0" err="1" smtClean="0">
                <a:latin typeface="Calibri" pitchFamily="34" charset="0"/>
              </a:rPr>
              <a:t>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усі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спроби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утримати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його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здаються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безнадійними</a:t>
            </a:r>
            <a:r>
              <a:rPr lang="ru-RU" b="1" dirty="0" smtClean="0">
                <a:latin typeface="Calibri" pitchFamily="34" charset="0"/>
              </a:rPr>
              <a:t>. В </a:t>
            </a:r>
            <a:r>
              <a:rPr lang="ru-RU" b="1" dirty="0" err="1" smtClean="0">
                <a:latin typeface="Calibri" pitchFamily="34" charset="0"/>
              </a:rPr>
              <a:t>оточуючих</a:t>
            </a:r>
            <a:r>
              <a:rPr lang="ru-RU" b="1" dirty="0" smtClean="0">
                <a:latin typeface="Calibri" pitchFamily="34" charset="0"/>
              </a:rPr>
              <a:t> Христа </a:t>
            </a:r>
            <a:r>
              <a:rPr lang="ru-RU" b="1" dirty="0" err="1" smtClean="0">
                <a:latin typeface="Calibri" pitchFamily="34" charset="0"/>
              </a:rPr>
              <a:t>фігурах</a:t>
            </a:r>
            <a:r>
              <a:rPr lang="ru-RU" b="1" dirty="0" smtClean="0">
                <a:latin typeface="Calibri" pitchFamily="34" charset="0"/>
              </a:rPr>
              <a:t> художник передав </a:t>
            </a:r>
            <a:r>
              <a:rPr lang="ru-RU" b="1" dirty="0" err="1" smtClean="0">
                <a:latin typeface="Calibri" pitchFamily="34" charset="0"/>
              </a:rPr>
              <a:t>різні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відтінки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відчаю</a:t>
            </a:r>
            <a:r>
              <a:rPr lang="ru-RU" b="1" dirty="0" smtClean="0">
                <a:latin typeface="Calibri" pitchFamily="34" charset="0"/>
              </a:rPr>
              <a:t> та суму. Особливо </a:t>
            </a:r>
            <a:r>
              <a:rPr lang="ru-RU" b="1" dirty="0" err="1" smtClean="0">
                <a:latin typeface="Calibri" pitchFamily="34" charset="0"/>
              </a:rPr>
              <a:t>виразна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Марія</a:t>
            </a:r>
            <a:r>
              <a:rPr lang="ru-RU" b="1" dirty="0" smtClean="0">
                <a:latin typeface="Calibri" pitchFamily="34" charset="0"/>
              </a:rPr>
              <a:t>, яка притиснулась </a:t>
            </a:r>
            <a:r>
              <a:rPr lang="ru-RU" b="1" dirty="0" err="1" smtClean="0">
                <a:latin typeface="Calibri" pitchFamily="34" charset="0"/>
              </a:rPr>
              <a:t>щокою</a:t>
            </a:r>
            <a:r>
              <a:rPr lang="ru-RU" b="1" dirty="0" smtClean="0">
                <a:latin typeface="Calibri" pitchFamily="34" charset="0"/>
              </a:rPr>
              <a:t> до </a:t>
            </a:r>
            <a:r>
              <a:rPr lang="ru-RU" b="1" dirty="0" err="1" smtClean="0">
                <a:latin typeface="Calibri" pitchFamily="34" charset="0"/>
              </a:rPr>
              <a:t>безсильно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схиленої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голови</a:t>
            </a:r>
            <a:r>
              <a:rPr lang="ru-RU" b="1" dirty="0" smtClean="0">
                <a:latin typeface="Calibri" pitchFamily="34" charset="0"/>
              </a:rPr>
              <a:t> Христа. </a:t>
            </a:r>
            <a:r>
              <a:rPr lang="ru-RU" b="1" dirty="0" err="1" smtClean="0">
                <a:latin typeface="Calibri" pitchFamily="34" charset="0"/>
              </a:rPr>
              <a:t>Її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очі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заплющені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востаннє</a:t>
            </a:r>
            <a:r>
              <a:rPr lang="ru-RU" b="1" dirty="0" smtClean="0">
                <a:latin typeface="Calibri" pitchFamily="34" charset="0"/>
              </a:rPr>
              <a:t> вона </a:t>
            </a:r>
            <a:r>
              <a:rPr lang="ru-RU" b="1" dirty="0" err="1" smtClean="0">
                <a:latin typeface="Calibri" pitchFamily="34" charset="0"/>
              </a:rPr>
              <a:t>прощається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із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сином</a:t>
            </a:r>
            <a:r>
              <a:rPr lang="ru-RU" b="1" dirty="0" smtClean="0">
                <a:latin typeface="Calibri" pitchFamily="34" charset="0"/>
              </a:rPr>
              <a:t>. </a:t>
            </a:r>
            <a:r>
              <a:rPr lang="ru-RU" b="1" dirty="0" err="1" smtClean="0">
                <a:latin typeface="Calibri" pitchFamily="34" charset="0"/>
              </a:rPr>
              <a:t>Повний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трагізму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також</a:t>
            </a:r>
            <a:r>
              <a:rPr lang="ru-RU" b="1" dirty="0" smtClean="0">
                <a:latin typeface="Calibri" pitchFamily="34" charset="0"/>
              </a:rPr>
              <a:t> образ </a:t>
            </a:r>
            <a:r>
              <a:rPr lang="ru-RU" b="1" dirty="0" err="1" smtClean="0">
                <a:latin typeface="Calibri" pitchFamily="34" charset="0"/>
              </a:rPr>
              <a:t>Йосифа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Аримафейського</a:t>
            </a:r>
            <a:r>
              <a:rPr lang="ru-RU" b="1" dirty="0" smtClean="0">
                <a:latin typeface="Calibri" pitchFamily="34" charset="0"/>
              </a:rPr>
              <a:t> – </a:t>
            </a:r>
            <a:r>
              <a:rPr lang="ru-RU" b="1" dirty="0" err="1" smtClean="0">
                <a:latin typeface="Calibri" pitchFamily="34" charset="0"/>
              </a:rPr>
              <a:t>ідеальний</a:t>
            </a:r>
            <a:r>
              <a:rPr lang="ru-RU" b="1" dirty="0" smtClean="0">
                <a:latin typeface="Calibri" pitchFamily="34" charset="0"/>
              </a:rPr>
              <a:t> автопортрет художника. У </a:t>
            </a:r>
            <a:r>
              <a:rPr lang="ru-RU" b="1" dirty="0" err="1" smtClean="0">
                <a:latin typeface="Calibri" pitchFamily="34" charset="0"/>
              </a:rPr>
              <a:t>втомленому</a:t>
            </a:r>
            <a:r>
              <a:rPr lang="ru-RU" b="1" dirty="0" smtClean="0">
                <a:latin typeface="Calibri" pitchFamily="34" charset="0"/>
              </a:rPr>
              <a:t>, старому </a:t>
            </a:r>
            <a:r>
              <a:rPr lang="ru-RU" b="1" dirty="0" err="1" smtClean="0">
                <a:latin typeface="Calibri" pitchFamily="34" charset="0"/>
              </a:rPr>
              <a:t>обличчі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є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певне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зречення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всього</a:t>
            </a:r>
            <a:r>
              <a:rPr lang="ru-RU" b="1" dirty="0" smtClean="0">
                <a:latin typeface="Calibri" pitchFamily="34" charset="0"/>
              </a:rPr>
              <a:t> земного. </a:t>
            </a: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11. “П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єта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Ронданіні”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450px-Michelangelo_pietà_rondanin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283968" cy="530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556792"/>
            <a:ext cx="4860032" cy="53012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550" b="1" dirty="0" err="1" smtClean="0">
                <a:latin typeface="Calibri" pitchFamily="34" charset="0"/>
              </a:rPr>
              <a:t>Останній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скульптурний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твір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Мікеланджело</a:t>
            </a:r>
            <a:r>
              <a:rPr lang="ru-RU" sz="1550" b="1" dirty="0" smtClean="0">
                <a:latin typeface="Calibri" pitchFamily="34" charset="0"/>
              </a:rPr>
              <a:t> – “</a:t>
            </a:r>
            <a:r>
              <a:rPr lang="ru-RU" sz="1550" b="1" dirty="0" err="1" smtClean="0">
                <a:latin typeface="Calibri" pitchFamily="34" charset="0"/>
              </a:rPr>
              <a:t>П’єта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Ронданіні</a:t>
            </a:r>
            <a:r>
              <a:rPr lang="ru-RU" sz="1550" b="1" dirty="0" smtClean="0">
                <a:latin typeface="Calibri" pitchFamily="34" charset="0"/>
              </a:rPr>
              <a:t>”, над </a:t>
            </a:r>
            <a:r>
              <a:rPr lang="ru-RU" sz="1550" b="1" dirty="0" err="1" smtClean="0">
                <a:latin typeface="Calibri" pitchFamily="34" charset="0"/>
              </a:rPr>
              <a:t>якою</a:t>
            </a:r>
            <a:r>
              <a:rPr lang="ru-RU" sz="1550" b="1" dirty="0" smtClean="0">
                <a:latin typeface="Calibri" pitchFamily="34" charset="0"/>
              </a:rPr>
              <a:t> художник </a:t>
            </a:r>
            <a:r>
              <a:rPr lang="ru-RU" sz="1550" b="1" dirty="0" err="1" smtClean="0">
                <a:latin typeface="Calibri" pitchFamily="34" charset="0"/>
              </a:rPr>
              <a:t>працював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en-US" sz="1550" b="1" dirty="0" smtClean="0">
                <a:latin typeface="Calibri" pitchFamily="34" charset="0"/>
              </a:rPr>
              <a:t> </a:t>
            </a:r>
            <a:r>
              <a:rPr lang="ru-RU" sz="1550" b="1" dirty="0" smtClean="0">
                <a:latin typeface="Calibri" pitchFamily="34" charset="0"/>
              </a:rPr>
              <a:t>до </a:t>
            </a:r>
            <a:r>
              <a:rPr lang="ru-RU" sz="1550" b="1" dirty="0" err="1" smtClean="0">
                <a:latin typeface="Calibri" pitchFamily="34" charset="0"/>
              </a:rPr>
              <a:t>самої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смерті</a:t>
            </a:r>
            <a:r>
              <a:rPr lang="ru-RU" sz="1550" b="1" dirty="0" smtClean="0">
                <a:latin typeface="Calibri" pitchFamily="34" charset="0"/>
              </a:rPr>
              <a:t>. Але </a:t>
            </a:r>
            <a:r>
              <a:rPr lang="ru-RU" sz="1550" b="1" dirty="0" err="1" smtClean="0">
                <a:latin typeface="Calibri" pitchFamily="34" charset="0"/>
              </a:rPr>
              <a:t>група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залишилась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незавершеною</a:t>
            </a:r>
            <a:r>
              <a:rPr lang="ru-RU" sz="1550" b="1" dirty="0" smtClean="0">
                <a:latin typeface="Calibri" pitchFamily="34" charset="0"/>
              </a:rPr>
              <a:t>. </a:t>
            </a:r>
            <a:r>
              <a:rPr lang="ru-RU" sz="1550" b="1" dirty="0" err="1" smtClean="0">
                <a:latin typeface="Calibri" pitchFamily="34" charset="0"/>
              </a:rPr>
              <a:t>Це</a:t>
            </a:r>
            <a:r>
              <a:rPr lang="ru-RU" sz="1550" b="1" dirty="0" smtClean="0">
                <a:latin typeface="Calibri" pitchFamily="34" charset="0"/>
              </a:rPr>
              <a:t> один </a:t>
            </a:r>
            <a:r>
              <a:rPr lang="ru-RU" sz="1550" b="1" dirty="0" err="1" smtClean="0">
                <a:latin typeface="Calibri" pitchFamily="34" charset="0"/>
              </a:rPr>
              <a:t>з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найтрагічніших</a:t>
            </a:r>
            <a:r>
              <a:rPr lang="ru-RU" sz="1550" b="1" dirty="0" smtClean="0">
                <a:latin typeface="Calibri" pitchFamily="34" charset="0"/>
              </a:rPr>
              <a:t> за </a:t>
            </a:r>
            <a:r>
              <a:rPr lang="ru-RU" sz="1550" b="1" dirty="0" err="1" smtClean="0">
                <a:latin typeface="Calibri" pitchFamily="34" charset="0"/>
              </a:rPr>
              <a:t>задумом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творів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Мікеланджело</a:t>
            </a:r>
            <a:r>
              <a:rPr lang="ru-RU" sz="1550" b="1" dirty="0" smtClean="0">
                <a:latin typeface="Calibri" pitchFamily="34" charset="0"/>
              </a:rPr>
              <a:t>. У </a:t>
            </a:r>
            <a:r>
              <a:rPr lang="ru-RU" sz="1550" b="1" dirty="0" err="1" smtClean="0">
                <a:latin typeface="Calibri" pitchFamily="34" charset="0"/>
              </a:rPr>
              <a:t>ньому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майстер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наче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прощається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з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життям</a:t>
            </a:r>
            <a:r>
              <a:rPr lang="ru-RU" sz="1550" b="1" dirty="0" smtClean="0">
                <a:latin typeface="Calibri" pitchFamily="34" charset="0"/>
              </a:rPr>
              <a:t>. </a:t>
            </a:r>
            <a:br>
              <a:rPr lang="ru-RU" sz="1550" b="1" dirty="0" smtClean="0">
                <a:latin typeface="Calibri" pitchFamily="34" charset="0"/>
              </a:rPr>
            </a:br>
            <a:r>
              <a:rPr lang="ru-RU" sz="1550" b="1" dirty="0" smtClean="0">
                <a:latin typeface="Calibri" pitchFamily="34" charset="0"/>
              </a:rPr>
              <a:t> </a:t>
            </a:r>
            <a:br>
              <a:rPr lang="ru-RU" sz="1550" b="1" dirty="0" smtClean="0">
                <a:latin typeface="Calibri" pitchFamily="34" charset="0"/>
              </a:rPr>
            </a:br>
            <a:r>
              <a:rPr lang="ru-RU" sz="1550" b="1" dirty="0" err="1" smtClean="0">
                <a:latin typeface="Calibri" pitchFamily="34" charset="0"/>
              </a:rPr>
              <a:t>Незмірний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ступінь</a:t>
            </a:r>
            <a:r>
              <a:rPr lang="ru-RU" sz="1550" b="1" dirty="0" smtClean="0">
                <a:latin typeface="Calibri" pitchFamily="34" charset="0"/>
              </a:rPr>
              <a:t> того </a:t>
            </a:r>
            <a:r>
              <a:rPr lang="ru-RU" sz="1550" b="1" dirty="0" err="1" smtClean="0">
                <a:latin typeface="Calibri" pitchFamily="34" charset="0"/>
              </a:rPr>
              <a:t>відчаю</a:t>
            </a:r>
            <a:r>
              <a:rPr lang="ru-RU" sz="1550" b="1" dirty="0" smtClean="0">
                <a:latin typeface="Calibri" pitchFamily="34" charset="0"/>
              </a:rPr>
              <a:t>, </a:t>
            </a:r>
            <a:r>
              <a:rPr lang="ru-RU" sz="1550" b="1" dirty="0" err="1" smtClean="0">
                <a:latin typeface="Calibri" pitchFamily="34" charset="0"/>
              </a:rPr>
              <a:t>який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втілений</a:t>
            </a:r>
            <a:r>
              <a:rPr lang="ru-RU" sz="1550" b="1" dirty="0" smtClean="0">
                <a:latin typeface="Calibri" pitchFamily="34" charset="0"/>
              </a:rPr>
              <a:t> у </a:t>
            </a:r>
            <a:r>
              <a:rPr lang="ru-RU" sz="1550" b="1" dirty="0" err="1" smtClean="0">
                <a:latin typeface="Calibri" pitchFamily="34" charset="0"/>
              </a:rPr>
              <a:t>цих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двох</a:t>
            </a:r>
            <a:r>
              <a:rPr lang="ru-RU" sz="1550" b="1" dirty="0" smtClean="0">
                <a:latin typeface="Calibri" pitchFamily="34" charset="0"/>
              </a:rPr>
              <a:t> одиноких </a:t>
            </a:r>
            <a:r>
              <a:rPr lang="ru-RU" sz="1550" b="1" dirty="0" err="1" smtClean="0">
                <a:latin typeface="Calibri" pitchFamily="34" charset="0"/>
              </a:rPr>
              <a:t>фігурах</a:t>
            </a:r>
            <a:r>
              <a:rPr lang="ru-RU" sz="1550" b="1" dirty="0" smtClean="0">
                <a:latin typeface="Calibri" pitchFamily="34" charset="0"/>
              </a:rPr>
              <a:t>. </a:t>
            </a:r>
            <a:r>
              <a:rPr lang="ru-RU" sz="1550" b="1" dirty="0" err="1" smtClean="0">
                <a:latin typeface="Calibri" pitchFamily="34" charset="0"/>
              </a:rPr>
              <a:t>Мати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притискається</a:t>
            </a:r>
            <a:r>
              <a:rPr lang="ru-RU" sz="1550" b="1" dirty="0" smtClean="0">
                <a:latin typeface="Calibri" pitchFamily="34" charset="0"/>
              </a:rPr>
              <a:t> до мертвого </a:t>
            </a:r>
            <a:r>
              <a:rPr lang="ru-RU" sz="1550" b="1" dirty="0" err="1" smtClean="0">
                <a:latin typeface="Calibri" pitchFamily="34" charset="0"/>
              </a:rPr>
              <a:t>тіла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свого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сина</a:t>
            </a:r>
            <a:r>
              <a:rPr lang="ru-RU" sz="1550" b="1" dirty="0" smtClean="0">
                <a:latin typeface="Calibri" pitchFamily="34" charset="0"/>
              </a:rPr>
              <a:t>, </a:t>
            </a:r>
            <a:r>
              <a:rPr lang="ru-RU" sz="1550" b="1" dirty="0" err="1" smtClean="0">
                <a:latin typeface="Calibri" pitchFamily="34" charset="0"/>
              </a:rPr>
              <a:t>бо</a:t>
            </a:r>
            <a:r>
              <a:rPr lang="ru-RU" sz="1550" b="1" dirty="0" smtClean="0">
                <a:latin typeface="Calibri" pitchFamily="34" charset="0"/>
              </a:rPr>
              <a:t> не </a:t>
            </a:r>
            <a:r>
              <a:rPr lang="ru-RU" sz="1550" b="1" dirty="0" err="1" smtClean="0">
                <a:latin typeface="Calibri" pitchFamily="34" charset="0"/>
              </a:rPr>
              <a:t>має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змоги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з</a:t>
            </a:r>
            <a:r>
              <a:rPr lang="ru-RU" sz="1550" b="1" dirty="0" smtClean="0">
                <a:latin typeface="Calibri" pitchFamily="34" charset="0"/>
              </a:rPr>
              <a:t> ним </a:t>
            </a:r>
            <a:r>
              <a:rPr lang="ru-RU" sz="1550" b="1" dirty="0" err="1" smtClean="0">
                <a:latin typeface="Calibri" pitchFamily="34" charset="0"/>
              </a:rPr>
              <a:t>розлучитися</a:t>
            </a:r>
            <a:r>
              <a:rPr lang="ru-RU" sz="1550" b="1" dirty="0" smtClean="0">
                <a:latin typeface="Calibri" pitchFamily="34" charset="0"/>
              </a:rPr>
              <a:t>. Вона не плаче, не </a:t>
            </a:r>
            <a:r>
              <a:rPr lang="ru-RU" sz="1550" b="1" dirty="0" err="1" smtClean="0">
                <a:latin typeface="Calibri" pitchFamily="34" charset="0"/>
              </a:rPr>
              <a:t>кричить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від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жаху</a:t>
            </a:r>
            <a:r>
              <a:rPr lang="ru-RU" sz="1550" b="1" dirty="0" smtClean="0">
                <a:latin typeface="Calibri" pitchFamily="34" charset="0"/>
              </a:rPr>
              <a:t>. </a:t>
            </a:r>
            <a:r>
              <a:rPr lang="ru-RU" sz="1550" b="1" dirty="0" err="1" smtClean="0">
                <a:latin typeface="Calibri" pitchFamily="34" charset="0"/>
              </a:rPr>
              <a:t>Її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скорбота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мовчазна</a:t>
            </a:r>
            <a:r>
              <a:rPr lang="ru-RU" sz="1550" b="1" dirty="0" smtClean="0">
                <a:latin typeface="Calibri" pitchFamily="34" charset="0"/>
              </a:rPr>
              <a:t>. </a:t>
            </a:r>
            <a:r>
              <a:rPr lang="ru-RU" sz="1550" b="1" dirty="0" err="1" smtClean="0">
                <a:latin typeface="Calibri" pitchFamily="34" charset="0"/>
              </a:rPr>
              <a:t>Нестійкі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фігури</a:t>
            </a:r>
            <a:r>
              <a:rPr lang="ru-RU" sz="1550" b="1" dirty="0" smtClean="0">
                <a:latin typeface="Calibri" pitchFamily="34" charset="0"/>
              </a:rPr>
              <a:t>, </a:t>
            </a:r>
            <a:r>
              <a:rPr lang="ru-RU" sz="1550" b="1" dirty="0" err="1" smtClean="0">
                <a:latin typeface="Calibri" pitchFamily="34" charset="0"/>
              </a:rPr>
              <a:t>охоплені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єдиним</a:t>
            </a:r>
            <a:r>
              <a:rPr lang="ru-RU" sz="1550" b="1" dirty="0" smtClean="0">
                <a:latin typeface="Calibri" pitchFamily="34" charset="0"/>
              </a:rPr>
              <a:t>, </a:t>
            </a:r>
            <a:r>
              <a:rPr lang="ru-RU" sz="1550" b="1" dirty="0" err="1" smtClean="0">
                <a:latin typeface="Calibri" pitchFamily="34" charset="0"/>
              </a:rPr>
              <a:t>розгорненим</a:t>
            </a:r>
            <a:r>
              <a:rPr lang="ru-RU" sz="1550" b="1" dirty="0" smtClean="0">
                <a:latin typeface="Calibri" pitchFamily="34" charset="0"/>
              </a:rPr>
              <a:t> по </a:t>
            </a:r>
            <a:r>
              <a:rPr lang="ru-RU" sz="1550" b="1" dirty="0" err="1" smtClean="0">
                <a:latin typeface="Calibri" pitchFamily="34" charset="0"/>
              </a:rPr>
              <a:t>параболі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рухом</a:t>
            </a:r>
            <a:r>
              <a:rPr lang="ru-RU" sz="1550" b="1" dirty="0" smtClean="0">
                <a:latin typeface="Calibri" pitchFamily="34" charset="0"/>
              </a:rPr>
              <a:t>, </a:t>
            </a:r>
            <a:r>
              <a:rPr lang="ru-RU" sz="1550" b="1" dirty="0" err="1" smtClean="0">
                <a:latin typeface="Calibri" pitchFamily="34" charset="0"/>
              </a:rPr>
              <a:t>отримали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дуже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витягнені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пропорції</a:t>
            </a:r>
            <a:r>
              <a:rPr lang="ru-RU" sz="1550" b="1" dirty="0" smtClean="0">
                <a:latin typeface="Calibri" pitchFamily="34" charset="0"/>
              </a:rPr>
              <a:t>; </a:t>
            </a:r>
            <a:r>
              <a:rPr lang="ru-RU" sz="1550" b="1" dirty="0" err="1" smtClean="0">
                <a:latin typeface="Calibri" pitchFamily="34" charset="0"/>
              </a:rPr>
              <a:t>від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улюбленого</a:t>
            </a:r>
            <a:r>
              <a:rPr lang="ru-RU" sz="1550" b="1" dirty="0" smtClean="0">
                <a:latin typeface="Calibri" pitchFamily="34" charset="0"/>
              </a:rPr>
              <a:t> автором </a:t>
            </a:r>
            <a:r>
              <a:rPr lang="ru-RU" sz="1550" b="1" dirty="0" err="1" smtClean="0">
                <a:latin typeface="Calibri" pitchFamily="34" charset="0"/>
              </a:rPr>
              <a:t>енергійного</a:t>
            </a:r>
            <a:r>
              <a:rPr lang="ru-RU" sz="1550" b="1" dirty="0" smtClean="0">
                <a:latin typeface="Calibri" pitchFamily="34" charset="0"/>
              </a:rPr>
              <a:t> контрапосту не </a:t>
            </a:r>
            <a:r>
              <a:rPr lang="ru-RU" sz="1550" b="1" dirty="0" err="1" smtClean="0">
                <a:latin typeface="Calibri" pitchFamily="34" charset="0"/>
              </a:rPr>
              <a:t>залишилось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й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сліду</a:t>
            </a:r>
            <a:r>
              <a:rPr lang="ru-RU" sz="1550" b="1" dirty="0" smtClean="0">
                <a:latin typeface="Calibri" pitchFamily="34" charset="0"/>
              </a:rPr>
              <a:t>, </a:t>
            </a:r>
            <a:r>
              <a:rPr lang="ru-RU" sz="1550" b="1" dirty="0" err="1" smtClean="0">
                <a:latin typeface="Calibri" pitchFamily="34" charset="0"/>
              </a:rPr>
              <a:t>тіло</a:t>
            </a:r>
            <a:r>
              <a:rPr lang="ru-RU" sz="1550" b="1" dirty="0" smtClean="0">
                <a:latin typeface="Calibri" pitchFamily="34" charset="0"/>
              </a:rPr>
              <a:t> стало </a:t>
            </a:r>
            <a:r>
              <a:rPr lang="ru-RU" sz="1550" b="1" dirty="0" err="1" smtClean="0">
                <a:latin typeface="Calibri" pitchFamily="34" charset="0"/>
              </a:rPr>
              <a:t>інертним</a:t>
            </a:r>
            <a:r>
              <a:rPr lang="ru-RU" sz="1550" b="1" dirty="0" smtClean="0">
                <a:latin typeface="Calibri" pitchFamily="34" charset="0"/>
              </a:rPr>
              <a:t> та </a:t>
            </a:r>
            <a:r>
              <a:rPr lang="ru-RU" sz="1550" b="1" dirty="0" err="1" smtClean="0">
                <a:latin typeface="Calibri" pitchFamily="34" charset="0"/>
              </a:rPr>
              <a:t>перебільшено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крихким</a:t>
            </a:r>
            <a:r>
              <a:rPr lang="ru-RU" sz="1550" b="1" dirty="0" smtClean="0">
                <a:latin typeface="Calibri" pitchFamily="34" charset="0"/>
              </a:rPr>
              <a:t>. Пластична </a:t>
            </a:r>
            <a:r>
              <a:rPr lang="ru-RU" sz="1550" b="1" dirty="0" err="1" smtClean="0">
                <a:latin typeface="Calibri" pitchFamily="34" charset="0"/>
              </a:rPr>
              <a:t>маса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наче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розтанула</a:t>
            </a:r>
            <a:r>
              <a:rPr lang="ru-RU" sz="1550" b="1" dirty="0" smtClean="0">
                <a:latin typeface="Calibri" pitchFamily="34" charset="0"/>
              </a:rPr>
              <a:t>, духовному початку тут </a:t>
            </a:r>
            <a:r>
              <a:rPr lang="ru-RU" sz="1550" b="1" dirty="0" err="1" smtClean="0">
                <a:latin typeface="Calibri" pitchFamily="34" charset="0"/>
              </a:rPr>
              <a:t>вже</a:t>
            </a:r>
            <a:r>
              <a:rPr lang="ru-RU" sz="1550" b="1" dirty="0" smtClean="0">
                <a:latin typeface="Calibri" pitchFamily="34" charset="0"/>
              </a:rPr>
              <a:t> нема </a:t>
            </a:r>
            <a:r>
              <a:rPr lang="ru-RU" sz="1550" b="1" dirty="0" err="1" smtClean="0">
                <a:latin typeface="Calibri" pitchFamily="34" charset="0"/>
              </a:rPr>
              <a:t>із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чим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боротись</a:t>
            </a:r>
            <a:r>
              <a:rPr lang="ru-RU" sz="1550" b="1" dirty="0" smtClean="0">
                <a:latin typeface="Calibri" pitchFamily="34" charset="0"/>
              </a:rPr>
              <a:t>. У </a:t>
            </a:r>
            <a:r>
              <a:rPr lang="ru-RU" sz="1550" b="1" dirty="0" err="1" smtClean="0">
                <a:latin typeface="Calibri" pitchFamily="34" charset="0"/>
              </a:rPr>
              <a:t>цій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скульптурній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групі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майстер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вперше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долає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конфлікт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протидіючих</a:t>
            </a:r>
            <a:r>
              <a:rPr lang="ru-RU" sz="1550" b="1" dirty="0" smtClean="0">
                <a:latin typeface="Calibri" pitchFamily="34" charset="0"/>
              </a:rPr>
              <a:t> сил, </a:t>
            </a:r>
            <a:r>
              <a:rPr lang="ru-RU" sz="1550" b="1" dirty="0" err="1" smtClean="0">
                <a:latin typeface="Calibri" pitchFamily="34" charset="0"/>
              </a:rPr>
              <a:t>але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ціною</a:t>
            </a:r>
            <a:r>
              <a:rPr lang="ru-RU" sz="1550" b="1" dirty="0" smtClean="0">
                <a:latin typeface="Calibri" pitchFamily="34" charset="0"/>
              </a:rPr>
              <a:t> максимального </a:t>
            </a:r>
            <a:r>
              <a:rPr lang="ru-RU" sz="1550" b="1" dirty="0" err="1" smtClean="0">
                <a:latin typeface="Calibri" pitchFamily="34" charset="0"/>
              </a:rPr>
              <a:t>полегшення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матерії</a:t>
            </a:r>
            <a:r>
              <a:rPr lang="ru-RU" sz="1550" b="1" dirty="0" smtClean="0">
                <a:latin typeface="Calibri" pitchFamily="34" charset="0"/>
              </a:rPr>
              <a:t>, </a:t>
            </a:r>
            <a:r>
              <a:rPr lang="ru-RU" sz="1550" b="1" dirty="0" err="1" smtClean="0">
                <a:latin typeface="Calibri" pitchFamily="34" charset="0"/>
              </a:rPr>
              <a:t>що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отримує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дивовижну</a:t>
            </a:r>
            <a:r>
              <a:rPr lang="ru-RU" sz="1550" b="1" dirty="0" smtClean="0">
                <a:latin typeface="Calibri" pitchFamily="34" charset="0"/>
              </a:rPr>
              <a:t> </a:t>
            </a:r>
            <a:r>
              <a:rPr lang="ru-RU" sz="1550" b="1" dirty="0" err="1" smtClean="0">
                <a:latin typeface="Calibri" pitchFamily="34" charset="0"/>
              </a:rPr>
              <a:t>натхненність</a:t>
            </a:r>
            <a:r>
              <a:rPr lang="ru-RU" sz="1550" b="1" dirty="0" smtClean="0">
                <a:latin typeface="Calibri" pitchFamily="34" charset="0"/>
              </a:rPr>
              <a:t>. </a:t>
            </a:r>
            <a:endParaRPr lang="ru-RU" sz="155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35283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Барельєф 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“Битва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кентаврів”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Michelangelo+Buonarroti+-+Battle+of+the+Centaurs+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5076056" cy="530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56792"/>
            <a:ext cx="4067944" cy="53012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       „Битва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кентаврів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”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являє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собою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творчу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парафразу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римського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саркофагу. Тут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Мікеланджело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демонструє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особливості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своєї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зрілої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манери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: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виражає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емоційну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напругу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битви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протиставленням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оголених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чоловічих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тіл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;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перетворює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безліч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фігур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на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неглибоку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завісу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позаду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якої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нема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нічого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що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б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асоціювалось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із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„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місцем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події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”;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місцями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залишає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„</a:t>
            </a:r>
            <a:r>
              <a:rPr lang="en-US" sz="1500" b="1" dirty="0" smtClean="0">
                <a:latin typeface="Calibri" pitchFamily="34" charset="0"/>
                <a:cs typeface="Times New Roman" pitchFamily="18" charset="0"/>
              </a:rPr>
              <a:t>non </a:t>
            </a:r>
            <a:r>
              <a:rPr lang="en-US" sz="1500" b="1" dirty="0" err="1" smtClean="0">
                <a:latin typeface="Calibri" pitchFamily="34" charset="0"/>
                <a:cs typeface="Times New Roman" pitchFamily="18" charset="0"/>
              </a:rPr>
              <a:t>finito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”.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Щільно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переплетені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тіла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виступають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вперед. Грубо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вирізьблене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тло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наверху –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розпечене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битвою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повітря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Це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перше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й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найбільш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загальне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формулювання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теми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боротьби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у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Мікеланджело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, коли драматична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колізія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виступає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у максимально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широкій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але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одночасно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й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у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нерозчленованій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формі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, коли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ідейна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програма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образа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зливається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із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його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пластичною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стихією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чим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і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пояснюються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труднощі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у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наближенні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її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до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тієї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чи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іншої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Calibri" pitchFamily="34" charset="0"/>
                <a:cs typeface="Times New Roman" pitchFamily="18" charset="0"/>
              </a:rPr>
              <a:t>фабули</a:t>
            </a:r>
            <a:r>
              <a:rPr lang="ru-RU" sz="1500" b="1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u-RU" sz="1500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Вакх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bacc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635896" cy="530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6" y="1556792"/>
            <a:ext cx="5508104" cy="53012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1900" b="1" dirty="0" smtClean="0">
                <a:latin typeface="Calibri" pitchFamily="34" charset="0"/>
              </a:rPr>
              <a:t>C</a:t>
            </a:r>
            <a:r>
              <a:rPr lang="ru-RU" sz="1900" b="1" dirty="0" smtClean="0">
                <a:latin typeface="Calibri" pitchFamily="34" charset="0"/>
              </a:rPr>
              <a:t>тату</a:t>
            </a:r>
            <a:r>
              <a:rPr lang="uk-UA" sz="1900" b="1" dirty="0" smtClean="0">
                <a:latin typeface="Calibri" pitchFamily="34" charset="0"/>
              </a:rPr>
              <a:t>я</a:t>
            </a:r>
            <a:r>
              <a:rPr lang="ru-RU" sz="1900" b="1" dirty="0" smtClean="0">
                <a:latin typeface="Calibri" pitchFamily="34" charset="0"/>
              </a:rPr>
              <a:t> Вакха, </a:t>
            </a:r>
            <a:r>
              <a:rPr lang="ru-RU" sz="1900" b="1" dirty="0" err="1" smtClean="0">
                <a:latin typeface="Calibri" pitchFamily="34" charset="0"/>
              </a:rPr>
              <a:t>є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найменш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самостійною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з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творів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Буонарроті</a:t>
            </a:r>
            <a:r>
              <a:rPr lang="ru-RU" sz="1900" b="1" dirty="0" smtClean="0">
                <a:latin typeface="Calibri" pitchFamily="34" charset="0"/>
              </a:rPr>
              <a:t>. Вона </a:t>
            </a:r>
            <a:r>
              <a:rPr lang="ru-RU" sz="1900" b="1" dirty="0" err="1" smtClean="0">
                <a:latin typeface="Calibri" pitchFamily="34" charset="0"/>
              </a:rPr>
              <a:t>видає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прямий</a:t>
            </a:r>
            <a:r>
              <a:rPr lang="ru-RU" sz="1900" b="1" dirty="0" smtClean="0">
                <a:latin typeface="Calibri" pitchFamily="34" charset="0"/>
              </a:rPr>
              <a:t> та </a:t>
            </a:r>
            <a:r>
              <a:rPr lang="ru-RU" sz="1900" b="1" dirty="0" err="1" smtClean="0">
                <a:latin typeface="Calibri" pitchFamily="34" charset="0"/>
              </a:rPr>
              <a:t>дуже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сильний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вплив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античної</a:t>
            </a:r>
            <a:r>
              <a:rPr lang="ru-RU" sz="1900" b="1" dirty="0" smtClean="0">
                <a:latin typeface="Calibri" pitchFamily="34" charset="0"/>
              </a:rPr>
              <a:t> пластики, </a:t>
            </a:r>
            <a:r>
              <a:rPr lang="ru-RU" sz="1900" b="1" dirty="0" err="1" smtClean="0">
                <a:latin typeface="Calibri" pitchFamily="34" charset="0"/>
              </a:rPr>
              <a:t>що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наче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сковує</a:t>
            </a:r>
            <a:r>
              <a:rPr lang="ru-RU" sz="1900" b="1" dirty="0" smtClean="0">
                <a:latin typeface="Calibri" pitchFamily="34" charset="0"/>
              </a:rPr>
              <a:t> волю скульптора. У </a:t>
            </a:r>
            <a:r>
              <a:rPr lang="ru-RU" sz="1900" b="1" dirty="0" err="1" smtClean="0">
                <a:latin typeface="Calibri" pitchFamily="34" charset="0"/>
              </a:rPr>
              <a:t>ній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є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дещо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безособисте</a:t>
            </a:r>
            <a:r>
              <a:rPr lang="ru-RU" sz="1900" b="1" dirty="0" smtClean="0">
                <a:latin typeface="Calibri" pitchFamily="34" charset="0"/>
              </a:rPr>
              <a:t>, </a:t>
            </a:r>
            <a:r>
              <a:rPr lang="ru-RU" sz="1900" b="1" dirty="0" err="1" smtClean="0">
                <a:latin typeface="Calibri" pitchFamily="34" charset="0"/>
              </a:rPr>
              <a:t>її</a:t>
            </a:r>
            <a:r>
              <a:rPr lang="ru-RU" sz="1900" b="1" dirty="0" smtClean="0">
                <a:latin typeface="Calibri" pitchFamily="34" charset="0"/>
              </a:rPr>
              <a:t> фактура </a:t>
            </a:r>
            <a:r>
              <a:rPr lang="ru-RU" sz="1900" b="1" dirty="0" err="1" smtClean="0">
                <a:latin typeface="Calibri" pitchFamily="34" charset="0"/>
              </a:rPr>
              <a:t>видається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занадто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загладженою</a:t>
            </a:r>
            <a:r>
              <a:rPr lang="ru-RU" sz="1900" b="1" dirty="0" smtClean="0">
                <a:latin typeface="Calibri" pitchFamily="34" charset="0"/>
              </a:rPr>
              <a:t>, </a:t>
            </a:r>
            <a:r>
              <a:rPr lang="ru-RU" sz="1900" b="1" dirty="0" err="1" smtClean="0">
                <a:latin typeface="Calibri" pitchFamily="34" charset="0"/>
              </a:rPr>
              <a:t>її</a:t>
            </a:r>
            <a:r>
              <a:rPr lang="ru-RU" sz="1900" b="1" dirty="0" smtClean="0">
                <a:latin typeface="Calibri" pitchFamily="34" charset="0"/>
              </a:rPr>
              <a:t> поза </a:t>
            </a:r>
            <a:r>
              <a:rPr lang="ru-RU" sz="1900" b="1" dirty="0" err="1" smtClean="0">
                <a:latin typeface="Calibri" pitchFamily="34" charset="0"/>
              </a:rPr>
              <a:t>сприймається</a:t>
            </a:r>
            <a:r>
              <a:rPr lang="ru-RU" sz="1900" b="1" dirty="0" smtClean="0">
                <a:latin typeface="Calibri" pitchFamily="34" charset="0"/>
              </a:rPr>
              <a:t> як </a:t>
            </a:r>
            <a:r>
              <a:rPr lang="ru-RU" sz="1900" b="1" dirty="0" err="1" smtClean="0">
                <a:latin typeface="Calibri" pitchFamily="34" charset="0"/>
              </a:rPr>
              <a:t>повторення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завченого</a:t>
            </a:r>
            <a:r>
              <a:rPr lang="ru-RU" sz="1900" b="1" dirty="0" smtClean="0">
                <a:latin typeface="Calibri" pitchFamily="34" charset="0"/>
              </a:rPr>
              <a:t> мотиву </a:t>
            </a:r>
            <a:r>
              <a:rPr lang="ru-RU" sz="1900" b="1" dirty="0" err="1" smtClean="0">
                <a:latin typeface="Calibri" pitchFamily="34" charset="0"/>
              </a:rPr>
              <a:t>руху</a:t>
            </a:r>
            <a:r>
              <a:rPr lang="ru-RU" sz="1900" b="1" dirty="0" smtClean="0">
                <a:latin typeface="Calibri" pitchFamily="34" charset="0"/>
              </a:rPr>
              <a:t>. </a:t>
            </a:r>
            <a:r>
              <a:rPr lang="ru-RU" sz="1900" b="1" dirty="0" err="1" smtClean="0">
                <a:latin typeface="Calibri" pitchFamily="34" charset="0"/>
              </a:rPr>
              <a:t>П’яного</a:t>
            </a:r>
            <a:r>
              <a:rPr lang="ru-RU" sz="1900" b="1" dirty="0" smtClean="0">
                <a:latin typeface="Calibri" pitchFamily="34" charset="0"/>
              </a:rPr>
              <a:t> бога вина </a:t>
            </a:r>
            <a:r>
              <a:rPr lang="ru-RU" sz="1900" b="1" dirty="0" err="1" smtClean="0">
                <a:latin typeface="Calibri" pitchFamily="34" charset="0"/>
              </a:rPr>
              <a:t>супроводжує</a:t>
            </a:r>
            <a:r>
              <a:rPr lang="ru-RU" sz="1900" b="1" dirty="0" smtClean="0">
                <a:latin typeface="Calibri" pitchFamily="34" charset="0"/>
              </a:rPr>
              <a:t> маленький сатир, </a:t>
            </a:r>
            <a:r>
              <a:rPr lang="ru-RU" sz="1900" b="1" dirty="0" err="1" smtClean="0">
                <a:latin typeface="Calibri" pitchFamily="34" charset="0"/>
              </a:rPr>
              <a:t>який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ласує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кетягом</a:t>
            </a:r>
            <a:r>
              <a:rPr lang="ru-RU" sz="1900" b="1" dirty="0" smtClean="0">
                <a:latin typeface="Calibri" pitchFamily="34" charset="0"/>
              </a:rPr>
              <a:t> винограду. Вакх </a:t>
            </a:r>
            <a:r>
              <a:rPr lang="ru-RU" sz="1900" b="1" dirty="0" err="1" smtClean="0">
                <a:latin typeface="Calibri" pitchFamily="34" charset="0"/>
              </a:rPr>
              <a:t>наче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готовий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впасти</a:t>
            </a:r>
            <a:r>
              <a:rPr lang="ru-RU" sz="1900" b="1" dirty="0" smtClean="0">
                <a:latin typeface="Calibri" pitchFamily="34" charset="0"/>
              </a:rPr>
              <a:t> вперед, </a:t>
            </a:r>
            <a:r>
              <a:rPr lang="ru-RU" sz="1900" b="1" dirty="0" err="1" smtClean="0">
                <a:latin typeface="Calibri" pitchFamily="34" charset="0"/>
              </a:rPr>
              <a:t>але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зберігає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рівновагу</a:t>
            </a:r>
            <a:r>
              <a:rPr lang="ru-RU" sz="1900" b="1" dirty="0" smtClean="0">
                <a:latin typeface="Calibri" pitchFamily="34" charset="0"/>
              </a:rPr>
              <a:t>, </a:t>
            </a:r>
            <a:r>
              <a:rPr lang="ru-RU" sz="1900" b="1" dirty="0" err="1" smtClean="0">
                <a:latin typeface="Calibri" pitchFamily="34" charset="0"/>
              </a:rPr>
              <a:t>відхиляючись</a:t>
            </a:r>
            <a:r>
              <a:rPr lang="ru-RU" sz="1900" b="1" dirty="0" smtClean="0">
                <a:latin typeface="Calibri" pitchFamily="34" charset="0"/>
              </a:rPr>
              <a:t> назад; </a:t>
            </a:r>
            <a:r>
              <a:rPr lang="ru-RU" sz="1900" b="1" dirty="0" err="1" smtClean="0">
                <a:latin typeface="Calibri" pitchFamily="34" charset="0"/>
              </a:rPr>
              <a:t>його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погляд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обернений</a:t>
            </a:r>
            <a:r>
              <a:rPr lang="ru-RU" sz="1900" b="1" dirty="0" smtClean="0">
                <a:latin typeface="Calibri" pitchFamily="34" charset="0"/>
              </a:rPr>
              <a:t> на чашу </a:t>
            </a:r>
            <a:r>
              <a:rPr lang="ru-RU" sz="1900" b="1" dirty="0" err="1" smtClean="0">
                <a:latin typeface="Calibri" pitchFamily="34" charset="0"/>
              </a:rPr>
              <a:t>з</a:t>
            </a:r>
            <a:r>
              <a:rPr lang="ru-RU" sz="1900" b="1" dirty="0" smtClean="0">
                <a:latin typeface="Calibri" pitchFamily="34" charset="0"/>
              </a:rPr>
              <a:t> вином. Мускулатура </a:t>
            </a:r>
            <a:r>
              <a:rPr lang="ru-RU" sz="1900" b="1" dirty="0" err="1" smtClean="0">
                <a:latin typeface="Calibri" pitchFamily="34" charset="0"/>
              </a:rPr>
              <a:t>спини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виглядає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пружною</a:t>
            </a:r>
            <a:r>
              <a:rPr lang="ru-RU" sz="1900" b="1" dirty="0" smtClean="0">
                <a:latin typeface="Calibri" pitchFamily="34" charset="0"/>
              </a:rPr>
              <a:t>, </a:t>
            </a:r>
            <a:r>
              <a:rPr lang="ru-RU" sz="1900" b="1" dirty="0" err="1" smtClean="0">
                <a:latin typeface="Calibri" pitchFamily="34" charset="0"/>
              </a:rPr>
              <a:t>але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розслаблені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м’язи</a:t>
            </a:r>
            <a:r>
              <a:rPr lang="ru-RU" sz="1900" b="1" dirty="0" smtClean="0">
                <a:latin typeface="Calibri" pitchFamily="34" charset="0"/>
              </a:rPr>
              <a:t> живота </a:t>
            </a:r>
            <a:r>
              <a:rPr lang="ru-RU" sz="1900" b="1" dirty="0" err="1" smtClean="0">
                <a:latin typeface="Calibri" pitchFamily="34" charset="0"/>
              </a:rPr>
              <a:t>і</a:t>
            </a:r>
            <a:r>
              <a:rPr lang="ru-RU" sz="1900" b="1" dirty="0" smtClean="0">
                <a:latin typeface="Calibri" pitchFamily="34" charset="0"/>
              </a:rPr>
              <a:t> стегон </a:t>
            </a:r>
            <a:r>
              <a:rPr lang="ru-RU" sz="1900" b="1" dirty="0" err="1" smtClean="0">
                <a:latin typeface="Calibri" pitchFamily="34" charset="0"/>
              </a:rPr>
              <a:t>демонструють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фізичну</a:t>
            </a:r>
            <a:r>
              <a:rPr lang="ru-RU" sz="1900" b="1" dirty="0" smtClean="0">
                <a:latin typeface="Calibri" pitchFamily="34" charset="0"/>
              </a:rPr>
              <a:t>, а, </a:t>
            </a:r>
            <a:r>
              <a:rPr lang="ru-RU" sz="1900" b="1" dirty="0" err="1" smtClean="0">
                <a:latin typeface="Calibri" pitchFamily="34" charset="0"/>
              </a:rPr>
              <a:t>отже</a:t>
            </a:r>
            <a:r>
              <a:rPr lang="ru-RU" sz="1900" b="1" dirty="0" smtClean="0">
                <a:latin typeface="Calibri" pitchFamily="34" charset="0"/>
              </a:rPr>
              <a:t>, </a:t>
            </a:r>
            <a:r>
              <a:rPr lang="ru-RU" sz="1900" b="1" dirty="0" err="1" smtClean="0">
                <a:latin typeface="Calibri" pitchFamily="34" charset="0"/>
              </a:rPr>
              <a:t>і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духовну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слабкість</a:t>
            </a:r>
            <a:r>
              <a:rPr lang="ru-RU" sz="1900" b="1" dirty="0" smtClean="0">
                <a:latin typeface="Calibri" pitchFamily="34" charset="0"/>
              </a:rPr>
              <a:t>. У саду </a:t>
            </a:r>
            <a:r>
              <a:rPr lang="ru-RU" sz="1900" b="1" dirty="0" err="1" smtClean="0">
                <a:latin typeface="Calibri" pitchFamily="34" charset="0"/>
              </a:rPr>
              <a:t>вілли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першого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володаря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статуї</a:t>
            </a:r>
            <a:r>
              <a:rPr lang="ru-RU" sz="1900" b="1" dirty="0" smtClean="0">
                <a:latin typeface="Calibri" pitchFamily="34" charset="0"/>
              </a:rPr>
              <a:t> вона </a:t>
            </a:r>
            <a:r>
              <a:rPr lang="ru-RU" sz="1900" b="1" dirty="0" err="1" smtClean="0">
                <a:latin typeface="Calibri" pitchFamily="34" charset="0"/>
              </a:rPr>
              <a:t>зайняла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своє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місце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серед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антиків</a:t>
            </a:r>
            <a:r>
              <a:rPr lang="ru-RU" sz="1900" b="1" dirty="0" smtClean="0">
                <a:latin typeface="Calibri" pitchFamily="34" charset="0"/>
              </a:rPr>
              <a:t>, </a:t>
            </a:r>
            <a:r>
              <a:rPr lang="ru-RU" sz="1900" b="1" dirty="0" err="1" smtClean="0">
                <a:latin typeface="Calibri" pitchFamily="34" charset="0"/>
              </a:rPr>
              <a:t>подібних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 err="1" smtClean="0">
                <a:latin typeface="Calibri" pitchFamily="34" charset="0"/>
              </a:rPr>
              <a:t>їй</a:t>
            </a:r>
            <a:r>
              <a:rPr lang="ru-RU" sz="1900" b="1" dirty="0" smtClean="0">
                <a:latin typeface="Calibri" pitchFamily="34" charset="0"/>
              </a:rPr>
              <a:t>. </a:t>
            </a:r>
            <a:endParaRPr lang="ru-RU" sz="19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єта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427984" cy="530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556792"/>
            <a:ext cx="4716016" cy="5301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500" b="1" dirty="0" err="1" smtClean="0">
                <a:latin typeface="Calibri" pitchFamily="34" charset="0"/>
              </a:rPr>
              <a:t>Марія</a:t>
            </a:r>
            <a:r>
              <a:rPr lang="ru-RU" sz="1500" b="1" dirty="0" smtClean="0">
                <a:latin typeface="Calibri" pitchFamily="34" charset="0"/>
              </a:rPr>
              <a:t>, яка </a:t>
            </a:r>
            <a:r>
              <a:rPr lang="ru-RU" sz="1500" b="1" dirty="0" err="1" smtClean="0">
                <a:latin typeface="Calibri" pitchFamily="34" charset="0"/>
              </a:rPr>
              <a:t>тримає</a:t>
            </a:r>
            <a:r>
              <a:rPr lang="ru-RU" sz="1500" b="1" dirty="0" smtClean="0">
                <a:latin typeface="Calibri" pitchFamily="34" charset="0"/>
              </a:rPr>
              <a:t> на </a:t>
            </a:r>
            <a:r>
              <a:rPr lang="ru-RU" sz="1500" b="1" dirty="0" err="1" smtClean="0">
                <a:latin typeface="Calibri" pitchFamily="34" charset="0"/>
              </a:rPr>
              <a:t>колінах</a:t>
            </a:r>
            <a:r>
              <a:rPr lang="ru-RU" sz="1500" b="1" dirty="0" smtClean="0">
                <a:latin typeface="Calibri" pitchFamily="34" charset="0"/>
              </a:rPr>
              <a:t> мертвого Христа, </a:t>
            </a:r>
            <a:r>
              <a:rPr lang="ru-RU" sz="1500" b="1" dirty="0" err="1" smtClean="0">
                <a:latin typeface="Calibri" pitchFamily="34" charset="0"/>
              </a:rPr>
              <a:t>зображена</a:t>
            </a:r>
            <a:r>
              <a:rPr lang="ru-RU" sz="1500" b="1" dirty="0" smtClean="0">
                <a:latin typeface="Calibri" pitchFamily="34" charset="0"/>
              </a:rPr>
              <a:t> тут не за роками молодою. </a:t>
            </a:r>
            <a:r>
              <a:rPr lang="ru-RU" sz="1500" b="1" dirty="0" err="1" smtClean="0">
                <a:latin typeface="Calibri" pitchFamily="34" charset="0"/>
              </a:rPr>
              <a:t>Її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прекрасне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обличчя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дихає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смутком</a:t>
            </a:r>
            <a:r>
              <a:rPr lang="ru-RU" sz="1500" b="1" dirty="0" smtClean="0">
                <a:latin typeface="Calibri" pitchFamily="34" charset="0"/>
              </a:rPr>
              <a:t>, </a:t>
            </a:r>
            <a:r>
              <a:rPr lang="ru-RU" sz="1500" b="1" dirty="0" err="1" smtClean="0">
                <a:latin typeface="Calibri" pitchFamily="34" charset="0"/>
              </a:rPr>
              <a:t>але</a:t>
            </a:r>
            <a:r>
              <a:rPr lang="ru-RU" sz="1500" b="1" dirty="0" smtClean="0">
                <a:latin typeface="Calibri" pitchFamily="34" charset="0"/>
              </a:rPr>
              <a:t> у </a:t>
            </a:r>
            <a:r>
              <a:rPr lang="ru-RU" sz="1500" b="1" dirty="0" err="1" smtClean="0">
                <a:latin typeface="Calibri" pitchFamily="34" charset="0"/>
              </a:rPr>
              <a:t>ньому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немає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відчаю</a:t>
            </a:r>
            <a:r>
              <a:rPr lang="ru-RU" sz="1500" b="1" dirty="0" smtClean="0">
                <a:latin typeface="Calibri" pitchFamily="34" charset="0"/>
              </a:rPr>
              <a:t>. </a:t>
            </a:r>
            <a:r>
              <a:rPr lang="ru-RU" sz="1500" b="1" dirty="0" err="1" smtClean="0">
                <a:latin typeface="Calibri" pitchFamily="34" charset="0"/>
              </a:rPr>
              <a:t>Загибель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сина</a:t>
            </a:r>
            <a:r>
              <a:rPr lang="ru-RU" sz="1500" b="1" dirty="0" smtClean="0">
                <a:latin typeface="Calibri" pitchFamily="34" charset="0"/>
              </a:rPr>
              <a:t> вона </a:t>
            </a:r>
            <a:r>
              <a:rPr lang="ru-RU" sz="1500" b="1" dirty="0" err="1" smtClean="0">
                <a:latin typeface="Calibri" pitchFamily="34" charset="0"/>
              </a:rPr>
              <a:t>сприймає</a:t>
            </a:r>
            <a:r>
              <a:rPr lang="ru-RU" sz="1500" b="1" dirty="0" smtClean="0">
                <a:latin typeface="Calibri" pitchFamily="34" charset="0"/>
              </a:rPr>
              <a:t> як </a:t>
            </a:r>
            <a:r>
              <a:rPr lang="ru-RU" sz="1500" b="1" dirty="0" err="1" smtClean="0">
                <a:latin typeface="Calibri" pitchFamily="34" charset="0"/>
              </a:rPr>
              <a:t>втілення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задуму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долі</a:t>
            </a:r>
            <a:r>
              <a:rPr lang="ru-RU" sz="1500" b="1" dirty="0" smtClean="0">
                <a:latin typeface="Calibri" pitchFamily="34" charset="0"/>
              </a:rPr>
              <a:t>. </a:t>
            </a:r>
            <a:r>
              <a:rPr lang="ru-RU" sz="1500" b="1" dirty="0" err="1" smtClean="0">
                <a:latin typeface="Calibri" pitchFamily="34" charset="0"/>
              </a:rPr>
              <a:t>Її</a:t>
            </a:r>
            <a:r>
              <a:rPr lang="ru-RU" sz="1500" b="1" dirty="0" smtClean="0">
                <a:latin typeface="Calibri" pitchFamily="34" charset="0"/>
              </a:rPr>
              <a:t> горе </a:t>
            </a:r>
            <a:r>
              <a:rPr lang="ru-RU" sz="1500" b="1" dirty="0" err="1" smtClean="0">
                <a:latin typeface="Calibri" pitchFamily="34" charset="0"/>
              </a:rPr>
              <a:t>настільки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нескінчене</a:t>
            </a:r>
            <a:r>
              <a:rPr lang="ru-RU" sz="1500" b="1" dirty="0" smtClean="0">
                <a:latin typeface="Calibri" pitchFamily="34" charset="0"/>
              </a:rPr>
              <a:t> та </a:t>
            </a:r>
            <a:r>
              <a:rPr lang="ru-RU" sz="1500" b="1" dirty="0" err="1" smtClean="0">
                <a:latin typeface="Calibri" pitchFamily="34" charset="0"/>
              </a:rPr>
              <a:t>велике</a:t>
            </a:r>
            <a:r>
              <a:rPr lang="ru-RU" sz="1500" b="1" dirty="0" smtClean="0">
                <a:latin typeface="Calibri" pitchFamily="34" charset="0"/>
              </a:rPr>
              <a:t>, </a:t>
            </a:r>
            <a:r>
              <a:rPr lang="ru-RU" sz="1500" b="1" dirty="0" err="1" smtClean="0">
                <a:latin typeface="Calibri" pitchFamily="34" charset="0"/>
              </a:rPr>
              <a:t>що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перетворюється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з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особистого</a:t>
            </a:r>
            <a:r>
              <a:rPr lang="ru-RU" sz="1500" b="1" dirty="0" smtClean="0">
                <a:latin typeface="Calibri" pitchFamily="34" charset="0"/>
              </a:rPr>
              <a:t> на горе </a:t>
            </a:r>
            <a:r>
              <a:rPr lang="ru-RU" sz="1500" b="1" dirty="0" err="1" smtClean="0">
                <a:latin typeface="Calibri" pitchFamily="34" charset="0"/>
              </a:rPr>
              <a:t>всього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людства</a:t>
            </a:r>
            <a:r>
              <a:rPr lang="ru-RU" sz="1500" b="1" dirty="0" smtClean="0">
                <a:latin typeface="Calibri" pitchFamily="34" charset="0"/>
              </a:rPr>
              <a:t>. З </a:t>
            </a:r>
            <a:r>
              <a:rPr lang="ru-RU" sz="1500" b="1" dirty="0" err="1" smtClean="0">
                <a:latin typeface="Calibri" pitchFamily="34" charset="0"/>
              </a:rPr>
              <a:t>неймовірною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майстерністю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поєднав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Мікеланджело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дві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фігури</a:t>
            </a:r>
            <a:r>
              <a:rPr lang="ru-RU" sz="1500" b="1" dirty="0" smtClean="0">
                <a:latin typeface="Calibri" pitchFamily="34" charset="0"/>
              </a:rPr>
              <a:t>, </a:t>
            </a:r>
            <a:r>
              <a:rPr lang="ru-RU" sz="1500" b="1" dirty="0" err="1" smtClean="0">
                <a:latin typeface="Calibri" pitchFamily="34" charset="0"/>
              </a:rPr>
              <a:t>що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перехрещуються</a:t>
            </a:r>
            <a:r>
              <a:rPr lang="ru-RU" sz="1500" b="1" dirty="0" smtClean="0">
                <a:latin typeface="Calibri" pitchFamily="34" charset="0"/>
              </a:rPr>
              <a:t>, у </a:t>
            </a:r>
            <a:r>
              <a:rPr lang="ru-RU" sz="1500" b="1" dirty="0" err="1" smtClean="0">
                <a:latin typeface="Calibri" pitchFamily="34" charset="0"/>
              </a:rPr>
              <a:t>нерозривну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групу</a:t>
            </a:r>
            <a:r>
              <a:rPr lang="ru-RU" sz="1500" b="1" dirty="0" smtClean="0">
                <a:latin typeface="Calibri" pitchFamily="34" charset="0"/>
              </a:rPr>
              <a:t>. </a:t>
            </a:r>
            <a:br>
              <a:rPr lang="ru-RU" sz="1500" b="1" dirty="0" smtClean="0">
                <a:latin typeface="Calibri" pitchFamily="34" charset="0"/>
              </a:rPr>
            </a:br>
            <a:r>
              <a:rPr lang="ru-RU" sz="1500" b="1" dirty="0" smtClean="0">
                <a:latin typeface="Calibri" pitchFamily="34" charset="0"/>
              </a:rPr>
              <a:t> </a:t>
            </a:r>
            <a:r>
              <a:rPr lang="ru-RU" sz="1500" b="1" dirty="0" err="1" smtClean="0">
                <a:latin typeface="Calibri" pitchFamily="34" charset="0"/>
              </a:rPr>
              <a:t>Він</a:t>
            </a:r>
            <a:r>
              <a:rPr lang="ru-RU" sz="1500" b="1" dirty="0" smtClean="0">
                <a:latin typeface="Calibri" pitchFamily="34" charset="0"/>
              </a:rPr>
              <a:t> так </a:t>
            </a:r>
            <a:r>
              <a:rPr lang="ru-RU" sz="1500" b="1" dirty="0" err="1" smtClean="0">
                <a:latin typeface="Calibri" pitchFamily="34" charset="0"/>
              </a:rPr>
              <a:t>скомпонував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фігуру</a:t>
            </a:r>
            <a:r>
              <a:rPr lang="ru-RU" sz="1500" b="1" dirty="0" smtClean="0">
                <a:latin typeface="Calibri" pitchFamily="34" charset="0"/>
              </a:rPr>
              <a:t> Христа, </a:t>
            </a:r>
            <a:r>
              <a:rPr lang="ru-RU" sz="1500" b="1" dirty="0" err="1" smtClean="0">
                <a:latin typeface="Calibri" pitchFamily="34" charset="0"/>
              </a:rPr>
              <a:t>що</a:t>
            </a:r>
            <a:r>
              <a:rPr lang="ru-RU" sz="1500" b="1" dirty="0" smtClean="0">
                <a:latin typeface="Calibri" pitchFamily="34" charset="0"/>
              </a:rPr>
              <a:t> вона не </a:t>
            </a:r>
            <a:r>
              <a:rPr lang="ru-RU" sz="1500" b="1" dirty="0" err="1" smtClean="0">
                <a:latin typeface="Calibri" pitchFamily="34" charset="0"/>
              </a:rPr>
              <a:t>виходить</a:t>
            </a:r>
            <a:r>
              <a:rPr lang="ru-RU" sz="1500" b="1" dirty="0" smtClean="0">
                <a:latin typeface="Calibri" pitchFamily="34" charset="0"/>
              </a:rPr>
              <a:t> за </a:t>
            </a:r>
            <a:r>
              <a:rPr lang="ru-RU" sz="1500" b="1" dirty="0" err="1" smtClean="0">
                <a:latin typeface="Calibri" pitchFamily="34" charset="0"/>
              </a:rPr>
              <a:t>межі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замкненого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силуету</a:t>
            </a:r>
            <a:r>
              <a:rPr lang="ru-RU" sz="1500" b="1" dirty="0" smtClean="0">
                <a:latin typeface="Calibri" pitchFamily="34" charset="0"/>
              </a:rPr>
              <a:t>, </a:t>
            </a:r>
            <a:r>
              <a:rPr lang="ru-RU" sz="1500" b="1" dirty="0" err="1" smtClean="0">
                <a:latin typeface="Calibri" pitchFamily="34" charset="0"/>
              </a:rPr>
              <a:t>наділеного</a:t>
            </a:r>
            <a:r>
              <a:rPr lang="ru-RU" sz="1500" b="1" dirty="0" smtClean="0">
                <a:latin typeface="Calibri" pitchFamily="34" charset="0"/>
              </a:rPr>
              <a:t> сильною пластичною </a:t>
            </a:r>
            <a:r>
              <a:rPr lang="ru-RU" sz="1500" b="1" dirty="0" err="1" smtClean="0">
                <a:latin typeface="Calibri" pitchFamily="34" charset="0"/>
              </a:rPr>
              <a:t>виразністю</a:t>
            </a:r>
            <a:r>
              <a:rPr lang="ru-RU" sz="1500" b="1" dirty="0" smtClean="0">
                <a:latin typeface="Calibri" pitchFamily="34" charset="0"/>
              </a:rPr>
              <a:t>. </a:t>
            </a:r>
            <a:r>
              <a:rPr lang="ru-RU" sz="1500" b="1" dirty="0" err="1" smtClean="0">
                <a:latin typeface="Calibri" pitchFamily="34" charset="0"/>
              </a:rPr>
              <a:t>Хітон</a:t>
            </a:r>
            <a:r>
              <a:rPr lang="ru-RU" sz="1500" b="1" dirty="0" smtClean="0">
                <a:latin typeface="Calibri" pitchFamily="34" charset="0"/>
              </a:rPr>
              <a:t> та плащ </a:t>
            </a:r>
            <a:r>
              <a:rPr lang="ru-RU" sz="1500" b="1" dirty="0" err="1" smtClean="0">
                <a:latin typeface="Calibri" pitchFamily="34" charset="0"/>
              </a:rPr>
              <a:t>Марії</a:t>
            </a:r>
            <a:r>
              <a:rPr lang="ru-RU" sz="1500" b="1" dirty="0" smtClean="0">
                <a:latin typeface="Calibri" pitchFamily="34" charset="0"/>
              </a:rPr>
              <a:t>, </a:t>
            </a:r>
            <a:r>
              <a:rPr lang="ru-RU" sz="1500" b="1" dirty="0" err="1" smtClean="0">
                <a:latin typeface="Calibri" pitchFamily="34" charset="0"/>
              </a:rPr>
              <a:t>що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лягають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красивими</a:t>
            </a:r>
            <a:r>
              <a:rPr lang="ru-RU" sz="1500" b="1" dirty="0" smtClean="0">
                <a:latin typeface="Calibri" pitchFamily="34" charset="0"/>
              </a:rPr>
              <a:t> складками, </a:t>
            </a:r>
            <a:r>
              <a:rPr lang="ru-RU" sz="1500" b="1" dirty="0" err="1" smtClean="0">
                <a:latin typeface="Calibri" pitchFamily="34" charset="0"/>
              </a:rPr>
              <a:t>відтіняють</a:t>
            </a:r>
            <a:r>
              <a:rPr lang="ru-RU" sz="1500" b="1" dirty="0" smtClean="0">
                <a:latin typeface="Calibri" pitchFamily="34" charset="0"/>
              </a:rPr>
              <a:t> наготу </a:t>
            </a:r>
            <a:r>
              <a:rPr lang="ru-RU" sz="1500" b="1" dirty="0" err="1" smtClean="0">
                <a:latin typeface="Calibri" pitchFamily="34" charset="0"/>
              </a:rPr>
              <a:t>безпомічного</a:t>
            </a:r>
            <a:r>
              <a:rPr lang="ru-RU" sz="1500" b="1" dirty="0" smtClean="0">
                <a:latin typeface="Calibri" pitchFamily="34" charset="0"/>
              </a:rPr>
              <a:t>, </a:t>
            </a:r>
            <a:r>
              <a:rPr lang="ru-RU" sz="1500" b="1" dirty="0" err="1" smtClean="0">
                <a:latin typeface="Calibri" pitchFamily="34" charset="0"/>
              </a:rPr>
              <a:t>тендітного</a:t>
            </a:r>
            <a:r>
              <a:rPr lang="ru-RU" sz="1500" b="1" dirty="0" smtClean="0">
                <a:latin typeface="Calibri" pitchFamily="34" charset="0"/>
              </a:rPr>
              <a:t>, тонкого </a:t>
            </a:r>
            <a:r>
              <a:rPr lang="ru-RU" sz="1500" b="1" dirty="0" err="1" smtClean="0">
                <a:latin typeface="Calibri" pitchFamily="34" charset="0"/>
              </a:rPr>
              <a:t>тіла</a:t>
            </a:r>
            <a:r>
              <a:rPr lang="ru-RU" sz="1500" b="1" dirty="0" smtClean="0">
                <a:latin typeface="Calibri" pitchFamily="34" charset="0"/>
              </a:rPr>
              <a:t> Христа. </a:t>
            </a:r>
            <a:r>
              <a:rPr lang="ru-RU" sz="1500" b="1" dirty="0" err="1" smtClean="0">
                <a:latin typeface="Calibri" pitchFamily="34" charset="0"/>
              </a:rPr>
              <a:t>Поверхню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мармуру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ретельно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відполіровано</a:t>
            </a:r>
            <a:r>
              <a:rPr lang="ru-RU" sz="1500" b="1" dirty="0" smtClean="0">
                <a:latin typeface="Calibri" pitchFamily="34" charset="0"/>
              </a:rPr>
              <a:t>, </a:t>
            </a:r>
            <a:r>
              <a:rPr lang="ru-RU" sz="1500" b="1" dirty="0" err="1" smtClean="0">
                <a:latin typeface="Calibri" pitchFamily="34" charset="0"/>
              </a:rPr>
              <a:t>всі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деталі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оброблені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із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дуже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високим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ступенем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завершеності</a:t>
            </a:r>
            <a:r>
              <a:rPr lang="ru-RU" sz="1500" b="1" dirty="0" smtClean="0">
                <a:latin typeface="Calibri" pitchFamily="34" charset="0"/>
              </a:rPr>
              <a:t>. </a:t>
            </a:r>
            <a:r>
              <a:rPr lang="ru-RU" sz="1500" b="1" dirty="0" err="1" smtClean="0">
                <a:latin typeface="Calibri" pitchFamily="34" charset="0"/>
              </a:rPr>
              <a:t>Враховуючи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майбутнє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місцезнаходження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скульптурної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групи</a:t>
            </a:r>
            <a:r>
              <a:rPr lang="ru-RU" sz="1500" b="1" dirty="0" smtClean="0">
                <a:latin typeface="Calibri" pitchFamily="34" charset="0"/>
              </a:rPr>
              <a:t>, </a:t>
            </a:r>
            <a:r>
              <a:rPr lang="ru-RU" sz="1500" b="1" dirty="0" err="1" smtClean="0">
                <a:latin typeface="Calibri" pitchFamily="34" charset="0"/>
              </a:rPr>
              <a:t>призначеної</a:t>
            </a:r>
            <a:r>
              <a:rPr lang="ru-RU" sz="1500" b="1" dirty="0" smtClean="0">
                <a:latin typeface="Calibri" pitchFamily="34" charset="0"/>
              </a:rPr>
              <a:t> для </a:t>
            </a:r>
            <a:r>
              <a:rPr lang="ru-RU" sz="1500" b="1" dirty="0" err="1" smtClean="0">
                <a:latin typeface="Calibri" pitchFamily="34" charset="0"/>
              </a:rPr>
              <a:t>прикрашення</a:t>
            </a:r>
            <a:r>
              <a:rPr lang="ru-RU" sz="1500" b="1" dirty="0" smtClean="0">
                <a:latin typeface="Calibri" pitchFamily="34" charset="0"/>
              </a:rPr>
              <a:t> капели, де вона мала </a:t>
            </a:r>
            <a:r>
              <a:rPr lang="ru-RU" sz="1500" b="1" dirty="0" err="1" smtClean="0">
                <a:latin typeface="Calibri" pitchFamily="34" charset="0"/>
              </a:rPr>
              <a:t>стояти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біля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стіни</a:t>
            </a:r>
            <a:r>
              <a:rPr lang="ru-RU" sz="1500" b="1" dirty="0" smtClean="0">
                <a:latin typeface="Calibri" pitchFamily="34" charset="0"/>
              </a:rPr>
              <a:t>, </a:t>
            </a:r>
            <a:r>
              <a:rPr lang="ru-RU" sz="1500" b="1" dirty="0" err="1" smtClean="0">
                <a:latin typeface="Calibri" pitchFamily="34" charset="0"/>
              </a:rPr>
              <a:t>Мікеланджело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підпорядкував</a:t>
            </a:r>
            <a:r>
              <a:rPr lang="ru-RU" sz="1500" b="1" dirty="0" smtClean="0">
                <a:latin typeface="Calibri" pitchFamily="34" charset="0"/>
              </a:rPr>
              <a:t> всю </a:t>
            </a:r>
            <a:r>
              <a:rPr lang="ru-RU" sz="1500" b="1" dirty="0" err="1" smtClean="0">
                <a:latin typeface="Calibri" pitchFamily="34" charset="0"/>
              </a:rPr>
              <a:t>композицію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її</a:t>
            </a:r>
            <a:r>
              <a:rPr lang="ru-RU" sz="1500" b="1" dirty="0" smtClean="0">
                <a:latin typeface="Calibri" pitchFamily="34" charset="0"/>
              </a:rPr>
              <a:t> фронтальному аспекту. </a:t>
            </a:r>
            <a:endParaRPr lang="ru-RU" sz="15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“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Давид”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david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491880" cy="530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1556792"/>
            <a:ext cx="5652120" cy="53012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Calibri" pitchFamily="34" charset="0"/>
              </a:rPr>
              <a:t>Давид, один </a:t>
            </a:r>
            <a:r>
              <a:rPr lang="ru-RU" b="1" dirty="0" err="1" smtClean="0">
                <a:latin typeface="Calibri" pitchFamily="34" charset="0"/>
              </a:rPr>
              <a:t>з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найкращих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найвідоміших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своїх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творів</a:t>
            </a:r>
            <a:r>
              <a:rPr lang="ru-RU" b="1" dirty="0" smtClean="0">
                <a:latin typeface="Calibri" pitchFamily="34" charset="0"/>
              </a:rPr>
              <a:t>. Давида поставили перед </a:t>
            </a:r>
            <a:r>
              <a:rPr lang="ru-RU" b="1" dirty="0" err="1" smtClean="0">
                <a:latin typeface="Calibri" pitchFamily="34" charset="0"/>
              </a:rPr>
              <a:t>стіною</a:t>
            </a:r>
            <a:r>
              <a:rPr lang="ru-RU" b="1" dirty="0" smtClean="0">
                <a:latin typeface="Calibri" pitchFamily="34" charset="0"/>
              </a:rPr>
              <a:t> Палаццо </a:t>
            </a:r>
            <a:r>
              <a:rPr lang="ru-RU" b="1" dirty="0" err="1" smtClean="0">
                <a:latin typeface="Calibri" pitchFamily="34" charset="0"/>
              </a:rPr>
              <a:t>Веккьо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він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мав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символізувати</a:t>
            </a:r>
            <a:r>
              <a:rPr lang="ru-RU" b="1" dirty="0" smtClean="0">
                <a:latin typeface="Calibri" pitchFamily="34" charset="0"/>
              </a:rPr>
              <a:t> свободу </a:t>
            </a:r>
            <a:r>
              <a:rPr lang="ru-RU" b="1" dirty="0" err="1" smtClean="0">
                <a:latin typeface="Calibri" pitchFamily="34" charset="0"/>
              </a:rPr>
              <a:t>республіки</a:t>
            </a:r>
            <a:r>
              <a:rPr lang="ru-RU" b="1" dirty="0" smtClean="0">
                <a:latin typeface="Calibri" pitchFamily="34" charset="0"/>
              </a:rPr>
              <a:t>. Скульптор </a:t>
            </a:r>
            <a:r>
              <a:rPr lang="ru-RU" b="1" dirty="0" err="1" smtClean="0">
                <a:latin typeface="Calibri" pitchFamily="34" charset="0"/>
              </a:rPr>
              <a:t>отримав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мармурову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брилу</a:t>
            </a:r>
            <a:r>
              <a:rPr lang="ru-RU" b="1" dirty="0" smtClean="0">
                <a:latin typeface="Calibri" pitchFamily="34" charset="0"/>
              </a:rPr>
              <a:t> сильно </a:t>
            </a:r>
            <a:r>
              <a:rPr lang="ru-RU" b="1" dirty="0" err="1" smtClean="0">
                <a:latin typeface="Calibri" pitchFamily="34" charset="0"/>
              </a:rPr>
              <a:t>витягненої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форми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неглибоку</a:t>
            </a:r>
            <a:r>
              <a:rPr lang="ru-RU" b="1" dirty="0" smtClean="0">
                <a:latin typeface="Calibri" pitchFamily="34" charset="0"/>
              </a:rPr>
              <a:t> за </a:t>
            </a:r>
            <a:r>
              <a:rPr lang="ru-RU" b="1" dirty="0" err="1" smtClean="0">
                <a:latin typeface="Calibri" pitchFamily="34" charset="0"/>
              </a:rPr>
              <a:t>об’ємом</a:t>
            </a:r>
            <a:r>
              <a:rPr lang="ru-RU" b="1" dirty="0" smtClean="0">
                <a:latin typeface="Calibri" pitchFamily="34" charset="0"/>
              </a:rPr>
              <a:t>. До того ж </a:t>
            </a:r>
            <a:r>
              <a:rPr lang="ru-RU" b="1" dirty="0" err="1" smtClean="0">
                <a:latin typeface="Calibri" pitchFamily="34" charset="0"/>
              </a:rPr>
              <a:t>ця</a:t>
            </a:r>
            <a:r>
              <a:rPr lang="ru-RU" b="1" dirty="0" smtClean="0">
                <a:latin typeface="Calibri" pitchFamily="34" charset="0"/>
              </a:rPr>
              <a:t> брила </a:t>
            </a:r>
            <a:r>
              <a:rPr lang="ru-RU" b="1" dirty="0" err="1" smtClean="0">
                <a:latin typeface="Calibri" pitchFamily="34" charset="0"/>
              </a:rPr>
              <a:t>була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частково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підготована</a:t>
            </a:r>
            <a:r>
              <a:rPr lang="ru-RU" b="1" dirty="0" smtClean="0">
                <a:latin typeface="Calibri" pitchFamily="34" charset="0"/>
              </a:rPr>
              <a:t> для </a:t>
            </a:r>
            <a:r>
              <a:rPr lang="ru-RU" b="1" dirty="0" err="1" smtClean="0">
                <a:latin typeface="Calibri" pitchFamily="34" charset="0"/>
              </a:rPr>
              <a:t>фігури</a:t>
            </a:r>
            <a:r>
              <a:rPr lang="ru-RU" b="1" dirty="0" smtClean="0">
                <a:latin typeface="Calibri" pitchFamily="34" charset="0"/>
              </a:rPr>
              <a:t> Давида скульпторами </a:t>
            </a:r>
            <a:r>
              <a:rPr lang="en-US" b="1" dirty="0" smtClean="0">
                <a:latin typeface="Calibri" pitchFamily="34" charset="0"/>
              </a:rPr>
              <a:t>XV </a:t>
            </a:r>
            <a:r>
              <a:rPr lang="ru-RU" b="1" dirty="0" err="1" smtClean="0">
                <a:latin typeface="Calibri" pitchFamily="34" charset="0"/>
              </a:rPr>
              <a:t>століття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які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потім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відмовились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від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неї</a:t>
            </a:r>
            <a:r>
              <a:rPr lang="ru-RU" b="1" dirty="0" smtClean="0">
                <a:latin typeface="Calibri" pitchFamily="34" charset="0"/>
              </a:rPr>
              <a:t>, такою </a:t>
            </a:r>
            <a:r>
              <a:rPr lang="ru-RU" b="1" dirty="0" err="1" smtClean="0">
                <a:latin typeface="Calibri" pitchFamily="34" charset="0"/>
              </a:rPr>
              <a:t>незручною</a:t>
            </a:r>
            <a:r>
              <a:rPr lang="ru-RU" b="1" dirty="0" smtClean="0">
                <a:latin typeface="Calibri" pitchFamily="34" charset="0"/>
              </a:rPr>
              <a:t> вона </a:t>
            </a:r>
            <a:r>
              <a:rPr lang="ru-RU" b="1" dirty="0" err="1" smtClean="0">
                <a:latin typeface="Calibri" pitchFamily="34" charset="0"/>
              </a:rPr>
              <a:t>була</a:t>
            </a:r>
            <a:r>
              <a:rPr lang="ru-RU" b="1" dirty="0" smtClean="0">
                <a:latin typeface="Calibri" pitchFamily="34" charset="0"/>
              </a:rPr>
              <a:t> за формою. </a:t>
            </a:r>
          </a:p>
          <a:p>
            <a:pPr algn="ctr">
              <a:buNone/>
            </a:pPr>
            <a:r>
              <a:rPr lang="ru-RU" b="1" dirty="0" err="1" smtClean="0">
                <a:latin typeface="Calibri" pitchFamily="34" charset="0"/>
              </a:rPr>
              <a:t>Біблійного</a:t>
            </a:r>
            <a:r>
              <a:rPr lang="ru-RU" b="1" dirty="0" smtClean="0">
                <a:latin typeface="Calibri" pitchFamily="34" charset="0"/>
              </a:rPr>
              <a:t> героя Давида, </a:t>
            </a:r>
            <a:r>
              <a:rPr lang="ru-RU" b="1" dirty="0" err="1" smtClean="0">
                <a:latin typeface="Calibri" pitchFamily="34" charset="0"/>
              </a:rPr>
              <a:t>що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переміг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велетня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Голіафа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Мікеланджело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зобразив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оголеним</a:t>
            </a:r>
            <a:r>
              <a:rPr lang="ru-RU" b="1" dirty="0" smtClean="0">
                <a:latin typeface="Calibri" pitchFamily="34" charset="0"/>
              </a:rPr>
              <a:t>, повернувши </a:t>
            </a:r>
            <a:r>
              <a:rPr lang="ru-RU" b="1" dirty="0" err="1" smtClean="0">
                <a:latin typeface="Calibri" pitchFamily="34" charset="0"/>
              </a:rPr>
              <a:t>тим</a:t>
            </a:r>
            <a:r>
              <a:rPr lang="ru-RU" b="1" dirty="0" smtClean="0">
                <a:latin typeface="Calibri" pitchFamily="34" charset="0"/>
              </a:rPr>
              <a:t> самим </a:t>
            </a:r>
            <a:r>
              <a:rPr lang="ru-RU" b="1" dirty="0" err="1" smtClean="0">
                <a:latin typeface="Calibri" pitchFamily="34" charset="0"/>
              </a:rPr>
              <a:t>оголеності</a:t>
            </a:r>
            <a:r>
              <a:rPr lang="ru-RU" b="1" dirty="0" smtClean="0">
                <a:latin typeface="Calibri" pitchFamily="34" charset="0"/>
              </a:rPr>
              <a:t> той </a:t>
            </a:r>
            <a:r>
              <a:rPr lang="ru-RU" b="1" dirty="0" err="1" smtClean="0">
                <a:latin typeface="Calibri" pitchFamily="34" charset="0"/>
              </a:rPr>
              <a:t>етичний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сенс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який</a:t>
            </a:r>
            <a:r>
              <a:rPr lang="ru-RU" b="1" dirty="0" smtClean="0">
                <a:latin typeface="Calibri" pitchFamily="34" charset="0"/>
              </a:rPr>
              <a:t> вона мала в </a:t>
            </a:r>
            <a:r>
              <a:rPr lang="ru-RU" b="1" dirty="0" err="1" smtClean="0">
                <a:latin typeface="Calibri" pitchFamily="34" charset="0"/>
              </a:rPr>
              <a:t>античній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пластиці</a:t>
            </a:r>
            <a:r>
              <a:rPr lang="ru-RU" b="1" dirty="0" smtClean="0">
                <a:latin typeface="Calibri" pitchFamily="34" charset="0"/>
              </a:rPr>
              <a:t>. </a:t>
            </a:r>
          </a:p>
          <a:p>
            <a:pPr algn="ctr">
              <a:buNone/>
            </a:pPr>
            <a:r>
              <a:rPr lang="ru-RU" b="1" dirty="0" err="1" smtClean="0">
                <a:latin typeface="Calibri" pitchFamily="34" charset="0"/>
              </a:rPr>
              <a:t>Фігура</a:t>
            </a:r>
            <a:r>
              <a:rPr lang="ru-RU" b="1" dirty="0" smtClean="0">
                <a:latin typeface="Calibri" pitchFamily="34" charset="0"/>
              </a:rPr>
              <a:t> дана у </a:t>
            </a:r>
            <a:r>
              <a:rPr lang="ru-RU" b="1" dirty="0" err="1" smtClean="0">
                <a:latin typeface="Calibri" pitchFamily="34" charset="0"/>
              </a:rPr>
              <a:t>стані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спокою</a:t>
            </a:r>
            <a:r>
              <a:rPr lang="ru-RU" b="1" dirty="0" smtClean="0">
                <a:latin typeface="Calibri" pitchFamily="34" charset="0"/>
              </a:rPr>
              <a:t>. </a:t>
            </a:r>
            <a:r>
              <a:rPr lang="ru-RU" b="1" dirty="0" err="1" smtClean="0">
                <a:latin typeface="Calibri" pitchFamily="34" charset="0"/>
              </a:rPr>
              <a:t>Закинена</a:t>
            </a:r>
            <a:r>
              <a:rPr lang="ru-RU" b="1" dirty="0" smtClean="0">
                <a:latin typeface="Calibri" pitchFamily="34" charset="0"/>
              </a:rPr>
              <a:t> на плече праща </a:t>
            </a:r>
            <a:r>
              <a:rPr lang="ru-RU" b="1" dirty="0" err="1" smtClean="0">
                <a:latin typeface="Calibri" pitchFamily="34" charset="0"/>
              </a:rPr>
              <a:t>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камінь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правій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руці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є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лише</a:t>
            </a:r>
            <a:r>
              <a:rPr lang="ru-RU" b="1" dirty="0" smtClean="0">
                <a:latin typeface="Calibri" pitchFamily="34" charset="0"/>
              </a:rPr>
              <a:t> атрибутами, </a:t>
            </a:r>
            <a:r>
              <a:rPr lang="ru-RU" b="1" dirty="0" err="1" smtClean="0">
                <a:latin typeface="Calibri" pitchFamily="34" charset="0"/>
              </a:rPr>
              <a:t>що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натякають</a:t>
            </a:r>
            <a:r>
              <a:rPr lang="ru-RU" b="1" dirty="0" smtClean="0">
                <a:latin typeface="Calibri" pitchFamily="34" charset="0"/>
              </a:rPr>
              <a:t> на </a:t>
            </a:r>
            <a:r>
              <a:rPr lang="ru-RU" b="1" dirty="0" err="1" smtClean="0">
                <a:latin typeface="Calibri" pitchFamily="34" charset="0"/>
              </a:rPr>
              <a:t>героїчний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вчинок</a:t>
            </a:r>
            <a:r>
              <a:rPr lang="ru-RU" b="1" dirty="0" smtClean="0">
                <a:latin typeface="Calibri" pitchFamily="34" charset="0"/>
              </a:rPr>
              <a:t> Давида. У </a:t>
            </a:r>
            <a:r>
              <a:rPr lang="ru-RU" b="1" dirty="0" err="1" smtClean="0">
                <a:latin typeface="Calibri" pitchFamily="34" charset="0"/>
              </a:rPr>
              <a:t>нього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непропорційно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великі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кінцівки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важка</a:t>
            </a:r>
            <a:r>
              <a:rPr lang="ru-RU" b="1" dirty="0" smtClean="0">
                <a:latin typeface="Calibri" pitchFamily="34" charset="0"/>
              </a:rPr>
              <a:t> голова, </a:t>
            </a:r>
            <a:r>
              <a:rPr lang="ru-RU" b="1" dirty="0" err="1" smtClean="0">
                <a:latin typeface="Calibri" pitchFamily="34" charset="0"/>
              </a:rPr>
              <a:t>чим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підкреслений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юнацький</a:t>
            </a:r>
            <a:r>
              <a:rPr lang="ru-RU" b="1" dirty="0" smtClean="0">
                <a:latin typeface="Calibri" pitchFamily="34" charset="0"/>
              </a:rPr>
              <a:t> характер </a:t>
            </a:r>
            <a:r>
              <a:rPr lang="ru-RU" b="1" dirty="0" err="1" smtClean="0">
                <a:latin typeface="Calibri" pitchFamily="34" charset="0"/>
              </a:rPr>
              <a:t>постаті</a:t>
            </a:r>
            <a:r>
              <a:rPr lang="ru-RU" b="1" dirty="0" smtClean="0">
                <a:latin typeface="Calibri" pitchFamily="34" charset="0"/>
              </a:rPr>
              <a:t>. </a:t>
            </a:r>
            <a:r>
              <a:rPr lang="ru-RU" b="1" dirty="0" err="1" smtClean="0">
                <a:latin typeface="Calibri" pitchFamily="34" charset="0"/>
              </a:rPr>
              <a:t>Прекрасне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мужнє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обличчя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помічене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шляхетністю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могутній</a:t>
            </a:r>
            <a:r>
              <a:rPr lang="ru-RU" b="1" dirty="0" smtClean="0">
                <a:latin typeface="Calibri" pitchFamily="34" charset="0"/>
              </a:rPr>
              <a:t> торс та </a:t>
            </a:r>
            <a:r>
              <a:rPr lang="ru-RU" b="1" dirty="0" err="1" smtClean="0">
                <a:latin typeface="Calibri" pitchFamily="34" charset="0"/>
              </a:rPr>
              <a:t>чудово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модельовані</a:t>
            </a:r>
            <a:r>
              <a:rPr lang="ru-RU" b="1" dirty="0" smtClean="0">
                <a:latin typeface="Calibri" pitchFamily="34" charset="0"/>
              </a:rPr>
              <a:t> руки </a:t>
            </a:r>
            <a:r>
              <a:rPr lang="ru-RU" b="1" dirty="0" err="1" smtClean="0">
                <a:latin typeface="Calibri" pitchFamily="34" charset="0"/>
              </a:rPr>
              <a:t>й</a:t>
            </a:r>
            <a:r>
              <a:rPr lang="ru-RU" b="1" dirty="0" smtClean="0">
                <a:latin typeface="Calibri" pitchFamily="34" charset="0"/>
              </a:rPr>
              <a:t> ноги </a:t>
            </a:r>
            <a:r>
              <a:rPr lang="ru-RU" b="1" dirty="0" err="1" smtClean="0">
                <a:latin typeface="Calibri" pitchFamily="34" charset="0"/>
              </a:rPr>
              <a:t>виражають</a:t>
            </a:r>
            <a:r>
              <a:rPr lang="ru-RU" b="1" dirty="0" smtClean="0">
                <a:latin typeface="Calibri" pitchFamily="34" charset="0"/>
              </a:rPr>
              <a:t> не </a:t>
            </a:r>
            <a:r>
              <a:rPr lang="ru-RU" b="1" dirty="0" err="1" smtClean="0">
                <a:latin typeface="Calibri" pitchFamily="34" charset="0"/>
              </a:rPr>
              <a:t>лише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фізичну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міць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але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підкреслюють</a:t>
            </a:r>
            <a:r>
              <a:rPr lang="ru-RU" b="1" dirty="0" smtClean="0">
                <a:latin typeface="Calibri" pitchFamily="34" charset="0"/>
              </a:rPr>
              <a:t> силу духу. </a:t>
            </a:r>
            <a:r>
              <a:rPr lang="ru-RU" b="1" dirty="0" err="1" smtClean="0">
                <a:latin typeface="Calibri" pitchFamily="34" charset="0"/>
              </a:rPr>
              <a:t>Фігура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вільно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розгорнена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просторі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важкість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тіла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спочиває</a:t>
            </a:r>
            <a:r>
              <a:rPr lang="ru-RU" b="1" dirty="0" smtClean="0">
                <a:latin typeface="Calibri" pitchFamily="34" charset="0"/>
              </a:rPr>
              <a:t> на </a:t>
            </a:r>
            <a:r>
              <a:rPr lang="ru-RU" b="1" dirty="0" err="1" smtClean="0">
                <a:latin typeface="Calibri" pitchFamily="34" charset="0"/>
              </a:rPr>
              <a:t>правій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нозі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ліва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дещо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відставлена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вбік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ліва</a:t>
            </a:r>
            <a:r>
              <a:rPr lang="ru-RU" b="1" dirty="0" smtClean="0">
                <a:latin typeface="Calibri" pitchFamily="34" charset="0"/>
              </a:rPr>
              <a:t> рука, </a:t>
            </a:r>
            <a:r>
              <a:rPr lang="ru-RU" b="1" dirty="0" err="1" smtClean="0">
                <a:latin typeface="Calibri" pitchFamily="34" charset="0"/>
              </a:rPr>
              <a:t>що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підтримує</a:t>
            </a:r>
            <a:r>
              <a:rPr lang="ru-RU" b="1" dirty="0" smtClean="0">
                <a:latin typeface="Calibri" pitchFamily="34" charset="0"/>
              </a:rPr>
              <a:t> пращу, </a:t>
            </a:r>
            <a:r>
              <a:rPr lang="ru-RU" b="1" dirty="0" err="1" smtClean="0">
                <a:latin typeface="Calibri" pitchFamily="34" charset="0"/>
              </a:rPr>
              <a:t>зігнута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лікті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наче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запрошуючи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глядача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обійти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навколо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статуї</a:t>
            </a:r>
            <a:r>
              <a:rPr lang="ru-RU" b="1" dirty="0" smtClean="0">
                <a:latin typeface="Calibri" pitchFamily="34" charset="0"/>
              </a:rPr>
              <a:t>. Але в основному вона </a:t>
            </a:r>
            <a:r>
              <a:rPr lang="ru-RU" b="1" dirty="0" err="1" smtClean="0">
                <a:latin typeface="Calibri" pitchFamily="34" charset="0"/>
              </a:rPr>
              <a:t>розрахована</a:t>
            </a:r>
            <a:r>
              <a:rPr lang="ru-RU" b="1" dirty="0" smtClean="0">
                <a:latin typeface="Calibri" pitchFamily="34" charset="0"/>
              </a:rPr>
              <a:t> на </a:t>
            </a:r>
            <a:r>
              <a:rPr lang="ru-RU" b="1" dirty="0" err="1" smtClean="0">
                <a:latin typeface="Calibri" pitchFamily="34" charset="0"/>
              </a:rPr>
              <a:t>сприйняття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фронтальне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під</a:t>
            </a:r>
            <a:r>
              <a:rPr lang="ru-RU" b="1" dirty="0" smtClean="0">
                <a:latin typeface="Calibri" pitchFamily="34" charset="0"/>
              </a:rPr>
              <a:t> кутом справа, </a:t>
            </a:r>
            <a:r>
              <a:rPr lang="ru-RU" b="1" dirty="0" err="1" smtClean="0">
                <a:latin typeface="Calibri" pitchFamily="34" charset="0"/>
              </a:rPr>
              <a:t>куди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повернене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обличчя</a:t>
            </a:r>
            <a:r>
              <a:rPr lang="ru-RU" b="1" dirty="0" smtClean="0">
                <a:latin typeface="Calibri" pitchFamily="34" charset="0"/>
              </a:rPr>
              <a:t> Давида та </a:t>
            </a:r>
            <a:r>
              <a:rPr lang="ru-RU" b="1" dirty="0" err="1" smtClean="0">
                <a:latin typeface="Calibri" pitchFamily="34" charset="0"/>
              </a:rPr>
              <a:t>куди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спрямований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його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погляд</a:t>
            </a:r>
            <a:r>
              <a:rPr lang="ru-RU" b="1" dirty="0" smtClean="0">
                <a:latin typeface="Calibri" pitchFamily="34" charset="0"/>
              </a:rPr>
              <a:t>. Давиду </a:t>
            </a:r>
            <a:r>
              <a:rPr lang="ru-RU" b="1" dirty="0" err="1" smtClean="0">
                <a:latin typeface="Calibri" pitchFamily="34" charset="0"/>
              </a:rPr>
              <a:t>властиві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така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міць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енергія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що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здається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немає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сили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світі</a:t>
            </a:r>
            <a:r>
              <a:rPr lang="ru-RU" b="1" dirty="0" smtClean="0">
                <a:latin typeface="Calibri" pitchFamily="34" charset="0"/>
              </a:rPr>
              <a:t>, яка б могла </a:t>
            </a:r>
            <a:r>
              <a:rPr lang="ru-RU" b="1" dirty="0" err="1" smtClean="0">
                <a:latin typeface="Calibri" pitchFamily="34" charset="0"/>
              </a:rPr>
              <a:t>протистояти</a:t>
            </a:r>
            <a:r>
              <a:rPr lang="ru-RU" b="1" dirty="0" smtClean="0">
                <a:latin typeface="Calibri" pitchFamily="34" charset="0"/>
              </a:rPr>
              <a:t> юному герою. </a:t>
            </a: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“Мадонна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Брюгге”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200px-Madonna_michelangelo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139952" cy="530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556792"/>
            <a:ext cx="5004048" cy="53012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Calibri" pitchFamily="34" charset="0"/>
              </a:rPr>
              <a:t>Статуя </a:t>
            </a:r>
            <a:r>
              <a:rPr lang="ru-RU" sz="1800" b="1" dirty="0" err="1" smtClean="0">
                <a:latin typeface="Calibri" pitchFamily="34" charset="0"/>
              </a:rPr>
              <a:t>Мадонни</a:t>
            </a:r>
            <a:r>
              <a:rPr lang="ru-RU" sz="1800" b="1" dirty="0" smtClean="0">
                <a:latin typeface="Calibri" pitchFamily="34" charset="0"/>
              </a:rPr>
              <a:t>  </a:t>
            </a:r>
            <a:r>
              <a:rPr lang="ru-RU" sz="1800" b="1" dirty="0" err="1" smtClean="0">
                <a:latin typeface="Calibri" pitchFamily="34" charset="0"/>
              </a:rPr>
              <a:t>прикрашає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вівтар</a:t>
            </a:r>
            <a:r>
              <a:rPr lang="ru-RU" sz="1800" b="1" dirty="0" smtClean="0">
                <a:latin typeface="Calibri" pitchFamily="34" charset="0"/>
              </a:rPr>
              <a:t> церкви </a:t>
            </a:r>
            <a:r>
              <a:rPr lang="ru-RU" sz="1800" b="1" dirty="0" err="1" smtClean="0">
                <a:latin typeface="Calibri" pitchFamily="34" charset="0"/>
              </a:rPr>
              <a:t>Нотр</a:t>
            </a:r>
            <a:r>
              <a:rPr lang="ru-RU" sz="1800" b="1" dirty="0" smtClean="0">
                <a:latin typeface="Calibri" pitchFamily="34" charset="0"/>
              </a:rPr>
              <a:t> Дам у Брюгге. За </a:t>
            </a:r>
            <a:r>
              <a:rPr lang="ru-RU" sz="1800" b="1" dirty="0" err="1" smtClean="0">
                <a:latin typeface="Calibri" pitchFamily="34" charset="0"/>
              </a:rPr>
              <a:t>виключною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ретельністю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обробки</a:t>
            </a:r>
            <a:r>
              <a:rPr lang="ru-RU" sz="1800" b="1" dirty="0" smtClean="0">
                <a:latin typeface="Calibri" pitchFamily="34" charset="0"/>
              </a:rPr>
              <a:t> деталей та за характером </a:t>
            </a:r>
            <a:r>
              <a:rPr lang="ru-RU" sz="1800" b="1" dirty="0" err="1" smtClean="0">
                <a:latin typeface="Calibri" pitchFamily="34" charset="0"/>
              </a:rPr>
              <a:t>полірування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мармуру</a:t>
            </a:r>
            <a:r>
              <a:rPr lang="ru-RU" sz="1800" b="1" dirty="0" smtClean="0">
                <a:latin typeface="Calibri" pitchFamily="34" charset="0"/>
              </a:rPr>
              <a:t> вона </a:t>
            </a:r>
            <a:r>
              <a:rPr lang="ru-RU" sz="1800" b="1" dirty="0" err="1" smtClean="0">
                <a:latin typeface="Calibri" pitchFamily="34" charset="0"/>
              </a:rPr>
              <a:t>є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близькою</a:t>
            </a:r>
            <a:r>
              <a:rPr lang="ru-RU" sz="1800" b="1" dirty="0" smtClean="0">
                <a:latin typeface="Calibri" pitchFamily="34" charset="0"/>
              </a:rPr>
              <a:t> до “</a:t>
            </a:r>
            <a:r>
              <a:rPr lang="ru-RU" sz="1800" b="1" dirty="0" err="1" smtClean="0">
                <a:latin typeface="Calibri" pitchFamily="34" charset="0"/>
              </a:rPr>
              <a:t>П’єти</a:t>
            </a:r>
            <a:r>
              <a:rPr lang="ru-RU" sz="1800" b="1" dirty="0" smtClean="0">
                <a:latin typeface="Calibri" pitchFamily="34" charset="0"/>
              </a:rPr>
              <a:t>”. </a:t>
            </a:r>
            <a:r>
              <a:rPr lang="ru-RU" sz="1800" b="1" dirty="0" err="1" smtClean="0">
                <a:latin typeface="Calibri" pitchFamily="34" charset="0"/>
              </a:rPr>
              <a:t>Зовсім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незвичним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є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іконографічний</a:t>
            </a:r>
            <a:r>
              <a:rPr lang="ru-RU" sz="1800" b="1" dirty="0" smtClean="0">
                <a:latin typeface="Calibri" pitchFamily="34" charset="0"/>
              </a:rPr>
              <a:t> тип </a:t>
            </a:r>
            <a:r>
              <a:rPr lang="ru-RU" sz="1800" b="1" dirty="0" err="1" smtClean="0">
                <a:latin typeface="Calibri" pitchFamily="34" charset="0"/>
              </a:rPr>
              <a:t>Мадонни</a:t>
            </a:r>
            <a:r>
              <a:rPr lang="ru-RU" sz="1800" b="1" dirty="0" smtClean="0">
                <a:latin typeface="Calibri" pitchFamily="34" charset="0"/>
              </a:rPr>
              <a:t>. </a:t>
            </a:r>
            <a:r>
              <a:rPr lang="ru-RU" sz="1800" b="1" dirty="0" err="1" smtClean="0">
                <a:latin typeface="Calibri" pitchFamily="34" charset="0"/>
              </a:rPr>
              <a:t>Марія</a:t>
            </a:r>
            <a:r>
              <a:rPr lang="ru-RU" sz="1800" b="1" dirty="0" smtClean="0">
                <a:latin typeface="Calibri" pitchFamily="34" charset="0"/>
              </a:rPr>
              <a:t> не </a:t>
            </a:r>
            <a:r>
              <a:rPr lang="ru-RU" sz="1800" b="1" dirty="0" err="1" smtClean="0">
                <a:latin typeface="Calibri" pitchFamily="34" charset="0"/>
              </a:rPr>
              <a:t>тримає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Немовля</a:t>
            </a:r>
            <a:r>
              <a:rPr lang="ru-RU" sz="1800" b="1" dirty="0" smtClean="0">
                <a:latin typeface="Calibri" pitchFamily="34" charset="0"/>
              </a:rPr>
              <a:t> на руках, </a:t>
            </a:r>
            <a:r>
              <a:rPr lang="ru-RU" sz="1800" b="1" dirty="0" err="1" smtClean="0">
                <a:latin typeface="Calibri" pitchFamily="34" charset="0"/>
              </a:rPr>
              <a:t>він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стоїть</a:t>
            </a:r>
            <a:r>
              <a:rPr lang="ru-RU" sz="1800" b="1" dirty="0" smtClean="0">
                <a:latin typeface="Calibri" pitchFamily="34" charset="0"/>
              </a:rPr>
              <a:t>, </a:t>
            </a:r>
            <a:r>
              <a:rPr lang="ru-RU" sz="1800" b="1" dirty="0" err="1" smtClean="0">
                <a:latin typeface="Calibri" pitchFamily="34" charset="0"/>
              </a:rPr>
              <a:t>обхопивши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лівою</a:t>
            </a:r>
            <a:r>
              <a:rPr lang="ru-RU" sz="1800" b="1" dirty="0" smtClean="0">
                <a:latin typeface="Calibri" pitchFamily="34" charset="0"/>
              </a:rPr>
              <a:t> рукою </a:t>
            </a:r>
            <a:r>
              <a:rPr lang="ru-RU" sz="1800" b="1" dirty="0" err="1" smtClean="0">
                <a:latin typeface="Calibri" pitchFamily="34" charset="0"/>
              </a:rPr>
              <a:t>її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коліно</a:t>
            </a:r>
            <a:r>
              <a:rPr lang="ru-RU" sz="1800" b="1" dirty="0" smtClean="0">
                <a:latin typeface="Calibri" pitchFamily="34" charset="0"/>
              </a:rPr>
              <a:t>. Оголена </a:t>
            </a:r>
            <a:r>
              <a:rPr lang="ru-RU" sz="1800" b="1" dirty="0" err="1" smtClean="0">
                <a:latin typeface="Calibri" pitchFamily="34" charset="0"/>
              </a:rPr>
              <a:t>фігура</a:t>
            </a:r>
            <a:r>
              <a:rPr lang="ru-RU" sz="1800" b="1" dirty="0" smtClean="0">
                <a:latin typeface="Calibri" pitchFamily="34" charset="0"/>
              </a:rPr>
              <a:t> Христа дана у </a:t>
            </a:r>
            <a:r>
              <a:rPr lang="ru-RU" sz="1800" b="1" dirty="0" err="1" smtClean="0">
                <a:latin typeface="Calibri" pitchFamily="34" charset="0"/>
              </a:rPr>
              <a:t>оточенні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глибоких</a:t>
            </a:r>
            <a:r>
              <a:rPr lang="ru-RU" sz="1800" b="1" dirty="0" smtClean="0">
                <a:latin typeface="Calibri" pitchFamily="34" charset="0"/>
              </a:rPr>
              <a:t> складок плаща </a:t>
            </a:r>
            <a:r>
              <a:rPr lang="ru-RU" sz="1800" b="1" dirty="0" err="1" smtClean="0">
                <a:latin typeface="Calibri" pitchFamily="34" charset="0"/>
              </a:rPr>
              <a:t>Марії</a:t>
            </a:r>
            <a:r>
              <a:rPr lang="ru-RU" sz="1800" b="1" dirty="0" smtClean="0">
                <a:latin typeface="Calibri" pitchFamily="34" charset="0"/>
              </a:rPr>
              <a:t>, </a:t>
            </a:r>
            <a:r>
              <a:rPr lang="ru-RU" sz="1800" b="1" dirty="0" err="1" smtClean="0">
                <a:latin typeface="Calibri" pitchFamily="34" charset="0"/>
              </a:rPr>
              <a:t>від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чого</a:t>
            </a:r>
            <a:r>
              <a:rPr lang="ru-RU" sz="1800" b="1" dirty="0" smtClean="0">
                <a:latin typeface="Calibri" pitchFamily="34" charset="0"/>
              </a:rPr>
              <a:t> вона </a:t>
            </a:r>
            <a:r>
              <a:rPr lang="ru-RU" sz="1800" b="1" dirty="0" err="1" smtClean="0">
                <a:latin typeface="Calibri" pitchFamily="34" charset="0"/>
              </a:rPr>
              <a:t>отримує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особливу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пластичну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виразність</a:t>
            </a:r>
            <a:r>
              <a:rPr lang="ru-RU" sz="1800" b="1" dirty="0" smtClean="0">
                <a:latin typeface="Calibri" pitchFamily="34" charset="0"/>
              </a:rPr>
              <a:t>. </a:t>
            </a:r>
            <a:r>
              <a:rPr lang="ru-RU" sz="1800" b="1" dirty="0" err="1" smtClean="0">
                <a:latin typeface="Calibri" pitchFamily="34" charset="0"/>
              </a:rPr>
              <a:t>Мікеланджело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чудово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пов’язує</a:t>
            </a:r>
            <a:r>
              <a:rPr lang="ru-RU" sz="1800" b="1" dirty="0" smtClean="0">
                <a:latin typeface="Calibri" pitchFamily="34" charset="0"/>
              </a:rPr>
              <a:t> одну </a:t>
            </a:r>
            <a:r>
              <a:rPr lang="ru-RU" sz="1800" b="1" dirty="0" err="1" smtClean="0">
                <a:latin typeface="Calibri" pitchFamily="34" charset="0"/>
              </a:rPr>
              <a:t>з</a:t>
            </a:r>
            <a:r>
              <a:rPr lang="ru-RU" sz="1800" b="1" dirty="0" smtClean="0">
                <a:latin typeface="Calibri" pitchFamily="34" charset="0"/>
              </a:rPr>
              <a:t> одною </a:t>
            </a:r>
            <a:r>
              <a:rPr lang="ru-RU" sz="1800" b="1" dirty="0" err="1" smtClean="0">
                <a:latin typeface="Calibri" pitchFamily="34" charset="0"/>
              </a:rPr>
              <a:t>фігури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й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майстерно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включає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їх</a:t>
            </a:r>
            <a:r>
              <a:rPr lang="ru-RU" sz="1800" b="1" dirty="0" smtClean="0">
                <a:latin typeface="Calibri" pitchFamily="34" charset="0"/>
              </a:rPr>
              <a:t> у </a:t>
            </a:r>
            <a:r>
              <a:rPr lang="ru-RU" sz="1800" b="1" dirty="0" err="1" smtClean="0">
                <a:latin typeface="Calibri" pitchFamily="34" charset="0"/>
              </a:rPr>
              <a:t>межі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замкненої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контурної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лінії</a:t>
            </a:r>
            <a:r>
              <a:rPr lang="ru-RU" sz="1800" b="1" dirty="0" smtClean="0">
                <a:latin typeface="Calibri" pitchFamily="34" charset="0"/>
              </a:rPr>
              <a:t>, </a:t>
            </a:r>
            <a:r>
              <a:rPr lang="ru-RU" sz="1800" b="1" dirty="0" err="1" smtClean="0">
                <a:latin typeface="Calibri" pitchFamily="34" charset="0"/>
              </a:rPr>
              <a:t>м’якої</a:t>
            </a:r>
            <a:r>
              <a:rPr lang="ru-RU" sz="1800" b="1" dirty="0" smtClean="0">
                <a:latin typeface="Calibri" pitchFamily="34" charset="0"/>
              </a:rPr>
              <a:t> та </a:t>
            </a:r>
            <a:r>
              <a:rPr lang="ru-RU" sz="1800" b="1" dirty="0" err="1" smtClean="0">
                <a:latin typeface="Calibri" pitchFamily="34" charset="0"/>
              </a:rPr>
              <a:t>хвилястої</a:t>
            </a:r>
            <a:r>
              <a:rPr lang="ru-RU" sz="1800" b="1" dirty="0" smtClean="0">
                <a:latin typeface="Calibri" pitchFamily="34" charset="0"/>
              </a:rPr>
              <a:t>. </a:t>
            </a:r>
            <a:r>
              <a:rPr lang="ru-RU" sz="1800" b="1" dirty="0" err="1" smtClean="0">
                <a:latin typeface="Calibri" pitchFamily="34" charset="0"/>
              </a:rPr>
              <a:t>Вираз</a:t>
            </a:r>
            <a:r>
              <a:rPr lang="ru-RU" sz="1800" b="1" dirty="0" smtClean="0">
                <a:latin typeface="Calibri" pitchFamily="34" charset="0"/>
              </a:rPr>
              <a:t> молодого </a:t>
            </a:r>
            <a:r>
              <a:rPr lang="ru-RU" sz="1800" b="1" dirty="0" err="1" smtClean="0">
                <a:latin typeface="Calibri" pitchFamily="34" charset="0"/>
              </a:rPr>
              <a:t>обличчя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Марії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серйозний</a:t>
            </a:r>
            <a:r>
              <a:rPr lang="ru-RU" sz="1800" b="1" dirty="0" smtClean="0">
                <a:latin typeface="Calibri" pitchFamily="34" charset="0"/>
              </a:rPr>
              <a:t> та </a:t>
            </a:r>
            <a:r>
              <a:rPr lang="ru-RU" sz="1800" b="1" dirty="0" err="1" smtClean="0">
                <a:latin typeface="Calibri" pitchFamily="34" charset="0"/>
              </a:rPr>
              <a:t>зосереджений</a:t>
            </a:r>
            <a:r>
              <a:rPr lang="ru-RU" sz="1800" b="1" dirty="0" smtClean="0">
                <a:latin typeface="Calibri" pitchFamily="34" charset="0"/>
              </a:rPr>
              <a:t>. Тут, як </a:t>
            </a:r>
            <a:r>
              <a:rPr lang="ru-RU" sz="1800" b="1" dirty="0" err="1" smtClean="0">
                <a:latin typeface="Calibri" pitchFamily="34" charset="0"/>
              </a:rPr>
              <a:t>і</a:t>
            </a:r>
            <a:r>
              <a:rPr lang="ru-RU" sz="1800" b="1" dirty="0" smtClean="0">
                <a:latin typeface="Calibri" pitchFamily="34" charset="0"/>
              </a:rPr>
              <a:t> у “</a:t>
            </a:r>
            <a:r>
              <a:rPr lang="ru-RU" sz="1800" b="1" dirty="0" err="1" smtClean="0">
                <a:latin typeface="Calibri" pitchFamily="34" charset="0"/>
              </a:rPr>
              <a:t>П’єті</a:t>
            </a:r>
            <a:r>
              <a:rPr lang="ru-RU" sz="1800" b="1" dirty="0" smtClean="0">
                <a:latin typeface="Calibri" pitchFamily="34" charset="0"/>
              </a:rPr>
              <a:t>”, вона </a:t>
            </a:r>
            <a:r>
              <a:rPr lang="ru-RU" sz="1800" b="1" dirty="0" err="1" smtClean="0">
                <a:latin typeface="Calibri" pitchFamily="34" charset="0"/>
              </a:rPr>
              <a:t>виступає</a:t>
            </a:r>
            <a:r>
              <a:rPr lang="ru-RU" sz="1800" b="1" dirty="0" smtClean="0">
                <a:latin typeface="Calibri" pitchFamily="34" charset="0"/>
              </a:rPr>
              <a:t> провидицею </a:t>
            </a:r>
            <a:r>
              <a:rPr lang="ru-RU" sz="1800" b="1" dirty="0" err="1" smtClean="0">
                <a:latin typeface="Calibri" pitchFamily="34" charset="0"/>
              </a:rPr>
              <a:t>трагічної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долі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свого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сина</a:t>
            </a:r>
            <a:r>
              <a:rPr lang="ru-RU" sz="1800" b="1" dirty="0" smtClean="0">
                <a:latin typeface="Calibri" pitchFamily="34" charset="0"/>
              </a:rPr>
              <a:t>. </a:t>
            </a:r>
            <a:endParaRPr lang="ru-RU" sz="18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“Раб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що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вмирає”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419872" cy="530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556792"/>
            <a:ext cx="5724128" cy="53012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Calibri" pitchFamily="34" charset="0"/>
              </a:rPr>
              <a:t>В </a:t>
            </a:r>
            <a:r>
              <a:rPr lang="ru-RU" sz="2000" b="1" dirty="0" err="1" smtClean="0">
                <a:latin typeface="Calibri" pitchFamily="34" charset="0"/>
              </a:rPr>
              <a:t>цій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статуї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Мікеланджело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демонструє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дуже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високу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якість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обробки</a:t>
            </a:r>
            <a:r>
              <a:rPr lang="ru-RU" sz="2000" b="1" dirty="0" smtClean="0">
                <a:latin typeface="Calibri" pitchFamily="34" charset="0"/>
              </a:rPr>
              <a:t>. Але </a:t>
            </a:r>
            <a:r>
              <a:rPr lang="ru-RU" sz="2000" b="1" dirty="0" err="1" smtClean="0">
                <a:latin typeface="Calibri" pitchFamily="34" charset="0"/>
              </a:rPr>
              <a:t>що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найбільше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виокремлює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її</a:t>
            </a:r>
            <a:r>
              <a:rPr lang="ru-RU" sz="2000" b="1" dirty="0" smtClean="0">
                <a:latin typeface="Calibri" pitchFamily="34" charset="0"/>
              </a:rPr>
              <a:t> в </a:t>
            </a:r>
            <a:r>
              <a:rPr lang="ru-RU" sz="2000" b="1" dirty="0" err="1" smtClean="0">
                <a:latin typeface="Calibri" pitchFamily="34" charset="0"/>
              </a:rPr>
              <a:t>історії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мистецтва</a:t>
            </a:r>
            <a:r>
              <a:rPr lang="ru-RU" sz="2000" b="1" dirty="0" smtClean="0">
                <a:latin typeface="Calibri" pitchFamily="34" charset="0"/>
              </a:rPr>
              <a:t>, так </a:t>
            </a:r>
            <a:r>
              <a:rPr lang="ru-RU" sz="2000" b="1" dirty="0" err="1" smtClean="0">
                <a:latin typeface="Calibri" pitchFamily="34" charset="0"/>
              </a:rPr>
              <a:t>це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чутливість</a:t>
            </a:r>
            <a:r>
              <a:rPr lang="ru-RU" sz="2000" b="1" dirty="0" smtClean="0">
                <a:latin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</a:rPr>
              <a:t>невластива</a:t>
            </a:r>
            <a:r>
              <a:rPr lang="ru-RU" sz="2000" b="1" dirty="0" smtClean="0">
                <a:latin typeface="Calibri" pitchFamily="34" charset="0"/>
              </a:rPr>
              <a:t> для </a:t>
            </a:r>
            <a:r>
              <a:rPr lang="ru-RU" sz="2000" b="1" dirty="0" err="1" smtClean="0">
                <a:latin typeface="Calibri" pitchFamily="34" charset="0"/>
              </a:rPr>
              <a:t>концепції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чоловічого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оголеного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тіла</a:t>
            </a:r>
            <a:r>
              <a:rPr lang="ru-RU" sz="2000" b="1" dirty="0" smtClean="0">
                <a:latin typeface="Calibri" pitchFamily="34" charset="0"/>
              </a:rPr>
              <a:t> у </a:t>
            </a:r>
            <a:r>
              <a:rPr lang="ru-RU" sz="2000" b="1" dirty="0" err="1" smtClean="0">
                <a:latin typeface="Calibri" pitchFamily="34" charset="0"/>
              </a:rPr>
              <a:t>скульптурі</a:t>
            </a:r>
            <a:r>
              <a:rPr lang="ru-RU" sz="2000" b="1" dirty="0" smtClean="0">
                <a:latin typeface="Calibri" pitchFamily="34" charset="0"/>
              </a:rPr>
              <a:t> Заходу. </a:t>
            </a:r>
            <a:r>
              <a:rPr lang="ru-RU" sz="2000" b="1" dirty="0" err="1" smtClean="0">
                <a:latin typeface="Calibri" pitchFamily="34" charset="0"/>
              </a:rPr>
              <a:t>Положення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тіла</a:t>
            </a:r>
            <a:r>
              <a:rPr lang="ru-RU" sz="2000" b="1" dirty="0" smtClean="0">
                <a:latin typeface="Calibri" pitchFamily="34" charset="0"/>
              </a:rPr>
              <a:t> “Раба, </a:t>
            </a:r>
            <a:r>
              <a:rPr lang="ru-RU" sz="2000" b="1" dirty="0" err="1" smtClean="0">
                <a:latin typeface="Calibri" pitchFamily="34" charset="0"/>
              </a:rPr>
              <a:t>що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вмирає</a:t>
            </a:r>
            <a:r>
              <a:rPr lang="ru-RU" sz="2000" b="1" dirty="0" smtClean="0">
                <a:latin typeface="Calibri" pitchFamily="34" charset="0"/>
              </a:rPr>
              <a:t>” </a:t>
            </a:r>
            <a:r>
              <a:rPr lang="ru-RU" sz="2000" b="1" dirty="0" err="1" smtClean="0">
                <a:latin typeface="Calibri" pitchFamily="34" charset="0"/>
              </a:rPr>
              <a:t>нестійке</a:t>
            </a:r>
            <a:r>
              <a:rPr lang="ru-RU" sz="2000" b="1" dirty="0" smtClean="0">
                <a:latin typeface="Calibri" pitchFamily="34" charset="0"/>
              </a:rPr>
              <a:t>. </a:t>
            </a:r>
            <a:r>
              <a:rPr lang="ru-RU" sz="2000" b="1" dirty="0" err="1" smtClean="0">
                <a:latin typeface="Calibri" pitchFamily="34" charset="0"/>
              </a:rPr>
              <a:t>Виставлений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вгору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лікоть</a:t>
            </a:r>
            <a:r>
              <a:rPr lang="ru-RU" sz="2000" b="1" dirty="0" smtClean="0">
                <a:latin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</a:rPr>
              <a:t>гострий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вигин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правої</a:t>
            </a:r>
            <a:r>
              <a:rPr lang="ru-RU" sz="2000" b="1" dirty="0" smtClean="0">
                <a:latin typeface="Calibri" pitchFamily="34" charset="0"/>
              </a:rPr>
              <a:t> руки; </a:t>
            </a:r>
            <a:r>
              <a:rPr lang="ru-RU" sz="2000" b="1" dirty="0" err="1" smtClean="0">
                <a:latin typeface="Calibri" pitchFamily="34" charset="0"/>
              </a:rPr>
              <a:t>зусилля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змінюється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знемогою</a:t>
            </a:r>
            <a:r>
              <a:rPr lang="ru-RU" sz="2000" b="1" dirty="0" smtClean="0">
                <a:latin typeface="Calibri" pitchFamily="34" charset="0"/>
              </a:rPr>
              <a:t>. </a:t>
            </a:r>
            <a:r>
              <a:rPr lang="ru-RU" sz="2000" b="1" dirty="0" err="1" smtClean="0">
                <a:latin typeface="Calibri" pitchFamily="34" charset="0"/>
              </a:rPr>
              <a:t>Нерівна</a:t>
            </a:r>
            <a:r>
              <a:rPr lang="ru-RU" sz="2000" b="1" dirty="0" smtClean="0">
                <a:latin typeface="Calibri" pitchFamily="34" charset="0"/>
              </a:rPr>
              <a:t> опора та </a:t>
            </a:r>
            <a:r>
              <a:rPr lang="ru-RU" sz="2000" b="1" dirty="0" err="1" smtClean="0">
                <a:latin typeface="Calibri" pitchFamily="34" charset="0"/>
              </a:rPr>
              <a:t>наче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підломлена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зненацька</a:t>
            </a:r>
            <a:r>
              <a:rPr lang="ru-RU" sz="2000" b="1" dirty="0" smtClean="0">
                <a:latin typeface="Calibri" pitchFamily="34" charset="0"/>
              </a:rPr>
              <a:t> нога </a:t>
            </a:r>
            <a:r>
              <a:rPr lang="ru-RU" sz="2000" b="1" dirty="0" err="1" smtClean="0">
                <a:latin typeface="Calibri" pitchFamily="34" charset="0"/>
              </a:rPr>
              <a:t>створюють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враження</a:t>
            </a:r>
            <a:r>
              <a:rPr lang="ru-RU" sz="2000" b="1" dirty="0" smtClean="0">
                <a:latin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</a:rPr>
              <a:t>що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фігура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починає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повільно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осідати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вбік</a:t>
            </a:r>
            <a:r>
              <a:rPr lang="ru-RU" sz="2000" b="1" dirty="0" smtClean="0">
                <a:latin typeface="Calibri" pitchFamily="34" charset="0"/>
              </a:rPr>
              <a:t> та назад, так </a:t>
            </a:r>
            <a:r>
              <a:rPr lang="ru-RU" sz="2000" b="1" dirty="0" err="1" smtClean="0">
                <a:latin typeface="Calibri" pitchFamily="34" charset="0"/>
              </a:rPr>
              <a:t>що</a:t>
            </a:r>
            <a:r>
              <a:rPr lang="ru-RU" sz="2000" b="1" dirty="0" smtClean="0">
                <a:latin typeface="Calibri" pitchFamily="34" charset="0"/>
              </a:rPr>
              <a:t> доводиться </a:t>
            </a:r>
            <a:r>
              <a:rPr lang="ru-RU" sz="2000" b="1" dirty="0" err="1" smtClean="0">
                <a:latin typeface="Calibri" pitchFamily="34" charset="0"/>
              </a:rPr>
              <a:t>підстрахувати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її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фігурою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мавпи</a:t>
            </a:r>
            <a:r>
              <a:rPr lang="ru-RU" sz="2000" b="1" dirty="0" smtClean="0">
                <a:latin typeface="Calibri" pitchFamily="34" charset="0"/>
              </a:rPr>
              <a:t>. </a:t>
            </a:r>
            <a:r>
              <a:rPr lang="ru-RU" sz="2000" b="1" dirty="0" err="1" smtClean="0">
                <a:latin typeface="Calibri" pitchFamily="34" charset="0"/>
              </a:rPr>
              <a:t>Форми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ідеальні</a:t>
            </a:r>
            <a:r>
              <a:rPr lang="ru-RU" sz="2000" b="1" dirty="0" smtClean="0">
                <a:latin typeface="Calibri" pitchFamily="34" charset="0"/>
              </a:rPr>
              <a:t>, поза </a:t>
            </a:r>
            <a:r>
              <a:rPr lang="ru-RU" sz="2000" b="1" dirty="0" err="1" smtClean="0">
                <a:latin typeface="Calibri" pitchFamily="34" charset="0"/>
              </a:rPr>
              <a:t>чудова</a:t>
            </a:r>
            <a:r>
              <a:rPr lang="ru-RU" sz="2000" b="1" dirty="0" smtClean="0">
                <a:latin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</a:rPr>
              <a:t>обличчя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сповнене</a:t>
            </a:r>
            <a:r>
              <a:rPr lang="ru-RU" sz="2000" b="1" dirty="0" smtClean="0">
                <a:latin typeface="Calibri" pitchFamily="34" charset="0"/>
              </a:rPr>
              <a:t> блаженства, яке не </a:t>
            </a:r>
            <a:r>
              <a:rPr lang="ru-RU" sz="2000" b="1" dirty="0" err="1" smtClean="0">
                <a:latin typeface="Calibri" pitchFamily="34" charset="0"/>
              </a:rPr>
              <a:t>викликає</a:t>
            </a:r>
            <a:r>
              <a:rPr lang="ru-RU" sz="2000" b="1" dirty="0" smtClean="0">
                <a:latin typeface="Calibri" pitchFamily="34" charset="0"/>
              </a:rPr>
              <a:t> суму. “Раб” як </a:t>
            </a:r>
            <a:r>
              <a:rPr lang="ru-RU" sz="2000" b="1" dirty="0" err="1" smtClean="0">
                <a:latin typeface="Calibri" pitchFamily="34" charset="0"/>
              </a:rPr>
              <a:t>віртуально</a:t>
            </a:r>
            <a:r>
              <a:rPr lang="ru-RU" sz="2000" b="1" dirty="0" smtClean="0">
                <a:latin typeface="Calibri" pitchFamily="34" charset="0"/>
              </a:rPr>
              <a:t> жива </a:t>
            </a:r>
            <a:r>
              <a:rPr lang="ru-RU" sz="2000" b="1" dirty="0" err="1" smtClean="0">
                <a:latin typeface="Calibri" pitchFamily="34" charset="0"/>
              </a:rPr>
              <a:t>істота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вмирає</a:t>
            </a:r>
            <a:r>
              <a:rPr lang="ru-RU" sz="2000" b="1" dirty="0" smtClean="0">
                <a:latin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</a:rPr>
              <a:t>кам’яніє</a:t>
            </a:r>
            <a:r>
              <a:rPr lang="ru-RU" sz="2000" b="1" dirty="0" smtClean="0">
                <a:latin typeface="Calibri" pitchFamily="34" charset="0"/>
              </a:rPr>
              <a:t>. Але “Раб” як </a:t>
            </a:r>
            <a:r>
              <a:rPr lang="ru-RU" sz="2000" b="1" dirty="0" err="1" smtClean="0">
                <a:latin typeface="Calibri" pitchFamily="34" charset="0"/>
              </a:rPr>
              <a:t>камінь</a:t>
            </a:r>
            <a:r>
              <a:rPr lang="ru-RU" sz="2000" b="1" dirty="0" smtClean="0">
                <a:latin typeface="Calibri" pitchFamily="34" charset="0"/>
              </a:rPr>
              <a:t> – </a:t>
            </a:r>
            <a:r>
              <a:rPr lang="ru-RU" sz="2000" b="1" dirty="0" err="1" smtClean="0">
                <a:latin typeface="Calibri" pitchFamily="34" charset="0"/>
              </a:rPr>
              <a:t>прокидається</a:t>
            </a:r>
            <a:r>
              <a:rPr lang="ru-RU" sz="2000" b="1" dirty="0" smtClean="0">
                <a:latin typeface="Calibri" pitchFamily="34" charset="0"/>
              </a:rPr>
              <a:t>. 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“Мойсей”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mosi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923928" cy="530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556792"/>
            <a:ext cx="5220072" cy="53012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“</a:t>
            </a:r>
            <a:r>
              <a:rPr lang="ru-RU" sz="2200" b="1" dirty="0" err="1" smtClean="0">
                <a:latin typeface="Calibri" pitchFamily="34" charset="0"/>
              </a:rPr>
              <a:t>Мойсей</a:t>
            </a:r>
            <a:r>
              <a:rPr lang="ru-RU" sz="2200" b="1" dirty="0" smtClean="0">
                <a:latin typeface="Calibri" pitchFamily="34" charset="0"/>
              </a:rPr>
              <a:t>” представлений у момент, коли, </a:t>
            </a:r>
            <a:r>
              <a:rPr lang="ru-RU" sz="2200" b="1" dirty="0" err="1" smtClean="0">
                <a:latin typeface="Calibri" pitchFamily="34" charset="0"/>
              </a:rPr>
              <a:t>отримавши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від</a:t>
            </a:r>
            <a:r>
              <a:rPr lang="ru-RU" sz="2200" b="1" dirty="0" smtClean="0">
                <a:latin typeface="Calibri" pitchFamily="34" charset="0"/>
              </a:rPr>
              <a:t> Бога </a:t>
            </a:r>
            <a:r>
              <a:rPr lang="ru-RU" sz="2200" b="1" dirty="0" err="1" smtClean="0">
                <a:latin typeface="Calibri" pitchFamily="34" charset="0"/>
              </a:rPr>
              <a:t>Скрижалі</a:t>
            </a:r>
            <a:r>
              <a:rPr lang="ru-RU" sz="2200" b="1" dirty="0" smtClean="0">
                <a:latin typeface="Calibri" pitchFamily="34" charset="0"/>
              </a:rPr>
              <a:t>, </a:t>
            </a:r>
            <a:r>
              <a:rPr lang="ru-RU" sz="2200" b="1" dirty="0" err="1" smtClean="0">
                <a:latin typeface="Calibri" pitchFamily="34" charset="0"/>
              </a:rPr>
              <a:t>він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побачив</a:t>
            </a:r>
            <a:r>
              <a:rPr lang="ru-RU" sz="2200" b="1" dirty="0" smtClean="0">
                <a:latin typeface="Calibri" pitchFamily="34" charset="0"/>
              </a:rPr>
              <a:t>, </a:t>
            </a:r>
            <a:r>
              <a:rPr lang="ru-RU" sz="2200" b="1" dirty="0" err="1" smtClean="0">
                <a:latin typeface="Calibri" pitchFamily="34" charset="0"/>
              </a:rPr>
              <a:t>що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його</a:t>
            </a:r>
            <a:r>
              <a:rPr lang="ru-RU" sz="2200" b="1" dirty="0" smtClean="0">
                <a:latin typeface="Calibri" pitchFamily="34" charset="0"/>
              </a:rPr>
              <a:t> народ </a:t>
            </a:r>
            <a:r>
              <a:rPr lang="ru-RU" sz="2200" b="1" dirty="0" err="1" smtClean="0">
                <a:latin typeface="Calibri" pitchFamily="34" charset="0"/>
              </a:rPr>
              <a:t>вклоняється</a:t>
            </a:r>
            <a:r>
              <a:rPr lang="ru-RU" sz="2200" b="1" dirty="0" smtClean="0">
                <a:latin typeface="Calibri" pitchFamily="34" charset="0"/>
              </a:rPr>
              <a:t> золотому </a:t>
            </a:r>
            <a:r>
              <a:rPr lang="ru-RU" sz="2200" b="1" dirty="0" err="1" smtClean="0">
                <a:latin typeface="Calibri" pitchFamily="34" charset="0"/>
              </a:rPr>
              <a:t>теляті</a:t>
            </a:r>
            <a:r>
              <a:rPr lang="ru-RU" sz="2200" b="1" dirty="0" smtClean="0">
                <a:latin typeface="Calibri" pitchFamily="34" charset="0"/>
              </a:rPr>
              <a:t>; перед </a:t>
            </a:r>
            <a:r>
              <a:rPr lang="ru-RU" sz="2200" b="1" dirty="0" err="1" smtClean="0">
                <a:latin typeface="Calibri" pitchFamily="34" charset="0"/>
              </a:rPr>
              <a:t>тим</a:t>
            </a:r>
            <a:r>
              <a:rPr lang="ru-RU" sz="2200" b="1" dirty="0" smtClean="0">
                <a:latin typeface="Calibri" pitchFamily="34" charset="0"/>
              </a:rPr>
              <a:t>, як </a:t>
            </a:r>
            <a:r>
              <a:rPr lang="ru-RU" sz="2200" b="1" dirty="0" err="1" smtClean="0">
                <a:latin typeface="Calibri" pitchFamily="34" charset="0"/>
              </a:rPr>
              <a:t>розбив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Скрижалі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Заповіту</a:t>
            </a:r>
            <a:r>
              <a:rPr lang="ru-RU" sz="2200" b="1" dirty="0" smtClean="0">
                <a:latin typeface="Calibri" pitchFamily="34" charset="0"/>
              </a:rPr>
              <a:t>: </a:t>
            </a:r>
            <a:r>
              <a:rPr lang="ru-RU" sz="2200" b="1" dirty="0" err="1" smtClean="0">
                <a:latin typeface="Calibri" pitchFamily="34" charset="0"/>
              </a:rPr>
              <a:t>це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останній</a:t>
            </a:r>
            <a:r>
              <a:rPr lang="ru-RU" sz="2200" b="1" dirty="0" smtClean="0">
                <a:latin typeface="Calibri" pitchFamily="34" charset="0"/>
              </a:rPr>
              <a:t> момент </a:t>
            </a:r>
            <a:r>
              <a:rPr lang="ru-RU" sz="2200" b="1" dirty="0" err="1" smtClean="0">
                <a:latin typeface="Calibri" pitchFamily="34" charset="0"/>
              </a:rPr>
              <a:t>стриманості</a:t>
            </a:r>
            <a:r>
              <a:rPr lang="ru-RU" sz="2200" b="1" dirty="0" smtClean="0">
                <a:latin typeface="Calibri" pitchFamily="34" charset="0"/>
              </a:rPr>
              <a:t> перед </a:t>
            </a:r>
            <a:r>
              <a:rPr lang="ru-RU" sz="2200" b="1" dirty="0" err="1" smtClean="0">
                <a:latin typeface="Calibri" pitchFamily="34" charset="0"/>
              </a:rPr>
              <a:t>вибухом</a:t>
            </a:r>
            <a:r>
              <a:rPr lang="ru-RU" sz="2200" b="1" dirty="0" smtClean="0">
                <a:latin typeface="Calibri" pitchFamily="34" charset="0"/>
              </a:rPr>
              <a:t>. </a:t>
            </a:r>
            <a:r>
              <a:rPr lang="ru-RU" sz="2200" b="1" dirty="0" err="1" smtClean="0">
                <a:latin typeface="Calibri" pitchFamily="34" charset="0"/>
              </a:rPr>
              <a:t>Він</a:t>
            </a:r>
            <a:r>
              <a:rPr lang="ru-RU" sz="2200" b="1" dirty="0" smtClean="0">
                <a:latin typeface="Calibri" pitchFamily="34" charset="0"/>
              </a:rPr>
              <a:t> представлений як “</a:t>
            </a:r>
            <a:r>
              <a:rPr lang="ru-RU" sz="2200" b="1" dirty="0" err="1" smtClean="0">
                <a:latin typeface="Calibri" pitchFamily="34" charset="0"/>
              </a:rPr>
              <a:t>грізний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володар</a:t>
            </a:r>
            <a:r>
              <a:rPr lang="ru-RU" sz="2200" b="1" dirty="0" smtClean="0">
                <a:latin typeface="Calibri" pitchFamily="34" charset="0"/>
              </a:rPr>
              <a:t>”: </a:t>
            </a:r>
            <a:r>
              <a:rPr lang="ru-RU" sz="2200" b="1" dirty="0" err="1" smtClean="0">
                <a:latin typeface="Calibri" pitchFamily="34" charset="0"/>
              </a:rPr>
              <a:t>застрашливе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обличчя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й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нервове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жестикулювання</a:t>
            </a:r>
            <a:r>
              <a:rPr lang="ru-RU" sz="2200" b="1" dirty="0" smtClean="0">
                <a:latin typeface="Calibri" pitchFamily="34" charset="0"/>
              </a:rPr>
              <a:t>, </a:t>
            </a:r>
            <a:r>
              <a:rPr lang="ru-RU" sz="2200" b="1" dirty="0" err="1" smtClean="0">
                <a:latin typeface="Calibri" pitchFamily="34" charset="0"/>
              </a:rPr>
              <a:t>різкий</a:t>
            </a:r>
            <a:r>
              <a:rPr lang="ru-RU" sz="2200" b="1" dirty="0" smtClean="0">
                <a:latin typeface="Calibri" pitchFamily="34" charset="0"/>
              </a:rPr>
              <a:t> поворот </a:t>
            </a:r>
            <a:r>
              <a:rPr lang="ru-RU" sz="2200" b="1" dirty="0" err="1" smtClean="0">
                <a:latin typeface="Calibri" pitchFamily="34" charset="0"/>
              </a:rPr>
              <a:t>голови</a:t>
            </a:r>
            <a:r>
              <a:rPr lang="ru-RU" sz="2200" b="1" dirty="0" smtClean="0">
                <a:latin typeface="Calibri" pitchFamily="34" charset="0"/>
              </a:rPr>
              <a:t>, </a:t>
            </a:r>
            <a:r>
              <a:rPr lang="ru-RU" sz="2200" b="1" dirty="0" err="1" smtClean="0">
                <a:latin typeface="Calibri" pitchFamily="34" charset="0"/>
              </a:rPr>
              <a:t>рвучко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відставлена</a:t>
            </a:r>
            <a:r>
              <a:rPr lang="ru-RU" sz="2200" b="1" dirty="0" smtClean="0">
                <a:latin typeface="Calibri" pitchFamily="34" charset="0"/>
              </a:rPr>
              <a:t> нога, </a:t>
            </a:r>
            <a:r>
              <a:rPr lang="ru-RU" sz="2200" b="1" dirty="0" err="1" smtClean="0">
                <a:latin typeface="Calibri" pitchFamily="34" charset="0"/>
              </a:rPr>
              <a:t>роги</a:t>
            </a:r>
            <a:r>
              <a:rPr lang="ru-RU" sz="2200" b="1" dirty="0" smtClean="0">
                <a:latin typeface="Calibri" pitchFamily="34" charset="0"/>
              </a:rPr>
              <a:t>. </a:t>
            </a:r>
            <a:r>
              <a:rPr lang="ru-RU" sz="2200" b="1" dirty="0" err="1" smtClean="0">
                <a:latin typeface="Calibri" pitchFamily="34" charset="0"/>
              </a:rPr>
              <a:t>Сидячи</a:t>
            </a:r>
            <a:r>
              <a:rPr lang="ru-RU" sz="2200" b="1" dirty="0" smtClean="0">
                <a:latin typeface="Calibri" pitchFamily="34" charset="0"/>
              </a:rPr>
              <a:t> у </a:t>
            </a:r>
            <a:r>
              <a:rPr lang="ru-RU" sz="2200" b="1" dirty="0" err="1" smtClean="0">
                <a:latin typeface="Calibri" pitchFamily="34" charset="0"/>
              </a:rPr>
              <a:t>величній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позі</a:t>
            </a:r>
            <a:r>
              <a:rPr lang="ru-RU" sz="2200" b="1" dirty="0" smtClean="0">
                <a:latin typeface="Calibri" pitchFamily="34" charset="0"/>
              </a:rPr>
              <a:t>, </a:t>
            </a:r>
            <a:r>
              <a:rPr lang="ru-RU" sz="2200" b="1" dirty="0" err="1" smtClean="0">
                <a:latin typeface="Calibri" pitchFamily="34" charset="0"/>
              </a:rPr>
              <a:t>однією</a:t>
            </a:r>
            <a:r>
              <a:rPr lang="ru-RU" sz="2200" b="1" dirty="0" smtClean="0">
                <a:latin typeface="Calibri" pitchFamily="34" charset="0"/>
              </a:rPr>
              <a:t> рукою </a:t>
            </a:r>
            <a:r>
              <a:rPr lang="ru-RU" sz="2200" b="1" dirty="0" err="1" smtClean="0">
                <a:latin typeface="Calibri" pitchFamily="34" charset="0"/>
              </a:rPr>
              <a:t>він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підтримує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Скрижалі</a:t>
            </a:r>
            <a:r>
              <a:rPr lang="ru-RU" sz="2200" b="1" dirty="0" smtClean="0">
                <a:latin typeface="Calibri" pitchFamily="34" charset="0"/>
              </a:rPr>
              <a:t>, а </a:t>
            </a:r>
            <a:r>
              <a:rPr lang="ru-RU" sz="2200" b="1" dirty="0" err="1" smtClean="0">
                <a:latin typeface="Calibri" pitchFamily="34" charset="0"/>
              </a:rPr>
              <a:t>іншою</a:t>
            </a:r>
            <a:r>
              <a:rPr lang="ru-RU" sz="2200" b="1" dirty="0" smtClean="0">
                <a:latin typeface="Calibri" pitchFamily="34" charset="0"/>
              </a:rPr>
              <a:t> гладить </a:t>
            </a:r>
            <a:r>
              <a:rPr lang="ru-RU" sz="2200" b="1" dirty="0" err="1" smtClean="0">
                <a:latin typeface="Calibri" pitchFamily="34" charset="0"/>
              </a:rPr>
              <a:t>довгу</a:t>
            </a:r>
            <a:r>
              <a:rPr lang="ru-RU" sz="2200" b="1" dirty="0" smtClean="0">
                <a:latin typeface="Calibri" pitchFamily="34" charset="0"/>
              </a:rPr>
              <a:t> бороду, </a:t>
            </a:r>
            <a:r>
              <a:rPr lang="ru-RU" sz="2200" b="1" dirty="0" err="1" smtClean="0">
                <a:latin typeface="Calibri" pitchFamily="34" charset="0"/>
              </a:rPr>
              <a:t>волосся</a:t>
            </a:r>
            <a:r>
              <a:rPr lang="ru-RU" sz="2200" b="1" dirty="0" smtClean="0">
                <a:latin typeface="Calibri" pitchFamily="34" charset="0"/>
              </a:rPr>
              <a:t> в </a:t>
            </a:r>
            <a:r>
              <a:rPr lang="ru-RU" sz="2200" b="1" dirty="0" err="1" smtClean="0">
                <a:latin typeface="Calibri" pitchFamily="34" charset="0"/>
              </a:rPr>
              <a:t>якій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здається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найтоншим</a:t>
            </a:r>
            <a:r>
              <a:rPr lang="ru-RU" sz="2200" b="1" dirty="0" smtClean="0">
                <a:latin typeface="Calibri" pitchFamily="34" charset="0"/>
              </a:rPr>
              <a:t> та </a:t>
            </a:r>
            <a:r>
              <a:rPr lang="ru-RU" sz="2200" b="1" dirty="0" err="1" smtClean="0">
                <a:latin typeface="Calibri" pitchFamily="34" charset="0"/>
              </a:rPr>
              <a:t>м’яким</a:t>
            </a:r>
            <a:r>
              <a:rPr lang="ru-RU" sz="2200" b="1" dirty="0" smtClean="0">
                <a:latin typeface="Calibri" pitchFamily="34" charset="0"/>
              </a:rPr>
              <a:t>. Статуя </a:t>
            </a:r>
            <a:r>
              <a:rPr lang="ru-RU" sz="2200" b="1" dirty="0" err="1" smtClean="0">
                <a:latin typeface="Calibri" pitchFamily="34" charset="0"/>
              </a:rPr>
              <a:t>Мойсея</a:t>
            </a:r>
            <a:r>
              <a:rPr lang="ru-RU" sz="2200" b="1" dirty="0" smtClean="0">
                <a:latin typeface="Calibri" pitchFamily="34" charset="0"/>
              </a:rPr>
              <a:t>, поставлена в центр ансамблю </a:t>
            </a:r>
            <a:r>
              <a:rPr lang="ru-RU" sz="2200" b="1" dirty="0" err="1" smtClean="0">
                <a:latin typeface="Calibri" pitchFamily="34" charset="0"/>
              </a:rPr>
              <a:t>гробниці</a:t>
            </a:r>
            <a:r>
              <a:rPr lang="ru-RU" sz="2200" b="1" dirty="0" smtClean="0">
                <a:latin typeface="Calibri" pitchFamily="34" charset="0"/>
              </a:rPr>
              <a:t>, не </a:t>
            </a:r>
            <a:r>
              <a:rPr lang="ru-RU" sz="2200" b="1" dirty="0" err="1" smtClean="0">
                <a:latin typeface="Calibri" pitchFamily="34" charset="0"/>
              </a:rPr>
              <a:t>втратила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художньої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цінності</a:t>
            </a:r>
            <a:r>
              <a:rPr lang="ru-RU" sz="2200" b="1" dirty="0" smtClean="0">
                <a:latin typeface="Calibri" pitchFamily="34" charset="0"/>
              </a:rPr>
              <a:t>, а набрала </a:t>
            </a:r>
            <a:r>
              <a:rPr lang="ru-RU" sz="2200" b="1" dirty="0" err="1" smtClean="0">
                <a:latin typeface="Calibri" pitchFamily="34" charset="0"/>
              </a:rPr>
              <a:t>нової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функції</a:t>
            </a:r>
            <a:r>
              <a:rPr lang="ru-RU" sz="2200" b="1" dirty="0" smtClean="0">
                <a:latin typeface="Calibri" pitchFamily="34" charset="0"/>
              </a:rPr>
              <a:t>: </a:t>
            </a:r>
            <a:r>
              <a:rPr lang="ru-RU" sz="2200" b="1" dirty="0" err="1" smtClean="0">
                <a:latin typeface="Calibri" pitchFamily="34" charset="0"/>
              </a:rPr>
              <a:t>перетворилась</a:t>
            </a:r>
            <a:r>
              <a:rPr lang="ru-RU" sz="2200" b="1" dirty="0" smtClean="0">
                <a:latin typeface="Calibri" pitchFamily="34" charset="0"/>
              </a:rPr>
              <a:t> на </a:t>
            </a:r>
            <a:r>
              <a:rPr lang="ru-RU" sz="2200" b="1" dirty="0" err="1" smtClean="0">
                <a:latin typeface="Calibri" pitchFamily="34" charset="0"/>
              </a:rPr>
              <a:t>колосального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ідола</a:t>
            </a:r>
            <a:r>
              <a:rPr lang="ru-RU" sz="2200" b="1" dirty="0" smtClean="0">
                <a:latin typeface="Calibri" pitchFamily="34" charset="0"/>
              </a:rPr>
              <a:t>, </a:t>
            </a:r>
            <a:r>
              <a:rPr lang="ru-RU" sz="2200" b="1" dirty="0" err="1" smtClean="0">
                <a:latin typeface="Calibri" pitchFamily="34" charset="0"/>
              </a:rPr>
              <a:t>що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збирає</a:t>
            </a:r>
            <a:r>
              <a:rPr lang="ru-RU" sz="2200" b="1" dirty="0" smtClean="0">
                <a:latin typeface="Calibri" pitchFamily="34" charset="0"/>
              </a:rPr>
              <a:t> до </a:t>
            </a:r>
            <a:r>
              <a:rPr lang="ru-RU" sz="2200" b="1" dirty="0" err="1" smtClean="0">
                <a:latin typeface="Calibri" pitchFamily="34" charset="0"/>
              </a:rPr>
              <a:t>своїх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ніг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велику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кількість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поклонників</a:t>
            </a:r>
            <a:r>
              <a:rPr lang="ru-RU" sz="2200" b="1" dirty="0" smtClean="0">
                <a:latin typeface="Calibri" pitchFamily="34" charset="0"/>
              </a:rPr>
              <a:t>. </a:t>
            </a:r>
            <a:endParaRPr lang="ru-RU" sz="22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“Лоренцо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ІІ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Медічі”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Ранок і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вечір”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09-0814-13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355976" cy="530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788024" cy="5301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1700" b="1" dirty="0" smtClean="0">
                <a:latin typeface="Calibri" pitchFamily="34" charset="0"/>
              </a:rPr>
              <a:t>Ідеалістична статуя Лоренцо </a:t>
            </a:r>
            <a:r>
              <a:rPr lang="uk-UA" sz="1700" b="1" dirty="0" err="1" smtClean="0">
                <a:latin typeface="Calibri" pitchFamily="34" charset="0"/>
              </a:rPr>
              <a:t>Медічі</a:t>
            </a:r>
            <a:r>
              <a:rPr lang="uk-UA" sz="1700" b="1" dirty="0" smtClean="0">
                <a:latin typeface="Calibri" pitchFamily="34" charset="0"/>
              </a:rPr>
              <a:t>, герцога </a:t>
            </a:r>
            <a:r>
              <a:rPr lang="uk-UA" sz="1700" b="1" dirty="0" err="1" smtClean="0">
                <a:latin typeface="Calibri" pitchFamily="34" charset="0"/>
              </a:rPr>
              <a:t>Урбинського</a:t>
            </a:r>
            <a:r>
              <a:rPr lang="uk-UA" sz="1700" b="1" dirty="0" smtClean="0">
                <a:latin typeface="Calibri" pitchFamily="34" charset="0"/>
              </a:rPr>
              <a:t> сидить в неглибоких нішах над саркофагами, на тлі архітектурної декорації. Мікеланджело зобразив Лоренцо у вигляді воєначальника у блискучих обладунках римських імператорів.</a:t>
            </a:r>
          </a:p>
          <a:p>
            <a:pPr algn="ctr">
              <a:buNone/>
            </a:pPr>
            <a:r>
              <a:rPr lang="uk-UA" sz="1700" b="1" dirty="0" smtClean="0">
                <a:latin typeface="Calibri" pitchFamily="34" charset="0"/>
              </a:rPr>
              <a:t>Лоренцо в шоломі, що нагадує маску, яка затіняє лице, сидить занурений у глибокі роздуми. Недарма ще в XVI ст. цю статую називали "Мислителем". Рукою він підпирає голову, а ліктем спирається на шкатулку, оздоблену звірячою мордою, символізує мудрість і ділові якості.</a:t>
            </a:r>
          </a:p>
          <a:p>
            <a:pPr algn="ctr">
              <a:buNone/>
            </a:pPr>
            <a:r>
              <a:rPr lang="ru-RU" sz="1700" b="1" dirty="0" smtClean="0">
                <a:latin typeface="Calibri" pitchFamily="34" charset="0"/>
              </a:rPr>
              <a:t>“Ранок” –оголена </a:t>
            </a:r>
            <a:r>
              <a:rPr lang="ru-RU" sz="1700" b="1" dirty="0" err="1" smtClean="0">
                <a:latin typeface="Calibri" pitchFamily="34" charset="0"/>
              </a:rPr>
              <a:t>жіноча</a:t>
            </a:r>
            <a:r>
              <a:rPr lang="ru-RU" sz="1700" b="1" dirty="0" smtClean="0">
                <a:latin typeface="Calibri" pitchFamily="34" charset="0"/>
              </a:rPr>
              <a:t> </a:t>
            </a:r>
            <a:r>
              <a:rPr lang="ru-RU" sz="1700" b="1" dirty="0" err="1" smtClean="0">
                <a:latin typeface="Calibri" pitchFamily="34" charset="0"/>
              </a:rPr>
              <a:t>мармурова</a:t>
            </a:r>
            <a:r>
              <a:rPr lang="ru-RU" sz="1700" b="1" dirty="0" smtClean="0">
                <a:latin typeface="Calibri" pitchFamily="34" charset="0"/>
              </a:rPr>
              <a:t> </a:t>
            </a:r>
            <a:r>
              <a:rPr lang="ru-RU" sz="1700" b="1" dirty="0" err="1" smtClean="0">
                <a:latin typeface="Calibri" pitchFamily="34" charset="0"/>
              </a:rPr>
              <a:t>фігура</a:t>
            </a:r>
            <a:r>
              <a:rPr lang="ru-RU" sz="1700" b="1" dirty="0" smtClean="0">
                <a:latin typeface="Calibri" pitchFamily="34" charset="0"/>
              </a:rPr>
              <a:t>. </a:t>
            </a:r>
            <a:r>
              <a:rPr lang="ru-RU" sz="1700" b="1" dirty="0" err="1" smtClean="0">
                <a:latin typeface="Calibri" pitchFamily="34" charset="0"/>
              </a:rPr>
              <a:t>Мікеланджело</a:t>
            </a:r>
            <a:r>
              <a:rPr lang="ru-RU" sz="1700" b="1" dirty="0" smtClean="0">
                <a:latin typeface="Calibri" pitchFamily="34" charset="0"/>
              </a:rPr>
              <a:t>  </a:t>
            </a:r>
            <a:r>
              <a:rPr lang="ru-RU" sz="1700" b="1" dirty="0" err="1" smtClean="0">
                <a:latin typeface="Calibri" pitchFamily="34" charset="0"/>
              </a:rPr>
              <a:t>вважав</a:t>
            </a:r>
            <a:r>
              <a:rPr lang="ru-RU" sz="1700" b="1" dirty="0" smtClean="0">
                <a:latin typeface="Calibri" pitchFamily="34" charset="0"/>
              </a:rPr>
              <a:t> </a:t>
            </a:r>
            <a:r>
              <a:rPr lang="ru-RU" sz="1700" b="1" dirty="0" err="1" smtClean="0">
                <a:latin typeface="Calibri" pitchFamily="34" charset="0"/>
              </a:rPr>
              <a:t>жіноче</a:t>
            </a:r>
            <a:r>
              <a:rPr lang="ru-RU" sz="1700" b="1" dirty="0" smtClean="0">
                <a:latin typeface="Calibri" pitchFamily="34" charset="0"/>
              </a:rPr>
              <a:t> </a:t>
            </a:r>
            <a:r>
              <a:rPr lang="ru-RU" sz="1700" b="1" dirty="0" err="1" smtClean="0">
                <a:latin typeface="Calibri" pitchFamily="34" charset="0"/>
              </a:rPr>
              <a:t>тіло</a:t>
            </a:r>
            <a:r>
              <a:rPr lang="ru-RU" sz="1700" b="1" dirty="0" smtClean="0">
                <a:latin typeface="Calibri" pitchFamily="34" charset="0"/>
              </a:rPr>
              <a:t> </a:t>
            </a:r>
            <a:r>
              <a:rPr lang="ru-RU" sz="1700" b="1" dirty="0" err="1" smtClean="0">
                <a:latin typeface="Calibri" pitchFamily="34" charset="0"/>
              </a:rPr>
              <a:t>менш</a:t>
            </a:r>
            <a:r>
              <a:rPr lang="ru-RU" sz="1700" b="1" dirty="0" smtClean="0">
                <a:latin typeface="Calibri" pitchFamily="34" charset="0"/>
              </a:rPr>
              <a:t> </a:t>
            </a:r>
            <a:r>
              <a:rPr lang="ru-RU" sz="1700" b="1" dirty="0" err="1" smtClean="0">
                <a:latin typeface="Calibri" pitchFamily="34" charset="0"/>
              </a:rPr>
              <a:t>виразним</a:t>
            </a:r>
            <a:r>
              <a:rPr lang="ru-RU" sz="1700" b="1" dirty="0" smtClean="0">
                <a:latin typeface="Calibri" pitchFamily="34" charset="0"/>
              </a:rPr>
              <a:t>, </a:t>
            </a:r>
            <a:r>
              <a:rPr lang="ru-RU" sz="1700" b="1" dirty="0" err="1" smtClean="0">
                <a:latin typeface="Calibri" pitchFamily="34" charset="0"/>
              </a:rPr>
              <a:t>ніж</a:t>
            </a:r>
            <a:r>
              <a:rPr lang="ru-RU" sz="1700" b="1" dirty="0" smtClean="0">
                <a:latin typeface="Calibri" pitchFamily="34" charset="0"/>
              </a:rPr>
              <a:t> </a:t>
            </a:r>
            <a:r>
              <a:rPr lang="ru-RU" sz="1700" b="1" dirty="0" err="1" smtClean="0">
                <a:latin typeface="Calibri" pitchFamily="34" charset="0"/>
              </a:rPr>
              <a:t>чоловіче</a:t>
            </a:r>
            <a:r>
              <a:rPr lang="ru-RU" sz="1700" b="1" dirty="0" smtClean="0">
                <a:latin typeface="Calibri" pitchFamily="34" charset="0"/>
              </a:rPr>
              <a:t>.</a:t>
            </a:r>
          </a:p>
          <a:p>
            <a:pPr algn="ctr">
              <a:buNone/>
            </a:pPr>
            <a:r>
              <a:rPr lang="ru-RU" sz="1700" b="1" dirty="0" smtClean="0">
                <a:latin typeface="Calibri" pitchFamily="34" charset="0"/>
              </a:rPr>
              <a:t>”</a:t>
            </a:r>
            <a:r>
              <a:rPr lang="ru-RU" sz="1700" b="1" dirty="0" err="1" smtClean="0">
                <a:latin typeface="Calibri" pitchFamily="34" charset="0"/>
              </a:rPr>
              <a:t>Вечір</a:t>
            </a:r>
            <a:r>
              <a:rPr lang="ru-RU" sz="1700" b="1" dirty="0" smtClean="0">
                <a:latin typeface="Calibri" pitchFamily="34" charset="0"/>
              </a:rPr>
              <a:t>” – </a:t>
            </a:r>
            <a:r>
              <a:rPr lang="ru-RU" sz="1700" b="1" dirty="0" err="1" smtClean="0">
                <a:latin typeface="Calibri" pitchFamily="34" charset="0"/>
              </a:rPr>
              <a:t>чоловік</a:t>
            </a:r>
            <a:r>
              <a:rPr lang="ru-RU" sz="1700" b="1" dirty="0" smtClean="0">
                <a:latin typeface="Calibri" pitchFamily="34" charset="0"/>
              </a:rPr>
              <a:t>, </a:t>
            </a:r>
            <a:r>
              <a:rPr lang="ru-RU" sz="1700" b="1" dirty="0" err="1" smtClean="0">
                <a:latin typeface="Calibri" pitchFamily="34" charset="0"/>
              </a:rPr>
              <a:t>протиставлений</a:t>
            </a:r>
            <a:r>
              <a:rPr lang="ru-RU" sz="1700" b="1" dirty="0" smtClean="0">
                <a:latin typeface="Calibri" pitchFamily="34" charset="0"/>
              </a:rPr>
              <a:t> </a:t>
            </a:r>
            <a:r>
              <a:rPr lang="ru-RU" sz="1700" b="1" dirty="0" err="1" smtClean="0">
                <a:latin typeface="Calibri" pitchFamily="34" charset="0"/>
              </a:rPr>
              <a:t>жінці</a:t>
            </a:r>
            <a:r>
              <a:rPr lang="ru-RU" sz="1700" b="1" dirty="0" smtClean="0">
                <a:latin typeface="Calibri" pitchFamily="34" charset="0"/>
              </a:rPr>
              <a:t> , </a:t>
            </a:r>
            <a:r>
              <a:rPr lang="ru-RU" sz="1700" b="1" dirty="0" err="1" smtClean="0">
                <a:latin typeface="Calibri" pitchFamily="34" charset="0"/>
              </a:rPr>
              <a:t>уособлює</a:t>
            </a:r>
            <a:r>
              <a:rPr lang="ru-RU" sz="1700" b="1" dirty="0" smtClean="0">
                <a:latin typeface="Calibri" pitchFamily="34" charset="0"/>
              </a:rPr>
              <a:t> </a:t>
            </a:r>
            <a:r>
              <a:rPr lang="ru-RU" sz="1700" b="1" dirty="0" err="1" smtClean="0">
                <a:latin typeface="Calibri" pitchFamily="34" charset="0"/>
              </a:rPr>
              <a:t>пасивний</a:t>
            </a:r>
            <a:r>
              <a:rPr lang="ru-RU" sz="1700" b="1" dirty="0" smtClean="0">
                <a:latin typeface="Calibri" pitchFamily="34" charset="0"/>
              </a:rPr>
              <a:t> початок.</a:t>
            </a:r>
            <a:endParaRPr lang="ru-RU" sz="17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7321_P2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37321_P2i</Template>
  <TotalTime>551</TotalTime>
  <Words>1431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37321_P2i</vt:lpstr>
      <vt:lpstr>Видатні скульптури Мікеланджело Буонарроті</vt:lpstr>
      <vt:lpstr>1. Барельєф  “Битва кентаврів”</vt:lpstr>
      <vt:lpstr>2. “Вакх”</vt:lpstr>
      <vt:lpstr>3. “П’єта” </vt:lpstr>
      <vt:lpstr>4. “ Давид”</vt:lpstr>
      <vt:lpstr>5. “Мадонна Брюгге”</vt:lpstr>
      <vt:lpstr>6. “Раб, що вмирає”</vt:lpstr>
      <vt:lpstr>7. “Мойсей”</vt:lpstr>
      <vt:lpstr>8. “Лоренцо ІІ Медічі” “ Ранок і вечір” </vt:lpstr>
      <vt:lpstr>9. “Джуліано Медічі” “День і ніч”</vt:lpstr>
      <vt:lpstr>10. “Покладення до труни”</vt:lpstr>
      <vt:lpstr>11. “П’єта Ронданіні”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main</dc:creator>
  <cp:lastModifiedBy>main</cp:lastModifiedBy>
  <cp:revision>57</cp:revision>
  <dcterms:created xsi:type="dcterms:W3CDTF">2013-11-09T13:02:59Z</dcterms:created>
  <dcterms:modified xsi:type="dcterms:W3CDTF">2013-11-13T19:46:47Z</dcterms:modified>
</cp:coreProperties>
</file>