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6" r:id="rId9"/>
    <p:sldId id="264" r:id="rId10"/>
    <p:sldId id="262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523974"/>
      </p:ext>
    </p:extLst>
  </p:cSld>
  <p:clrMapOvr>
    <a:masterClrMapping/>
  </p:clrMapOvr>
  <p:transition spd="slow" advClick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60551"/>
      </p:ext>
    </p:extLst>
  </p:cSld>
  <p:clrMapOvr>
    <a:masterClrMapping/>
  </p:clrMapOvr>
  <p:transition spd="slow" advClick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11687"/>
      </p:ext>
    </p:extLst>
  </p:cSld>
  <p:clrMapOvr>
    <a:masterClrMapping/>
  </p:clrMapOvr>
  <p:transition spd="slow" advClick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87405"/>
      </p:ext>
    </p:extLst>
  </p:cSld>
  <p:clrMapOvr>
    <a:masterClrMapping/>
  </p:clrMapOvr>
  <p:transition spd="slow" advClick="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78913"/>
      </p:ext>
    </p:extLst>
  </p:cSld>
  <p:clrMapOvr>
    <a:masterClrMapping/>
  </p:clrMapOvr>
  <p:transition spd="slow" advClick="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51200"/>
      </p:ext>
    </p:extLst>
  </p:cSld>
  <p:clrMapOvr>
    <a:masterClrMapping/>
  </p:clrMapOvr>
  <p:transition spd="slow" advClick="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73461"/>
      </p:ext>
    </p:extLst>
  </p:cSld>
  <p:clrMapOvr>
    <a:masterClrMapping/>
  </p:clrMapOvr>
  <p:transition spd="slow" advClick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83496"/>
      </p:ext>
    </p:extLst>
  </p:cSld>
  <p:clrMapOvr>
    <a:masterClrMapping/>
  </p:clrMapOvr>
  <p:transition spd="slow" advClick="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837410"/>
      </p:ext>
    </p:extLst>
  </p:cSld>
  <p:clrMapOvr>
    <a:masterClrMapping/>
  </p:clrMapOvr>
  <p:transition spd="slow" advClick="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98796"/>
      </p:ext>
    </p:extLst>
  </p:cSld>
  <p:clrMapOvr>
    <a:masterClrMapping/>
  </p:clrMapOvr>
  <p:transition spd="slow" advClick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73033"/>
      </p:ext>
    </p:extLst>
  </p:cSld>
  <p:clrMapOvr>
    <a:masterClrMapping/>
  </p:clrMapOvr>
  <p:transition spd="slow" advClick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FC87-0184-4C13-9688-87C21F4F83A2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3654-DD5D-4B5D-BF18-B6F6A10EC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0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плл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443362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b="1" i="1" dirty="0" smtClean="0"/>
              <a:t>Презентація</a:t>
            </a:r>
            <a:br>
              <a:rPr lang="uk-UA" sz="6000" b="1" i="1" dirty="0" smtClean="0"/>
            </a:br>
            <a:r>
              <a:rPr lang="uk-UA" sz="6000" b="1" i="1" dirty="0" smtClean="0"/>
              <a:t>на тему: «Авангардизм»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81128"/>
            <a:ext cx="3416424" cy="163103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Підготувала</a:t>
            </a:r>
          </a:p>
          <a:p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учениця 7 с/г класу</a:t>
            </a:r>
          </a:p>
          <a:p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Ніколаєнко Влада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0749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плл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15"/>
            <a:ext cx="9612560" cy="76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Риси </a:t>
            </a:r>
            <a:r>
              <a:rPr lang="uk-UA" b="1" i="1" dirty="0" smtClean="0"/>
              <a:t>експресіонізму </a:t>
            </a:r>
            <a:r>
              <a:rPr lang="uk-UA" b="1" i="1" dirty="0"/>
              <a:t>мали твори таких українських митців: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Василь </a:t>
            </a:r>
            <a:r>
              <a:rPr lang="ru-RU" dirty="0" err="1" smtClean="0"/>
              <a:t>Стефаник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err="1" smtClean="0"/>
              <a:t>Тодось</a:t>
            </a:r>
            <a:r>
              <a:rPr lang="uk-UA" dirty="0" smtClean="0"/>
              <a:t> </a:t>
            </a:r>
            <a:r>
              <a:rPr lang="uk-UA" dirty="0" err="1" smtClean="0"/>
              <a:t>Осмачка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ru-RU" dirty="0"/>
              <a:t> </a:t>
            </a:r>
            <a:r>
              <a:rPr lang="ru-RU" dirty="0" err="1" smtClean="0"/>
              <a:t>Микола</a:t>
            </a:r>
            <a:r>
              <a:rPr lang="ru-RU" dirty="0" smtClean="0"/>
              <a:t> Бажан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Микола Куліш</a:t>
            </a:r>
          </a:p>
          <a:p>
            <a:pPr>
              <a:buFont typeface="Wingdings" pitchFamily="2" charset="2"/>
              <a:buChar char="v"/>
            </a:pPr>
            <a:endParaRPr lang="uk-UA" dirty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Хвильовий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Осип </a:t>
            </a:r>
            <a:r>
              <a:rPr lang="ru-RU" dirty="0" err="1" smtClean="0"/>
              <a:t>Турянський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Дніпровський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02614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admin\Рабочий стол\плл\08-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0005373" cy="753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err="1"/>
              <a:t>Сюрреалізм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err="1"/>
              <a:t>Сюрреалізм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франц.- </a:t>
            </a:r>
            <a:r>
              <a:rPr lang="ru-RU" dirty="0" err="1"/>
              <a:t>надреалізм</a:t>
            </a:r>
            <a:r>
              <a:rPr lang="ru-RU" dirty="0"/>
              <a:t>) — </a:t>
            </a:r>
            <a:r>
              <a:rPr lang="ru-RU" dirty="0" err="1"/>
              <a:t>авангардистський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зародився</a:t>
            </a:r>
            <a:r>
              <a:rPr lang="ru-RU" dirty="0"/>
              <a:t> у 20-х роках XX </a:t>
            </a:r>
            <a:r>
              <a:rPr lang="ru-RU" dirty="0" err="1"/>
              <a:t>століття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С</a:t>
            </a:r>
            <a:r>
              <a:rPr lang="ru-RU" dirty="0" err="1" smtClean="0"/>
              <a:t>тильова</a:t>
            </a:r>
            <a:r>
              <a:rPr lang="ru-RU" dirty="0" smtClean="0"/>
              <a:t> </a:t>
            </a:r>
            <a:r>
              <a:rPr lang="ru-RU" dirty="0" err="1"/>
              <a:t>течія</a:t>
            </a:r>
            <a:r>
              <a:rPr lang="ru-RU" dirty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 smtClean="0"/>
              <a:t>інтуїтивному</a:t>
            </a:r>
            <a:r>
              <a:rPr lang="ru-RU" dirty="0" smtClean="0"/>
              <a:t>, </a:t>
            </a:r>
            <a:r>
              <a:rPr lang="ru-RU" dirty="0" err="1" smtClean="0"/>
              <a:t>несвідомому</a:t>
            </a:r>
            <a:r>
              <a:rPr lang="ru-RU" dirty="0"/>
              <a:t>  </a:t>
            </a:r>
            <a:r>
              <a:rPr lang="ru-RU" dirty="0" err="1"/>
              <a:t>осягненні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– </a:t>
            </a:r>
            <a:r>
              <a:rPr lang="ru-RU" dirty="0" err="1"/>
              <a:t>найчастіше</a:t>
            </a:r>
            <a:r>
              <a:rPr lang="ru-RU" dirty="0"/>
              <a:t> у </a:t>
            </a:r>
            <a:r>
              <a:rPr lang="ru-RU" dirty="0" err="1"/>
              <a:t>сновидіннях</a:t>
            </a:r>
            <a:r>
              <a:rPr lang="ru-RU" dirty="0"/>
              <a:t>, </a:t>
            </a:r>
            <a:r>
              <a:rPr lang="ru-RU" dirty="0" err="1"/>
              <a:t>мареннях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5379626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плл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2560" cy="76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Риси сюрреалізм мали твори таких українських митців: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Яновський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</a:t>
            </a:r>
            <a:r>
              <a:rPr lang="ru-RU" dirty="0"/>
              <a:t>. </a:t>
            </a:r>
            <a:r>
              <a:rPr lang="ru-RU" dirty="0" err="1" smtClean="0"/>
              <a:t>Хмелюк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Б</a:t>
            </a:r>
            <a:r>
              <a:rPr lang="ru-RU" dirty="0"/>
              <a:t>. І. </a:t>
            </a:r>
            <a:r>
              <a:rPr lang="ru-RU" dirty="0" smtClean="0"/>
              <a:t>Антонич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Е</a:t>
            </a:r>
            <a:r>
              <a:rPr lang="ru-RU" dirty="0"/>
              <a:t>. </a:t>
            </a:r>
            <a:r>
              <a:rPr lang="ru-RU" dirty="0" err="1" smtClean="0"/>
              <a:t>Андієвська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Ю</a:t>
            </a:r>
            <a:r>
              <a:rPr lang="ru-RU" dirty="0"/>
              <a:t>. </a:t>
            </a:r>
            <a:r>
              <a:rPr lang="ru-RU" dirty="0" err="1" smtClean="0"/>
              <a:t>Тарнавський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uk-UA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Г. Мазуренко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Б. </a:t>
            </a:r>
            <a:r>
              <a:rPr lang="ru-RU" smtClean="0"/>
              <a:t>Бойчук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Василь Барка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П. </a:t>
            </a:r>
            <a:r>
              <a:rPr lang="ru-RU" dirty="0" err="1" smtClean="0"/>
              <a:t>Тичина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9680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плл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8" y="1893"/>
            <a:ext cx="9636968" cy="724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i="1" dirty="0" err="1" smtClean="0"/>
              <a:t>Кубізм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u="sng" dirty="0" err="1" smtClean="0"/>
              <a:t>Кубізм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лат.</a:t>
            </a:r>
            <a:r>
              <a:rPr lang="uk-UA" dirty="0" smtClean="0"/>
              <a:t>- </a:t>
            </a:r>
            <a:r>
              <a:rPr lang="ru-RU" dirty="0" smtClean="0"/>
              <a:t>куб) –  </a:t>
            </a:r>
            <a:r>
              <a:rPr lang="ru-RU" dirty="0" err="1"/>
              <a:t>авангардистська</a:t>
            </a:r>
            <a:r>
              <a:rPr lang="ru-RU" dirty="0"/>
              <a:t> </a:t>
            </a:r>
            <a:r>
              <a:rPr lang="ru-RU" dirty="0" err="1"/>
              <a:t>течія</a:t>
            </a:r>
            <a:r>
              <a:rPr lang="ru-RU" dirty="0"/>
              <a:t> </a:t>
            </a:r>
            <a:r>
              <a:rPr lang="ru-RU" dirty="0" smtClean="0"/>
              <a:t>в </a:t>
            </a:r>
            <a:r>
              <a:rPr lang="ru-RU" dirty="0" err="1" smtClean="0"/>
              <a:t>мистецтві</a:t>
            </a:r>
            <a:r>
              <a:rPr lang="ru-RU" dirty="0" smtClean="0"/>
              <a:t>, яка </a:t>
            </a:r>
            <a:r>
              <a:rPr lang="ru-RU" dirty="0" err="1" smtClean="0"/>
              <a:t>зародилася</a:t>
            </a:r>
            <a:r>
              <a:rPr lang="ru-RU" dirty="0" smtClean="0"/>
              <a:t> на початку ХХ ст.</a:t>
            </a:r>
          </a:p>
          <a:p>
            <a:pPr marL="0" indent="0">
              <a:buNone/>
            </a:pP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композиційних</a:t>
            </a:r>
            <a:r>
              <a:rPr lang="ru-RU" dirty="0"/>
              <a:t> </a:t>
            </a:r>
            <a:r>
              <a:rPr lang="ru-RU" dirty="0" err="1"/>
              <a:t>конструкціях</a:t>
            </a:r>
            <a:r>
              <a:rPr lang="ru-RU" dirty="0"/>
              <a:t> </a:t>
            </a:r>
            <a:r>
              <a:rPr lang="ru-RU" dirty="0" err="1"/>
              <a:t>розкласти</a:t>
            </a:r>
            <a:r>
              <a:rPr lang="ru-RU" dirty="0"/>
              <a:t> </a:t>
            </a:r>
            <a:r>
              <a:rPr lang="ru-RU" dirty="0" err="1"/>
              <a:t>оманливий</a:t>
            </a:r>
            <a:r>
              <a:rPr lang="ru-RU" dirty="0"/>
              <a:t> </a:t>
            </a:r>
            <a:r>
              <a:rPr lang="ru-RU" dirty="0" err="1"/>
              <a:t>видимий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на </a:t>
            </a:r>
            <a:r>
              <a:rPr lang="ru-RU" dirty="0" err="1"/>
              <a:t>геометричні</a:t>
            </a:r>
            <a:r>
              <a:rPr lang="ru-RU" dirty="0"/>
              <a:t> </a:t>
            </a:r>
            <a:r>
              <a:rPr lang="ru-RU" dirty="0" err="1"/>
              <a:t>складники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поетичному</a:t>
            </a:r>
            <a:r>
              <a:rPr lang="ru-RU" dirty="0"/>
              <a:t> </a:t>
            </a:r>
            <a:r>
              <a:rPr lang="ru-RU" dirty="0" err="1"/>
              <a:t>авангардизмі</a:t>
            </a:r>
            <a:r>
              <a:rPr lang="ru-RU" dirty="0"/>
              <a:t> </a:t>
            </a:r>
            <a:r>
              <a:rPr lang="ru-RU" dirty="0" err="1" smtClean="0"/>
              <a:t>кубізм</a:t>
            </a:r>
            <a:r>
              <a:rPr lang="ru-RU" dirty="0" smtClean="0"/>
              <a:t> не </a:t>
            </a:r>
            <a:r>
              <a:rPr lang="ru-RU" dirty="0" err="1"/>
              <a:t>мав</a:t>
            </a:r>
            <a:r>
              <a:rPr lang="ru-RU" dirty="0"/>
              <a:t> особливого </a:t>
            </a:r>
            <a:r>
              <a:rPr lang="ru-RU" dirty="0" err="1"/>
              <a:t>поширення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твори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 </a:t>
            </a:r>
            <a:r>
              <a:rPr lang="ru-RU" dirty="0" err="1"/>
              <a:t>виповнювалися</a:t>
            </a:r>
            <a:r>
              <a:rPr lang="ru-RU" dirty="0"/>
              <a:t> </a:t>
            </a:r>
            <a:r>
              <a:rPr lang="ru-RU" dirty="0" err="1"/>
              <a:t>кубічними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. Таким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панфутуриста</a:t>
            </a:r>
            <a:r>
              <a:rPr lang="ru-RU" dirty="0"/>
              <a:t> </a:t>
            </a:r>
            <a:r>
              <a:rPr lang="ru-RU" b="1" i="1" dirty="0"/>
              <a:t>Гео </a:t>
            </a:r>
            <a:r>
              <a:rPr lang="ru-RU" b="1" i="1" dirty="0" err="1"/>
              <a:t>Шкурупія</a:t>
            </a:r>
            <a:r>
              <a:rPr lang="ru-RU" b="1" i="1" dirty="0"/>
              <a:t> </a:t>
            </a:r>
            <a:r>
              <a:rPr lang="ru-RU" dirty="0"/>
              <a:t>"</a:t>
            </a:r>
            <a:r>
              <a:rPr lang="ru-RU" dirty="0" err="1"/>
              <a:t>Геометрія</a:t>
            </a:r>
            <a:r>
              <a:rPr lang="ru-RU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879438090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плл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" y="0"/>
            <a:ext cx="9826383" cy="73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Авангардизм і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стильові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течії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smtClean="0"/>
              <a:t>Авангардизм 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франц. – </a:t>
            </a:r>
            <a:r>
              <a:rPr lang="ru-RU" dirty="0" err="1" smtClean="0"/>
              <a:t>передовий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) –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низки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течій</a:t>
            </a:r>
            <a:r>
              <a:rPr lang="ru-RU" dirty="0" smtClean="0"/>
              <a:t> у </a:t>
            </a:r>
            <a:r>
              <a:rPr lang="ru-RU" dirty="0" err="1" smtClean="0"/>
              <a:t>літературі</a:t>
            </a:r>
            <a:r>
              <a:rPr lang="ru-RU" dirty="0" smtClean="0"/>
              <a:t> й </a:t>
            </a:r>
            <a:r>
              <a:rPr lang="ru-RU" dirty="0" err="1" smtClean="0"/>
              <a:t>мистецтві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зародилися</a:t>
            </a:r>
            <a:r>
              <a:rPr lang="ru-RU" dirty="0" smtClean="0"/>
              <a:t> на початку ХХ ст. </a:t>
            </a:r>
            <a:r>
              <a:rPr lang="ru-RU" dirty="0" err="1" smtClean="0"/>
              <a:t>Вихідним</a:t>
            </a:r>
            <a:r>
              <a:rPr lang="ru-RU" dirty="0" smtClean="0"/>
              <a:t> пунктом </a:t>
            </a:r>
            <a:r>
              <a:rPr lang="ru-RU" dirty="0" err="1" smtClean="0"/>
              <a:t>естетичного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митців-авангардистів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зламати</a:t>
            </a:r>
            <a:r>
              <a:rPr lang="ru-RU" dirty="0" smtClean="0"/>
              <a:t>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та </a:t>
            </a:r>
            <a:r>
              <a:rPr lang="ru-RU" dirty="0" err="1" smtClean="0"/>
              <a:t>норми</a:t>
            </a:r>
            <a:r>
              <a:rPr lang="ru-RU" dirty="0" smtClean="0"/>
              <a:t> смаку </a:t>
            </a:r>
            <a:r>
              <a:rPr lang="ru-RU" dirty="0" err="1" smtClean="0"/>
              <a:t>публіки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22080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плл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20"/>
            <a:ext cx="9250093" cy="753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Головні</a:t>
            </a:r>
            <a:r>
              <a:rPr lang="ru-RU" b="1" i="1" dirty="0"/>
              <a:t> </a:t>
            </a:r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smtClean="0"/>
              <a:t>авангардизму: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реалістичного</a:t>
            </a:r>
            <a:r>
              <a:rPr lang="ru-RU" dirty="0"/>
              <a:t> </a:t>
            </a:r>
            <a:r>
              <a:rPr lang="ru-RU" dirty="0" err="1"/>
              <a:t>змалювання</a:t>
            </a:r>
            <a:r>
              <a:rPr lang="ru-RU" dirty="0"/>
              <a:t> </a:t>
            </a:r>
            <a:r>
              <a:rPr lang="ru-RU" dirty="0" err="1" smtClean="0"/>
              <a:t>світу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 err="1" smtClean="0"/>
              <a:t>аперечення</a:t>
            </a:r>
            <a:r>
              <a:rPr lang="ru-RU" dirty="0" smtClean="0"/>
              <a:t> </a:t>
            </a:r>
            <a:r>
              <a:rPr lang="ru-RU" dirty="0" err="1"/>
              <a:t>традиційних</a:t>
            </a:r>
            <a:r>
              <a:rPr lang="ru-RU" dirty="0"/>
              <a:t> форм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 smtClean="0"/>
              <a:t>зображення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Суб’єктивізм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незвичайних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антиестетичних</a:t>
            </a:r>
            <a:r>
              <a:rPr lang="ru-RU" dirty="0"/>
              <a:t> </a:t>
            </a:r>
            <a:r>
              <a:rPr lang="ru-RU" dirty="0" err="1"/>
              <a:t>виражальних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362092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admin\Рабочий стол\плл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3"/>
            <a:ext cx="9324528" cy="701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/>
              <a:t>В </a:t>
            </a:r>
            <a:r>
              <a:rPr lang="ru-RU" sz="4000" b="1" i="1" dirty="0" err="1"/>
              <a:t>українській</a:t>
            </a:r>
            <a:r>
              <a:rPr lang="ru-RU" sz="4000" b="1" i="1" dirty="0"/>
              <a:t> </a:t>
            </a:r>
            <a:r>
              <a:rPr lang="ru-RU" sz="4000" b="1" i="1" dirty="0" err="1"/>
              <a:t>поезії</a:t>
            </a:r>
            <a:r>
              <a:rPr lang="ru-RU" sz="4000" b="1" i="1" dirty="0"/>
              <a:t> XX ст. </a:t>
            </a:r>
            <a:r>
              <a:rPr lang="ru-RU" sz="4000" b="1" i="1" dirty="0" err="1"/>
              <a:t>можна</a:t>
            </a:r>
            <a:r>
              <a:rPr lang="ru-RU" sz="4000" b="1" i="1" dirty="0"/>
              <a:t> </a:t>
            </a:r>
            <a:r>
              <a:rPr lang="ru-RU" sz="4000" b="1" i="1" dirty="0" err="1"/>
              <a:t>вирізнити</a:t>
            </a:r>
            <a:r>
              <a:rPr lang="ru-RU" sz="4000" b="1" i="1" dirty="0"/>
              <a:t> три </a:t>
            </a:r>
            <a:r>
              <a:rPr lang="ru-RU" sz="4000" b="1" i="1" dirty="0" err="1"/>
              <a:t>хвилі</a:t>
            </a:r>
            <a:r>
              <a:rPr lang="ru-RU" sz="4000" b="1" i="1" dirty="0"/>
              <a:t> </a:t>
            </a:r>
            <a:r>
              <a:rPr lang="ru-RU" sz="4000" b="1" i="1" dirty="0" err="1"/>
              <a:t>розвитку</a:t>
            </a:r>
            <a:r>
              <a:rPr lang="ru-RU" sz="4000" b="1" i="1" dirty="0"/>
              <a:t> </a:t>
            </a:r>
            <a:r>
              <a:rPr lang="ru-RU" sz="4000" b="1" i="1" dirty="0" err="1"/>
              <a:t>поетичного</a:t>
            </a:r>
            <a:r>
              <a:rPr lang="ru-RU" sz="4000" b="1" i="1" dirty="0"/>
              <a:t> </a:t>
            </a:r>
            <a:r>
              <a:rPr lang="ru-RU" sz="4000" b="1" i="1" dirty="0" smtClean="0"/>
              <a:t>авангарду</a:t>
            </a:r>
            <a:r>
              <a:rPr lang="ru-RU" sz="4000" b="1" i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0702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u="sng" dirty="0"/>
              <a:t>Перша </a:t>
            </a:r>
            <a:r>
              <a:rPr lang="ru-RU" b="1" i="1" u="sng" dirty="0" err="1"/>
              <a:t>хвиля</a:t>
            </a:r>
            <a:r>
              <a:rPr lang="ru-RU" b="1" i="1" u="sng" dirty="0"/>
              <a:t> </a:t>
            </a:r>
            <a:r>
              <a:rPr lang="ru-RU" dirty="0" smtClean="0"/>
              <a:t>—</a:t>
            </a:r>
            <a:r>
              <a:rPr lang="ru-RU" dirty="0" err="1" smtClean="0"/>
              <a:t>історичний</a:t>
            </a:r>
            <a:r>
              <a:rPr lang="ru-RU" dirty="0" smtClean="0"/>
              <a:t> </a:t>
            </a:r>
            <a:r>
              <a:rPr lang="ru-RU" dirty="0"/>
              <a:t>авангардизм 1910—1930-х </a:t>
            </a:r>
            <a:r>
              <a:rPr lang="en-US" dirty="0"/>
              <a:t>pp.,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: </a:t>
            </a:r>
            <a:r>
              <a:rPr lang="ru-RU" dirty="0" err="1"/>
              <a:t>Валерій</a:t>
            </a:r>
            <a:r>
              <a:rPr lang="ru-RU" dirty="0"/>
              <a:t> </a:t>
            </a:r>
            <a:r>
              <a:rPr lang="ru-RU" dirty="0" err="1"/>
              <a:t>Поліщук</a:t>
            </a:r>
            <a:r>
              <a:rPr lang="ru-RU" dirty="0"/>
              <a:t>, Михайло Семенко,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Микола</a:t>
            </a:r>
            <a:r>
              <a:rPr lang="ru-RU" dirty="0"/>
              <a:t> Бажан.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покликаний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гострою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очистити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поезію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застарілих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— </a:t>
            </a:r>
            <a:r>
              <a:rPr lang="ru-RU" dirty="0" err="1"/>
              <a:t>консервативності</a:t>
            </a:r>
            <a:r>
              <a:rPr lang="ru-RU" dirty="0"/>
              <a:t>, </a:t>
            </a:r>
            <a:r>
              <a:rPr lang="ru-RU" dirty="0" err="1"/>
              <a:t>хуторянства</a:t>
            </a:r>
            <a:r>
              <a:rPr lang="ru-RU" dirty="0"/>
              <a:t>, </a:t>
            </a:r>
            <a:r>
              <a:rPr lang="ru-RU" dirty="0" err="1"/>
              <a:t>народницьких</a:t>
            </a:r>
            <a:r>
              <a:rPr lang="ru-RU" dirty="0"/>
              <a:t> </a:t>
            </a:r>
            <a:r>
              <a:rPr lang="ru-RU" dirty="0" err="1" smtClean="0"/>
              <a:t>ідей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i="1" u="sng" dirty="0"/>
              <a:t>Друга </a:t>
            </a:r>
            <a:r>
              <a:rPr lang="ru-RU" b="1" i="1" u="sng" dirty="0" err="1"/>
              <a:t>хвиля</a:t>
            </a:r>
            <a:r>
              <a:rPr lang="ru-RU" b="1" i="1" u="sng" dirty="0"/>
              <a:t> </a:t>
            </a:r>
            <a:r>
              <a:rPr lang="ru-RU" dirty="0"/>
              <a:t>—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 </a:t>
            </a:r>
            <a:r>
              <a:rPr lang="ru-RU" dirty="0" err="1"/>
              <a:t>діаспори</a:t>
            </a:r>
            <a:r>
              <a:rPr lang="ru-RU" dirty="0"/>
              <a:t> </a:t>
            </a:r>
            <a:r>
              <a:rPr lang="ru-RU" dirty="0" err="1"/>
              <a:t>повоєнної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(</a:t>
            </a:r>
            <a:r>
              <a:rPr lang="ru-RU" dirty="0" err="1"/>
              <a:t>Юрія</a:t>
            </a:r>
            <a:r>
              <a:rPr lang="ru-RU" dirty="0"/>
              <a:t> </a:t>
            </a:r>
            <a:r>
              <a:rPr lang="ru-RU" dirty="0" err="1"/>
              <a:t>Тарнавського</a:t>
            </a:r>
            <a:r>
              <a:rPr lang="ru-RU" dirty="0"/>
              <a:t>, </a:t>
            </a:r>
            <a:r>
              <a:rPr lang="ru-RU" dirty="0" err="1"/>
              <a:t>Емми</a:t>
            </a:r>
            <a:r>
              <a:rPr lang="ru-RU" dirty="0"/>
              <a:t> </a:t>
            </a:r>
            <a:r>
              <a:rPr lang="ru-RU" dirty="0" err="1"/>
              <a:t>Андієвської</a:t>
            </a:r>
            <a:r>
              <a:rPr lang="ru-RU" dirty="0"/>
              <a:t>)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шістдесятників</a:t>
            </a:r>
            <a:r>
              <a:rPr lang="ru-RU" dirty="0"/>
              <a:t> (</a:t>
            </a:r>
            <a:r>
              <a:rPr lang="ru-RU" dirty="0" err="1"/>
              <a:t>Івана</a:t>
            </a:r>
            <a:r>
              <a:rPr lang="ru-RU" dirty="0"/>
              <a:t> Драча,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Вінграновського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вияви</a:t>
            </a:r>
            <a:r>
              <a:rPr lang="ru-RU" dirty="0"/>
              <a:t> авангарду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i="1" u="sng" dirty="0" err="1" smtClean="0"/>
              <a:t>Третя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хвиля</a:t>
            </a:r>
            <a:r>
              <a:rPr lang="ru-RU" b="1" i="1" u="sng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smtClean="0"/>
              <a:t> «</a:t>
            </a:r>
            <a:r>
              <a:rPr lang="ru-RU" dirty="0"/>
              <a:t>нова </a:t>
            </a:r>
            <a:r>
              <a:rPr lang="ru-RU" dirty="0" err="1"/>
              <a:t>хвиля</a:t>
            </a:r>
            <a:r>
              <a:rPr lang="ru-RU" dirty="0"/>
              <a:t>», </a:t>
            </a:r>
            <a:r>
              <a:rPr lang="ru-RU" dirty="0" err="1"/>
              <a:t>постмодернізм</a:t>
            </a:r>
            <a:r>
              <a:rPr lang="ru-RU" dirty="0"/>
              <a:t> — </a:t>
            </a:r>
            <a:r>
              <a:rPr lang="ru-RU" dirty="0" err="1"/>
              <a:t>відродження</a:t>
            </a:r>
            <a:r>
              <a:rPr lang="ru-RU" dirty="0"/>
              <a:t> авангардизму в </a:t>
            </a:r>
            <a:r>
              <a:rPr lang="ru-RU" dirty="0" err="1"/>
              <a:t>кінці</a:t>
            </a:r>
            <a:r>
              <a:rPr lang="ru-RU" dirty="0"/>
              <a:t> 1980-х 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06627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0046" y="577251"/>
            <a:ext cx="9133954" cy="5665362"/>
            <a:chOff x="5022" y="596318"/>
            <a:chExt cx="9133954" cy="5665362"/>
          </a:xfrm>
        </p:grpSpPr>
        <p:sp>
          <p:nvSpPr>
            <p:cNvPr id="6" name="Полилиния 5"/>
            <p:cNvSpPr/>
            <p:nvPr/>
          </p:nvSpPr>
          <p:spPr>
            <a:xfrm>
              <a:off x="2442885" y="596318"/>
              <a:ext cx="4316501" cy="2185761"/>
            </a:xfrm>
            <a:custGeom>
              <a:avLst/>
              <a:gdLst>
                <a:gd name="connsiteX0" fmla="*/ 0 w 4316501"/>
                <a:gd name="connsiteY0" fmla="*/ 218576 h 2185761"/>
                <a:gd name="connsiteX1" fmla="*/ 218576 w 4316501"/>
                <a:gd name="connsiteY1" fmla="*/ 0 h 2185761"/>
                <a:gd name="connsiteX2" fmla="*/ 4097925 w 4316501"/>
                <a:gd name="connsiteY2" fmla="*/ 0 h 2185761"/>
                <a:gd name="connsiteX3" fmla="*/ 4316501 w 4316501"/>
                <a:gd name="connsiteY3" fmla="*/ 218576 h 2185761"/>
                <a:gd name="connsiteX4" fmla="*/ 4316501 w 4316501"/>
                <a:gd name="connsiteY4" fmla="*/ 1967185 h 2185761"/>
                <a:gd name="connsiteX5" fmla="*/ 4097925 w 4316501"/>
                <a:gd name="connsiteY5" fmla="*/ 2185761 h 2185761"/>
                <a:gd name="connsiteX6" fmla="*/ 218576 w 4316501"/>
                <a:gd name="connsiteY6" fmla="*/ 2185761 h 2185761"/>
                <a:gd name="connsiteX7" fmla="*/ 0 w 4316501"/>
                <a:gd name="connsiteY7" fmla="*/ 1967185 h 2185761"/>
                <a:gd name="connsiteX8" fmla="*/ 0 w 4316501"/>
                <a:gd name="connsiteY8" fmla="*/ 218576 h 218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6501" h="2185761">
                  <a:moveTo>
                    <a:pt x="0" y="218576"/>
                  </a:moveTo>
                  <a:cubicBezTo>
                    <a:pt x="0" y="97860"/>
                    <a:pt x="97860" y="0"/>
                    <a:pt x="218576" y="0"/>
                  </a:cubicBezTo>
                  <a:lnTo>
                    <a:pt x="4097925" y="0"/>
                  </a:lnTo>
                  <a:cubicBezTo>
                    <a:pt x="4218641" y="0"/>
                    <a:pt x="4316501" y="97860"/>
                    <a:pt x="4316501" y="218576"/>
                  </a:cubicBezTo>
                  <a:lnTo>
                    <a:pt x="4316501" y="1967185"/>
                  </a:lnTo>
                  <a:cubicBezTo>
                    <a:pt x="4316501" y="2087901"/>
                    <a:pt x="4218641" y="2185761"/>
                    <a:pt x="4097925" y="2185761"/>
                  </a:cubicBezTo>
                  <a:lnTo>
                    <a:pt x="218576" y="2185761"/>
                  </a:lnTo>
                  <a:cubicBezTo>
                    <a:pt x="97860" y="2185761"/>
                    <a:pt x="0" y="2087901"/>
                    <a:pt x="0" y="1967185"/>
                  </a:cubicBezTo>
                  <a:lnTo>
                    <a:pt x="0" y="2185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6899" tIns="246899" rIns="246899" bIns="246899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b="1" i="1" u="sng" kern="1200" dirty="0" smtClean="0"/>
                <a:t>Авангардизм</a:t>
              </a:r>
              <a:endParaRPr lang="ru-RU" sz="4800" b="1" i="1" u="sng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937059" y="2782079"/>
              <a:ext cx="3634940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34940" y="0"/>
                  </a:moveTo>
                  <a:lnTo>
                    <a:pt x="3634940" y="248542"/>
                  </a:lnTo>
                  <a:lnTo>
                    <a:pt x="0" y="248542"/>
                  </a:lnTo>
                  <a:lnTo>
                    <a:pt x="0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50743" y="3279164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i="1" kern="1200" dirty="0" smtClean="0"/>
                <a:t>Футуризм</a:t>
              </a:r>
              <a:endParaRPr lang="ru-RU" sz="2100" i="1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91339" y="4521880"/>
              <a:ext cx="91440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5022" y="5018966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0" i="0" kern="1200" dirty="0" err="1" smtClean="0"/>
                <a:t>Акцентував</a:t>
              </a:r>
              <a:r>
                <a:rPr lang="ru-RU" sz="2100" b="0" i="0" kern="1200" dirty="0" smtClean="0"/>
                <a:t> </a:t>
              </a:r>
              <a:r>
                <a:rPr lang="ru-RU" sz="2100" b="0" i="0" kern="1200" dirty="0" err="1" smtClean="0"/>
                <a:t>увагу</a:t>
              </a:r>
              <a:r>
                <a:rPr lang="ru-RU" sz="2100" b="0" i="0" kern="1200" dirty="0" smtClean="0"/>
                <a:t> на </a:t>
              </a:r>
              <a:r>
                <a:rPr lang="ru-RU" sz="2100" b="0" i="0" kern="1200" dirty="0" err="1" smtClean="0"/>
                <a:t>мовотворенні</a:t>
              </a:r>
              <a:endParaRPr lang="ru-RU" sz="21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360353" y="2782079"/>
              <a:ext cx="1211646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11646" y="0"/>
                  </a:moveTo>
                  <a:lnTo>
                    <a:pt x="1211646" y="248542"/>
                  </a:lnTo>
                  <a:lnTo>
                    <a:pt x="0" y="248542"/>
                  </a:lnTo>
                  <a:lnTo>
                    <a:pt x="0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2428316" y="3279165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0" i="1" kern="1200" dirty="0" err="1" smtClean="0"/>
                <a:t>Експресіонізм</a:t>
              </a:r>
              <a:endParaRPr lang="ru-RU" sz="21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572000" y="2782079"/>
              <a:ext cx="1211646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8542"/>
                  </a:lnTo>
                  <a:lnTo>
                    <a:pt x="1211646" y="248542"/>
                  </a:lnTo>
                  <a:lnTo>
                    <a:pt x="1211646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4851610" y="3279165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0" i="1" kern="1200" dirty="0" err="1" smtClean="0"/>
                <a:t>Сюрреалізм</a:t>
              </a:r>
              <a:endParaRPr lang="ru-RU" sz="21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737926" y="4521880"/>
              <a:ext cx="91440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4851610" y="5018966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На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100" kern="1200" dirty="0" smtClean="0"/>
                <a:t>підсвідомості</a:t>
              </a:r>
              <a:endParaRPr lang="ru-RU" sz="21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572000" y="2782079"/>
              <a:ext cx="3634940" cy="4970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8542"/>
                  </a:lnTo>
                  <a:lnTo>
                    <a:pt x="3634940" y="248542"/>
                  </a:lnTo>
                  <a:lnTo>
                    <a:pt x="3634940" y="4970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7274904" y="3279165"/>
              <a:ext cx="1864072" cy="1242714"/>
            </a:xfrm>
            <a:custGeom>
              <a:avLst/>
              <a:gdLst>
                <a:gd name="connsiteX0" fmla="*/ 0 w 1864072"/>
                <a:gd name="connsiteY0" fmla="*/ 124271 h 1242714"/>
                <a:gd name="connsiteX1" fmla="*/ 124271 w 1864072"/>
                <a:gd name="connsiteY1" fmla="*/ 0 h 1242714"/>
                <a:gd name="connsiteX2" fmla="*/ 1739801 w 1864072"/>
                <a:gd name="connsiteY2" fmla="*/ 0 h 1242714"/>
                <a:gd name="connsiteX3" fmla="*/ 1864072 w 1864072"/>
                <a:gd name="connsiteY3" fmla="*/ 124271 h 1242714"/>
                <a:gd name="connsiteX4" fmla="*/ 1864072 w 1864072"/>
                <a:gd name="connsiteY4" fmla="*/ 1118443 h 1242714"/>
                <a:gd name="connsiteX5" fmla="*/ 1739801 w 1864072"/>
                <a:gd name="connsiteY5" fmla="*/ 1242714 h 1242714"/>
                <a:gd name="connsiteX6" fmla="*/ 124271 w 1864072"/>
                <a:gd name="connsiteY6" fmla="*/ 1242714 h 1242714"/>
                <a:gd name="connsiteX7" fmla="*/ 0 w 1864072"/>
                <a:gd name="connsiteY7" fmla="*/ 1118443 h 1242714"/>
                <a:gd name="connsiteX8" fmla="*/ 0 w 1864072"/>
                <a:gd name="connsiteY8" fmla="*/ 124271 h 124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072" h="1242714">
                  <a:moveTo>
                    <a:pt x="0" y="124271"/>
                  </a:moveTo>
                  <a:cubicBezTo>
                    <a:pt x="0" y="55638"/>
                    <a:pt x="55638" y="0"/>
                    <a:pt x="124271" y="0"/>
                  </a:cubicBezTo>
                  <a:lnTo>
                    <a:pt x="1739801" y="0"/>
                  </a:lnTo>
                  <a:cubicBezTo>
                    <a:pt x="1808434" y="0"/>
                    <a:pt x="1864072" y="55638"/>
                    <a:pt x="1864072" y="124271"/>
                  </a:cubicBezTo>
                  <a:lnTo>
                    <a:pt x="1864072" y="1118443"/>
                  </a:lnTo>
                  <a:cubicBezTo>
                    <a:pt x="1864072" y="1187076"/>
                    <a:pt x="1808434" y="1242714"/>
                    <a:pt x="1739801" y="1242714"/>
                  </a:cubicBezTo>
                  <a:lnTo>
                    <a:pt x="124271" y="1242714"/>
                  </a:lnTo>
                  <a:cubicBezTo>
                    <a:pt x="55638" y="1242714"/>
                    <a:pt x="0" y="1187076"/>
                    <a:pt x="0" y="1118443"/>
                  </a:cubicBezTo>
                  <a:lnTo>
                    <a:pt x="0" y="1242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08" tIns="116408" rIns="116408" bIns="11640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0" i="1" kern="1200" dirty="0" err="1" smtClean="0"/>
                <a:t>Кубізм</a:t>
              </a:r>
              <a:endParaRPr lang="ru-RU" sz="2100" kern="1200" dirty="0"/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3314633" y="4521881"/>
            <a:ext cx="91440" cy="49708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708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олилиния 19"/>
          <p:cNvSpPr/>
          <p:nvPr/>
        </p:nvSpPr>
        <p:spPr>
          <a:xfrm>
            <a:off x="8206940" y="4521879"/>
            <a:ext cx="91440" cy="49708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708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олилиния 20"/>
          <p:cNvSpPr/>
          <p:nvPr/>
        </p:nvSpPr>
        <p:spPr>
          <a:xfrm>
            <a:off x="2398296" y="5018966"/>
            <a:ext cx="1957680" cy="1242714"/>
          </a:xfrm>
          <a:custGeom>
            <a:avLst/>
            <a:gdLst>
              <a:gd name="connsiteX0" fmla="*/ 0 w 1864072"/>
              <a:gd name="connsiteY0" fmla="*/ 124271 h 1242714"/>
              <a:gd name="connsiteX1" fmla="*/ 124271 w 1864072"/>
              <a:gd name="connsiteY1" fmla="*/ 0 h 1242714"/>
              <a:gd name="connsiteX2" fmla="*/ 1739801 w 1864072"/>
              <a:gd name="connsiteY2" fmla="*/ 0 h 1242714"/>
              <a:gd name="connsiteX3" fmla="*/ 1864072 w 1864072"/>
              <a:gd name="connsiteY3" fmla="*/ 124271 h 1242714"/>
              <a:gd name="connsiteX4" fmla="*/ 1864072 w 1864072"/>
              <a:gd name="connsiteY4" fmla="*/ 1118443 h 1242714"/>
              <a:gd name="connsiteX5" fmla="*/ 1739801 w 1864072"/>
              <a:gd name="connsiteY5" fmla="*/ 1242714 h 1242714"/>
              <a:gd name="connsiteX6" fmla="*/ 124271 w 1864072"/>
              <a:gd name="connsiteY6" fmla="*/ 1242714 h 1242714"/>
              <a:gd name="connsiteX7" fmla="*/ 0 w 1864072"/>
              <a:gd name="connsiteY7" fmla="*/ 1118443 h 1242714"/>
              <a:gd name="connsiteX8" fmla="*/ 0 w 1864072"/>
              <a:gd name="connsiteY8" fmla="*/ 124271 h 124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4072" h="1242714">
                <a:moveTo>
                  <a:pt x="0" y="124271"/>
                </a:moveTo>
                <a:cubicBezTo>
                  <a:pt x="0" y="55638"/>
                  <a:pt x="55638" y="0"/>
                  <a:pt x="124271" y="0"/>
                </a:cubicBezTo>
                <a:lnTo>
                  <a:pt x="1739801" y="0"/>
                </a:lnTo>
                <a:cubicBezTo>
                  <a:pt x="1808434" y="0"/>
                  <a:pt x="1864072" y="55638"/>
                  <a:pt x="1864072" y="124271"/>
                </a:cubicBezTo>
                <a:lnTo>
                  <a:pt x="1864072" y="1118443"/>
                </a:lnTo>
                <a:cubicBezTo>
                  <a:pt x="1864072" y="1187076"/>
                  <a:pt x="1808434" y="1242714"/>
                  <a:pt x="1739801" y="1242714"/>
                </a:cubicBezTo>
                <a:lnTo>
                  <a:pt x="124271" y="1242714"/>
                </a:lnTo>
                <a:cubicBezTo>
                  <a:pt x="55638" y="1242714"/>
                  <a:pt x="0" y="1187076"/>
                  <a:pt x="0" y="1118443"/>
                </a:cubicBezTo>
                <a:lnTo>
                  <a:pt x="0" y="1242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408" tIns="116408" rIns="116408" bIns="11640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900" dirty="0" smtClean="0"/>
              <a:t>На </a:t>
            </a:r>
            <a:r>
              <a:rPr lang="ru-RU" sz="1900" dirty="0" err="1"/>
              <a:t>емоційності</a:t>
            </a:r>
            <a:r>
              <a:rPr lang="ru-RU" sz="1900" dirty="0"/>
              <a:t>, </a:t>
            </a:r>
            <a:r>
              <a:rPr lang="ru-RU" sz="1900" dirty="0" err="1"/>
              <a:t>безпосередності</a:t>
            </a:r>
            <a:r>
              <a:rPr lang="ru-RU" sz="1900" dirty="0"/>
              <a:t> </a:t>
            </a:r>
            <a:r>
              <a:rPr lang="ru-RU" sz="1900" dirty="0" err="1"/>
              <a:t>сприйняття</a:t>
            </a:r>
            <a:endParaRPr lang="ru-RU" sz="1900" kern="1200" dirty="0"/>
          </a:p>
        </p:txBody>
      </p:sp>
      <p:sp>
        <p:nvSpPr>
          <p:cNvPr id="22" name="Полилиния 21"/>
          <p:cNvSpPr/>
          <p:nvPr/>
        </p:nvSpPr>
        <p:spPr>
          <a:xfrm>
            <a:off x="7274904" y="5018966"/>
            <a:ext cx="1864072" cy="1242714"/>
          </a:xfrm>
          <a:custGeom>
            <a:avLst/>
            <a:gdLst>
              <a:gd name="connsiteX0" fmla="*/ 0 w 1864072"/>
              <a:gd name="connsiteY0" fmla="*/ 124271 h 1242714"/>
              <a:gd name="connsiteX1" fmla="*/ 124271 w 1864072"/>
              <a:gd name="connsiteY1" fmla="*/ 0 h 1242714"/>
              <a:gd name="connsiteX2" fmla="*/ 1739801 w 1864072"/>
              <a:gd name="connsiteY2" fmla="*/ 0 h 1242714"/>
              <a:gd name="connsiteX3" fmla="*/ 1864072 w 1864072"/>
              <a:gd name="connsiteY3" fmla="*/ 124271 h 1242714"/>
              <a:gd name="connsiteX4" fmla="*/ 1864072 w 1864072"/>
              <a:gd name="connsiteY4" fmla="*/ 1118443 h 1242714"/>
              <a:gd name="connsiteX5" fmla="*/ 1739801 w 1864072"/>
              <a:gd name="connsiteY5" fmla="*/ 1242714 h 1242714"/>
              <a:gd name="connsiteX6" fmla="*/ 124271 w 1864072"/>
              <a:gd name="connsiteY6" fmla="*/ 1242714 h 1242714"/>
              <a:gd name="connsiteX7" fmla="*/ 0 w 1864072"/>
              <a:gd name="connsiteY7" fmla="*/ 1118443 h 1242714"/>
              <a:gd name="connsiteX8" fmla="*/ 0 w 1864072"/>
              <a:gd name="connsiteY8" fmla="*/ 124271 h 124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4072" h="1242714">
                <a:moveTo>
                  <a:pt x="0" y="124271"/>
                </a:moveTo>
                <a:cubicBezTo>
                  <a:pt x="0" y="55638"/>
                  <a:pt x="55638" y="0"/>
                  <a:pt x="124271" y="0"/>
                </a:cubicBezTo>
                <a:lnTo>
                  <a:pt x="1739801" y="0"/>
                </a:lnTo>
                <a:cubicBezTo>
                  <a:pt x="1808434" y="0"/>
                  <a:pt x="1864072" y="55638"/>
                  <a:pt x="1864072" y="124271"/>
                </a:cubicBezTo>
                <a:lnTo>
                  <a:pt x="1864072" y="1118443"/>
                </a:lnTo>
                <a:cubicBezTo>
                  <a:pt x="1864072" y="1187076"/>
                  <a:pt x="1808434" y="1242714"/>
                  <a:pt x="1739801" y="1242714"/>
                </a:cubicBezTo>
                <a:lnTo>
                  <a:pt x="124271" y="1242714"/>
                </a:lnTo>
                <a:cubicBezTo>
                  <a:pt x="55638" y="1242714"/>
                  <a:pt x="0" y="1187076"/>
                  <a:pt x="0" y="1118443"/>
                </a:cubicBezTo>
                <a:lnTo>
                  <a:pt x="0" y="1242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408" tIns="116408" rIns="116408" bIns="11640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100" dirty="0" smtClean="0"/>
              <a:t>На геометричних формах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8111726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плл\0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brightnessContrast bright="3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9" y="0"/>
            <a:ext cx="9443362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/>
              <a:t>Футуризм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u="sng" dirty="0"/>
              <a:t>Футуризм</a:t>
            </a:r>
            <a:r>
              <a:rPr lang="ru-RU" i="1" dirty="0"/>
              <a:t> 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лат. </a:t>
            </a:r>
            <a:r>
              <a:rPr lang="ru-RU" dirty="0" err="1" smtClean="0"/>
              <a:t>майбутнє</a:t>
            </a:r>
            <a:r>
              <a:rPr lang="ru-RU" dirty="0"/>
              <a:t>) — </a:t>
            </a:r>
            <a:r>
              <a:rPr lang="ru-RU" dirty="0" err="1"/>
              <a:t>авангардистська</a:t>
            </a:r>
            <a:r>
              <a:rPr lang="ru-RU" dirty="0"/>
              <a:t> </a:t>
            </a:r>
            <a:r>
              <a:rPr lang="ru-RU" dirty="0" err="1"/>
              <a:t>течія</a:t>
            </a:r>
            <a:r>
              <a:rPr lang="ru-RU" dirty="0"/>
              <a:t> в </a:t>
            </a:r>
            <a:r>
              <a:rPr lang="ru-RU" dirty="0" err="1"/>
              <a:t>літе­ратурі</a:t>
            </a:r>
            <a:r>
              <a:rPr lang="ru-RU" dirty="0"/>
              <a:t> й </a:t>
            </a:r>
            <a:r>
              <a:rPr lang="ru-RU" dirty="0" err="1"/>
              <a:t>мистецтві</a:t>
            </a:r>
            <a:r>
              <a:rPr lang="ru-RU" dirty="0"/>
              <a:t> 10—30-х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en-US" dirty="0" smtClean="0"/>
              <a:t>XX</a:t>
            </a:r>
            <a:r>
              <a:rPr lang="uk-UA" dirty="0" err="1" smtClean="0"/>
              <a:t>ст</a:t>
            </a:r>
            <a:r>
              <a:rPr lang="ru-RU" dirty="0" smtClean="0"/>
              <a:t>. </a:t>
            </a:r>
            <a:r>
              <a:rPr lang="ru-RU" dirty="0" err="1"/>
              <a:t>Батьківщиною</a:t>
            </a:r>
            <a:r>
              <a:rPr lang="ru-RU" dirty="0"/>
              <a:t> футуризму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b="1" i="1" dirty="0" err="1"/>
              <a:t>Італія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/>
              <a:t>футуризм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наслідувальний</a:t>
            </a:r>
            <a:r>
              <a:rPr lang="ru-RU" dirty="0"/>
              <a:t> </a:t>
            </a:r>
            <a:r>
              <a:rPr lang="ru-RU" dirty="0" err="1" smtClean="0"/>
              <a:t>характер.Він</a:t>
            </a:r>
            <a:r>
              <a:rPr lang="ru-RU" dirty="0" smtClean="0"/>
              <a:t> </a:t>
            </a:r>
            <a:r>
              <a:rPr lang="ru-RU" dirty="0" err="1"/>
              <a:t>зневажливо</a:t>
            </a:r>
            <a:r>
              <a:rPr lang="ru-RU" dirty="0"/>
              <a:t>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патріотичних</a:t>
            </a:r>
            <a:r>
              <a:rPr lang="ru-RU" dirty="0"/>
              <a:t> </a:t>
            </a:r>
            <a:r>
              <a:rPr lang="ru-RU" dirty="0" err="1"/>
              <a:t>почувань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Й</a:t>
            </a:r>
            <a:r>
              <a:rPr lang="ru-RU" dirty="0" err="1" smtClean="0"/>
              <a:t>ого</a:t>
            </a:r>
            <a:r>
              <a:rPr lang="ru-RU" dirty="0" smtClean="0"/>
              <a:t> </a:t>
            </a:r>
            <a:r>
              <a:rPr lang="ru-RU" dirty="0" err="1"/>
              <a:t>представники</a:t>
            </a:r>
            <a:r>
              <a:rPr lang="ru-RU" dirty="0"/>
              <a:t> заявляли,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творять</a:t>
            </a:r>
            <a:r>
              <a:rPr lang="ru-RU" dirty="0"/>
              <a:t> </a:t>
            </a:r>
            <a:r>
              <a:rPr lang="ru-RU" b="1" i="1" dirty="0"/>
              <a:t>«</a:t>
            </a:r>
            <a:r>
              <a:rPr lang="ru-RU" b="1" i="1" dirty="0" err="1"/>
              <a:t>мистецтво</a:t>
            </a:r>
            <a:r>
              <a:rPr lang="ru-RU" b="1" i="1" dirty="0"/>
              <a:t> </a:t>
            </a:r>
            <a:r>
              <a:rPr lang="ru-RU" b="1" i="1" dirty="0" err="1"/>
              <a:t>майбутнього</a:t>
            </a:r>
            <a:r>
              <a:rPr lang="ru-RU" b="1" i="1" dirty="0"/>
              <a:t>»</a:t>
            </a:r>
            <a:r>
              <a:rPr lang="ru-RU" dirty="0"/>
              <a:t>, </a:t>
            </a:r>
            <a:r>
              <a:rPr lang="ru-RU" dirty="0" err="1"/>
              <a:t>заперечуючи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суспільну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та </a:t>
            </a:r>
            <a:r>
              <a:rPr lang="ru-RU" dirty="0" err="1"/>
              <a:t>ідейний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75673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плл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15"/>
            <a:ext cx="9612560" cy="76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Риси </a:t>
            </a:r>
            <a:r>
              <a:rPr lang="uk-UA" b="1" i="1" dirty="0" smtClean="0"/>
              <a:t>футуризму мали </a:t>
            </a:r>
            <a:r>
              <a:rPr lang="uk-UA" b="1" i="1" dirty="0"/>
              <a:t>твори таких українських митців: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6" cy="4525963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 </a:t>
            </a:r>
            <a:r>
              <a:rPr lang="ru-RU" dirty="0" err="1"/>
              <a:t>Михайль</a:t>
            </a:r>
            <a:r>
              <a:rPr lang="ru-RU" dirty="0"/>
              <a:t> Семенко 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О. </a:t>
            </a:r>
            <a:r>
              <a:rPr lang="ru-RU" dirty="0" err="1" smtClean="0"/>
              <a:t>Слісаренко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/>
              <a:t> Г. </a:t>
            </a:r>
            <a:r>
              <a:rPr lang="ru-RU" dirty="0" err="1"/>
              <a:t>Шкурупій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Я. </a:t>
            </a:r>
            <a:r>
              <a:rPr lang="ru-RU" dirty="0" smtClean="0"/>
              <a:t>Савченко</a:t>
            </a:r>
          </a:p>
          <a:p>
            <a:pPr>
              <a:buFont typeface="Wingdings" pitchFamily="2" charset="2"/>
              <a:buChar char="v"/>
            </a:pPr>
            <a:endParaRPr lang="uk-UA" dirty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В. </a:t>
            </a:r>
            <a:r>
              <a:rPr lang="ru-RU" dirty="0" smtClean="0"/>
              <a:t>Ярошенко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М. </a:t>
            </a:r>
            <a:r>
              <a:rPr lang="ru-RU" dirty="0" smtClean="0"/>
              <a:t>Терещенко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Г</a:t>
            </a:r>
            <a:r>
              <a:rPr lang="ru-RU" dirty="0"/>
              <a:t>. </a:t>
            </a:r>
            <a:r>
              <a:rPr lang="ru-RU" dirty="0" smtClean="0"/>
              <a:t>Коляда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Μ. Щербак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387396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плл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3"/>
            <a:ext cx="9324528" cy="701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113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Михайль</a:t>
            </a:r>
            <a:r>
              <a:rPr lang="ru-RU" b="1" i="1" dirty="0"/>
              <a:t> </a:t>
            </a:r>
            <a:r>
              <a:rPr lang="ru-RU" b="1" i="1" dirty="0" smtClean="0"/>
              <a:t>Семенко </a:t>
            </a:r>
            <a:br>
              <a:rPr lang="ru-RU" b="1" i="1" dirty="0" smtClean="0"/>
            </a:br>
            <a:r>
              <a:rPr lang="ru-RU" sz="3600" dirty="0" smtClean="0"/>
              <a:t>(1892 -</a:t>
            </a:r>
            <a:r>
              <a:rPr lang="ru-RU" sz="3600" dirty="0"/>
              <a:t> </a:t>
            </a:r>
            <a:r>
              <a:rPr lang="ru-RU" sz="3600" dirty="0" smtClean="0"/>
              <a:t>1937)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err="1"/>
              <a:t>Лідер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smtClean="0"/>
              <a:t>футуризму;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Проголосив деструкцію форми, епатаж;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Творив алогічну мову, надмірно вживав приголосні намагаючись передати хаос індустріального міста.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Файл:Семенко М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71966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0202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плл\0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4000"/>
                    </a14:imgEffect>
                    <a14:imgEffect>
                      <a14:brightnessContrast bright="6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59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5300" b="1" i="1" dirty="0" err="1"/>
              <a:t>Експресіонізм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 dirty="0" err="1" smtClean="0"/>
              <a:t>Експресіонізм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лат.- </a:t>
            </a:r>
            <a:r>
              <a:rPr lang="ru-RU" dirty="0" err="1" smtClean="0"/>
              <a:t>вираження</a:t>
            </a:r>
            <a:r>
              <a:rPr lang="ru-RU" dirty="0" smtClean="0"/>
              <a:t>)- </a:t>
            </a:r>
            <a:r>
              <a:rPr lang="ru-RU" dirty="0" err="1" smtClean="0"/>
              <a:t>літературно-мистецький</a:t>
            </a:r>
            <a:r>
              <a:rPr lang="ru-RU" dirty="0" smtClean="0"/>
              <a:t> </a:t>
            </a:r>
            <a:r>
              <a:rPr lang="ru-RU" dirty="0" err="1"/>
              <a:t>потік</a:t>
            </a:r>
            <a:r>
              <a:rPr lang="ru-RU" dirty="0"/>
              <a:t> авангардизму,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сформувався</a:t>
            </a:r>
            <a:r>
              <a:rPr lang="ru-RU" dirty="0"/>
              <a:t> в </a:t>
            </a:r>
            <a:r>
              <a:rPr lang="ru-RU" dirty="0" err="1"/>
              <a:t>Німеччині</a:t>
            </a:r>
            <a:r>
              <a:rPr lang="ru-RU" dirty="0"/>
              <a:t> на початку </a:t>
            </a:r>
            <a:r>
              <a:rPr lang="ru-RU" dirty="0" smtClean="0"/>
              <a:t>ХХ ст. Для </a:t>
            </a:r>
            <a:r>
              <a:rPr lang="ru-RU" dirty="0" err="1" smtClean="0"/>
              <a:t>експресіоністів</a:t>
            </a:r>
            <a:r>
              <a:rPr lang="ru-RU" dirty="0" smtClean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загострене</a:t>
            </a:r>
            <a:r>
              <a:rPr lang="ru-RU" dirty="0" smtClean="0"/>
              <a:t> </a:t>
            </a:r>
            <a:r>
              <a:rPr lang="ru-RU" dirty="0" err="1"/>
              <a:t>увиразнення</a:t>
            </a:r>
            <a:r>
              <a:rPr lang="ru-RU" dirty="0"/>
              <a:t> </a:t>
            </a:r>
            <a:r>
              <a:rPr lang="ru-RU" dirty="0" err="1"/>
              <a:t>важливої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, яке </a:t>
            </a:r>
            <a:r>
              <a:rPr lang="ru-RU" dirty="0" err="1"/>
              <a:t>досягалося</a:t>
            </a:r>
            <a:r>
              <a:rPr lang="ru-RU" dirty="0"/>
              <a:t> шляхом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навмисного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аж до гротеску.</a:t>
            </a:r>
          </a:p>
        </p:txBody>
      </p:sp>
    </p:spTree>
    <p:extLst>
      <p:ext uri="{BB962C8B-B14F-4D97-AF65-F5344CB8AC3E}">
        <p14:creationId xmlns:p14="http://schemas.microsoft.com/office/powerpoint/2010/main" val="261562730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348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Презентація на тему: «Авангардизм»</vt:lpstr>
      <vt:lpstr> Авангардизм і його стильові течії</vt:lpstr>
      <vt:lpstr>Головні ознаки авангардизму:</vt:lpstr>
      <vt:lpstr>В українській поезії XX ст. можна вирізнити три хвилі розвитку поетичного авангарду:</vt:lpstr>
      <vt:lpstr>Презентация PowerPoint</vt:lpstr>
      <vt:lpstr>Футуризм</vt:lpstr>
      <vt:lpstr>Риси футуризму мали твори таких українських митців:</vt:lpstr>
      <vt:lpstr>Михайль Семенко  (1892 - 1937)</vt:lpstr>
      <vt:lpstr>Експресіонізм </vt:lpstr>
      <vt:lpstr>Риси експресіонізму мали твори таких українських митців:</vt:lpstr>
      <vt:lpstr>Сюрреалізм</vt:lpstr>
      <vt:lpstr>Риси сюрреалізм мали твори таких українських митців:</vt:lpstr>
      <vt:lpstr>Кубізм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SPA</dc:creator>
  <cp:lastModifiedBy>SPA</cp:lastModifiedBy>
  <cp:revision>21</cp:revision>
  <dcterms:created xsi:type="dcterms:W3CDTF">2013-09-11T13:10:01Z</dcterms:created>
  <dcterms:modified xsi:type="dcterms:W3CDTF">2013-09-13T09:06:18Z</dcterms:modified>
</cp:coreProperties>
</file>