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5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851648" cy="1211560"/>
          </a:xfrm>
        </p:spPr>
        <p:txBody>
          <a:bodyPr/>
          <a:lstStyle/>
          <a:p>
            <a:pPr algn="ctr"/>
            <a:r>
              <a:rPr lang="uk-UA" dirty="0" smtClean="0"/>
              <a:t>Екологічні проблеми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6056" y="2996952"/>
            <a:ext cx="3384376" cy="230425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Виконав учень</a:t>
            </a:r>
            <a:br>
              <a:rPr lang="uk-UA" dirty="0" smtClean="0"/>
            </a:br>
            <a:r>
              <a:rPr lang="uk-UA" dirty="0" smtClean="0"/>
              <a:t>НВК-ДАЛ №15</a:t>
            </a:r>
            <a:br>
              <a:rPr lang="uk-UA" dirty="0" smtClean="0"/>
            </a:br>
            <a:r>
              <a:rPr lang="uk-UA" dirty="0" smtClean="0"/>
              <a:t>11-А класу</a:t>
            </a:r>
            <a:br>
              <a:rPr lang="uk-UA" dirty="0" smtClean="0"/>
            </a:br>
            <a:r>
              <a:rPr lang="uk-UA" dirty="0" err="1" smtClean="0"/>
              <a:t>Ковтюх</a:t>
            </a:r>
            <a:r>
              <a:rPr lang="uk-UA" dirty="0" smtClean="0"/>
              <a:t> </a:t>
            </a:r>
            <a:r>
              <a:rPr lang="uk-UA" dirty="0" smtClean="0"/>
              <a:t>Руслан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Керівник проекту</a:t>
            </a:r>
            <a:br>
              <a:rPr lang="uk-UA" dirty="0" smtClean="0"/>
            </a:br>
            <a:r>
              <a:rPr lang="uk-UA" dirty="0" err="1" smtClean="0"/>
              <a:t>Сачава</a:t>
            </a:r>
            <a:r>
              <a:rPr lang="uk-UA" dirty="0" smtClean="0"/>
              <a:t> Н.М.</a:t>
            </a:r>
            <a:endParaRPr lang="ru-RU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547664" y="6093296"/>
            <a:ext cx="6264696" cy="62068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uk-UA" sz="2600" dirty="0" smtClean="0"/>
              <a:t>М. Дніпродзержинськ 2014-2015 </a:t>
            </a:r>
            <a:r>
              <a:rPr lang="uk-UA" sz="2600" dirty="0" err="1" smtClean="0"/>
              <a:t>н.р</a:t>
            </a:r>
            <a:r>
              <a:rPr lang="uk-UA" sz="2600" dirty="0" smtClean="0"/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2363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Геолого-геоморфологічні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famajor.ru/imgbig/wallpapers_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688632" cy="405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subTitle" idx="1"/>
          </p:nvPr>
        </p:nvSpPr>
        <p:spPr>
          <a:xfrm>
            <a:off x="539552" y="1168524"/>
            <a:ext cx="7854950" cy="5140796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/>
              <a:t>Важлива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людства</a:t>
            </a:r>
            <a:r>
              <a:rPr lang="ru-RU" sz="2400" dirty="0" smtClean="0"/>
              <a:t> проблема — </a:t>
            </a:r>
            <a:r>
              <a:rPr lang="ru-RU" sz="2400" dirty="0" err="1" smtClean="0"/>
              <a:t>охорона</a:t>
            </a:r>
            <a:r>
              <a:rPr lang="ru-RU" sz="2400" dirty="0" smtClean="0"/>
              <a:t> </a:t>
            </a:r>
            <a:r>
              <a:rPr lang="ru-RU" sz="2400" dirty="0" err="1" smtClean="0"/>
              <a:t>геологічного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верхньої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літосфери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розглядається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багатокомпонентна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динамічна</a:t>
            </a:r>
            <a:r>
              <a:rPr lang="ru-RU" sz="2400" dirty="0" smtClean="0"/>
              <a:t> система,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інженерно-господарської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, в свою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, </a:t>
            </a:r>
            <a:r>
              <a:rPr lang="ru-RU" sz="2400" dirty="0" err="1" smtClean="0"/>
              <a:t>певною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мірою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Найголовніший</a:t>
            </a:r>
            <a:r>
              <a:rPr lang="ru-RU" sz="2400" dirty="0" smtClean="0"/>
              <a:t> компонент </a:t>
            </a:r>
            <a:r>
              <a:rPr lang="ru-RU" sz="2400" dirty="0" err="1" smtClean="0"/>
              <a:t>геологічного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 — </a:t>
            </a:r>
            <a:r>
              <a:rPr lang="ru-RU" sz="2400" dirty="0" err="1" smtClean="0"/>
              <a:t>гірські</a:t>
            </a:r>
            <a:r>
              <a:rPr lang="ru-RU" sz="2400" dirty="0" smtClean="0"/>
              <a:t> породи,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поряд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мінеральними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органічними</a:t>
            </a:r>
            <a:r>
              <a:rPr lang="ru-RU" sz="2400" dirty="0" smtClean="0"/>
              <a:t> компонентами гази, </a:t>
            </a:r>
            <a:r>
              <a:rPr lang="ru-RU" sz="2400" dirty="0" err="1" smtClean="0"/>
              <a:t>підземні</a:t>
            </a:r>
            <a:r>
              <a:rPr lang="ru-RU" sz="2400" dirty="0" smtClean="0"/>
              <a:t> води. Особливо великий </a:t>
            </a:r>
            <a:r>
              <a:rPr lang="ru-RU" sz="2400" dirty="0" err="1" smtClean="0"/>
              <a:t>негативний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довкілля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техногенні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катастрофи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найбільша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у ХХ ст. — на </a:t>
            </a:r>
            <a:r>
              <a:rPr lang="ru-RU" sz="2400" dirty="0" err="1" smtClean="0"/>
              <a:t>Чорнобильській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атомній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електростанції</a:t>
            </a:r>
            <a:r>
              <a:rPr lang="ru-RU" sz="2400" dirty="0" smtClean="0"/>
              <a:t> — </a:t>
            </a:r>
            <a:r>
              <a:rPr lang="ru-RU" sz="2400" dirty="0" err="1" smtClean="0"/>
              <a:t>сталася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gandex.ru/upl/oboi/gandex.ru-26_6417_summer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44893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296144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854696" cy="1340768"/>
          </a:xfrm>
        </p:spPr>
        <p:txBody>
          <a:bodyPr/>
          <a:lstStyle/>
          <a:p>
            <a:pPr algn="ctr"/>
            <a:r>
              <a:rPr lang="uk-UA" dirty="0" smtClean="0"/>
              <a:t>Бережіть природу, бо </a:t>
            </a:r>
            <a:r>
              <a:rPr lang="ru-RU" dirty="0" smtClean="0"/>
              <a:t>вона </a:t>
            </a:r>
            <a:r>
              <a:rPr lang="ru-RU" dirty="0" err="1" smtClean="0"/>
              <a:t>потрібна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нам,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майбутнім</a:t>
            </a:r>
            <a:r>
              <a:rPr lang="ru-RU" dirty="0" smtClean="0"/>
              <a:t> </a:t>
            </a:r>
            <a:r>
              <a:rPr lang="ru-RU" dirty="0" err="1" smtClean="0"/>
              <a:t>поколінням</a:t>
            </a:r>
            <a:r>
              <a:rPr lang="ru-RU" dirty="0" smtClean="0"/>
              <a:t> — </a:t>
            </a:r>
            <a:r>
              <a:rPr lang="ru-RU" dirty="0" err="1" smtClean="0"/>
              <a:t>усім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7704856" cy="851520"/>
          </a:xfrm>
        </p:spPr>
        <p:txBody>
          <a:bodyPr>
            <a:normAutofit/>
          </a:bodyPr>
          <a:lstStyle/>
          <a:p>
            <a:pPr algn="ctr"/>
            <a:r>
              <a:rPr lang="vi-VN" sz="4800" dirty="0" smtClean="0"/>
              <a:t>Екологічна проблема</a:t>
            </a:r>
            <a:r>
              <a:rPr lang="uk-UA" sz="4800" dirty="0" smtClean="0"/>
              <a:t> -</a:t>
            </a:r>
            <a:endParaRPr lang="ru-RU" sz="4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4752528" cy="32403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 природного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 в </a:t>
            </a:r>
            <a:r>
              <a:rPr lang="ru-RU" dirty="0" err="1" smtClean="0"/>
              <a:t>результаті</a:t>
            </a:r>
            <a:r>
              <a:rPr lang="ru-RU" dirty="0" smtClean="0"/>
              <a:t> </a:t>
            </a:r>
            <a:r>
              <a:rPr lang="ru-RU" dirty="0" err="1" smtClean="0"/>
              <a:t>антропогенних</a:t>
            </a:r>
            <a:r>
              <a:rPr lang="ru-RU" dirty="0" smtClean="0"/>
              <a:t> 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систем (</a:t>
            </a:r>
            <a:r>
              <a:rPr lang="ru-RU" dirty="0" err="1" smtClean="0"/>
              <a:t>ландшафтів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негативних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, </a:t>
            </a:r>
            <a:r>
              <a:rPr lang="ru-RU" dirty="0" err="1" smtClean="0"/>
              <a:t>економічних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www.ternopillis.te.ua/userfiles/images/1316587355(687)_3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36912"/>
            <a:ext cx="3419872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/>
              </a:rPr>
              <a:t>Класифікація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екологічних</a:t>
            </a:r>
            <a:r>
              <a:rPr lang="ru-RU" dirty="0" smtClean="0">
                <a:effectLst/>
              </a:rPr>
              <a:t> проблем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54696" cy="45091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100" dirty="0" err="1" smtClean="0"/>
              <a:t>Виділяють</a:t>
            </a:r>
            <a:r>
              <a:rPr lang="ru-RU" sz="3100" dirty="0" smtClean="0"/>
              <a:t> </a:t>
            </a:r>
            <a:r>
              <a:rPr lang="ru-RU" sz="3100" dirty="0" err="1" smtClean="0"/>
              <a:t>шість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груп</a:t>
            </a:r>
            <a:r>
              <a:rPr lang="ru-RU" sz="3100" dirty="0" smtClean="0"/>
              <a:t> </a:t>
            </a:r>
            <a:r>
              <a:rPr lang="ru-RU" sz="3100" dirty="0" err="1" smtClean="0"/>
              <a:t>екологічних</a:t>
            </a:r>
            <a:r>
              <a:rPr lang="ru-RU" sz="3100" dirty="0" smtClean="0"/>
              <a:t> проблем: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/>
              <a:t>атмосферні</a:t>
            </a:r>
            <a:r>
              <a:rPr lang="ru-RU" dirty="0" smtClean="0"/>
              <a:t> (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: </a:t>
            </a:r>
            <a:r>
              <a:rPr lang="ru-RU" dirty="0" err="1" smtClean="0"/>
              <a:t>радіологічне</a:t>
            </a:r>
            <a:r>
              <a:rPr lang="ru-RU" dirty="0" smtClean="0"/>
              <a:t>, </a:t>
            </a:r>
            <a:r>
              <a:rPr lang="ru-RU" dirty="0" err="1" smtClean="0"/>
              <a:t>хімічне</a:t>
            </a:r>
            <a:r>
              <a:rPr lang="ru-RU" dirty="0" smtClean="0"/>
              <a:t>, </a:t>
            </a:r>
            <a:r>
              <a:rPr lang="ru-RU" dirty="0" err="1" smtClean="0"/>
              <a:t>механічне</a:t>
            </a:r>
            <a:r>
              <a:rPr lang="ru-RU" dirty="0" smtClean="0"/>
              <a:t>, </a:t>
            </a:r>
            <a:r>
              <a:rPr lang="ru-RU" dirty="0" err="1" smtClean="0"/>
              <a:t>теплове</a:t>
            </a:r>
            <a:r>
              <a:rPr lang="ru-RU" dirty="0" smtClean="0"/>
              <a:t>);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/>
              <a:t>водні</a:t>
            </a:r>
            <a:r>
              <a:rPr lang="ru-RU" dirty="0" smtClean="0"/>
              <a:t> (</a:t>
            </a:r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поверхневих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підземних</a:t>
            </a:r>
            <a:r>
              <a:rPr lang="ru-RU" dirty="0" smtClean="0"/>
              <a:t> вод,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океанів</a:t>
            </a:r>
            <a:r>
              <a:rPr lang="ru-RU" dirty="0" smtClean="0"/>
              <a:t>);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/>
              <a:t>геолого-геоморфологічні</a:t>
            </a:r>
            <a:r>
              <a:rPr lang="ru-RU" dirty="0" smtClean="0"/>
              <a:t> (</a:t>
            </a:r>
            <a:r>
              <a:rPr lang="ru-RU" dirty="0" err="1" smtClean="0"/>
              <a:t>інтенсифікація</a:t>
            </a:r>
            <a:r>
              <a:rPr lang="ru-RU" dirty="0" smtClean="0"/>
              <a:t> </a:t>
            </a:r>
            <a:r>
              <a:rPr lang="ru-RU" dirty="0" err="1" smtClean="0"/>
              <a:t>несприятливих</a:t>
            </a:r>
            <a:r>
              <a:rPr lang="ru-RU" dirty="0" smtClean="0"/>
              <a:t> </a:t>
            </a:r>
            <a:r>
              <a:rPr lang="ru-RU" dirty="0" err="1" smtClean="0"/>
              <a:t>геолого-геоморфологічних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рельєфу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геологічної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);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/>
              <a:t>ґрунтові</a:t>
            </a:r>
            <a:r>
              <a:rPr lang="ru-RU" dirty="0" smtClean="0"/>
              <a:t> (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, </a:t>
            </a:r>
            <a:r>
              <a:rPr lang="ru-RU" dirty="0" err="1" smtClean="0"/>
              <a:t>ерозія</a:t>
            </a:r>
            <a:r>
              <a:rPr lang="ru-RU" dirty="0" smtClean="0"/>
              <a:t>, </a:t>
            </a:r>
            <a:r>
              <a:rPr lang="ru-RU" dirty="0" err="1" smtClean="0"/>
              <a:t>дефляція</a:t>
            </a:r>
            <a:r>
              <a:rPr lang="ru-RU" dirty="0" smtClean="0"/>
              <a:t>, </a:t>
            </a:r>
            <a:r>
              <a:rPr lang="ru-RU" dirty="0" err="1" smtClean="0"/>
              <a:t>вторинне</a:t>
            </a:r>
            <a:r>
              <a:rPr lang="ru-RU" dirty="0" smtClean="0"/>
              <a:t> </a:t>
            </a:r>
            <a:r>
              <a:rPr lang="ru-RU" dirty="0" err="1" smtClean="0"/>
              <a:t>засолення</a:t>
            </a:r>
            <a:r>
              <a:rPr lang="ru-RU" dirty="0" smtClean="0"/>
              <a:t>, </a:t>
            </a:r>
            <a:r>
              <a:rPr lang="ru-RU" dirty="0" err="1" smtClean="0"/>
              <a:t>заболочування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/>
              <a:t>біотичні</a:t>
            </a:r>
            <a:r>
              <a:rPr lang="ru-RU" dirty="0" smtClean="0"/>
              <a:t> (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рослинності</a:t>
            </a:r>
            <a:r>
              <a:rPr lang="ru-RU" dirty="0" smtClean="0"/>
              <a:t>, </a:t>
            </a:r>
            <a:r>
              <a:rPr lang="ru-RU" dirty="0" err="1" smtClean="0"/>
              <a:t>деградація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, </a:t>
            </a:r>
            <a:r>
              <a:rPr lang="ru-RU" dirty="0" err="1" smtClean="0"/>
              <a:t>пасовищна</a:t>
            </a:r>
            <a:r>
              <a:rPr lang="ru-RU" dirty="0" smtClean="0"/>
              <a:t> </a:t>
            </a:r>
            <a:r>
              <a:rPr lang="ru-RU" dirty="0" err="1" smtClean="0"/>
              <a:t>дигресія</a:t>
            </a:r>
            <a:r>
              <a:rPr lang="ru-RU" dirty="0" smtClean="0"/>
              <a:t>,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видової</a:t>
            </a:r>
            <a:r>
              <a:rPr lang="ru-RU" dirty="0" smtClean="0"/>
              <a:t> </a:t>
            </a:r>
            <a:r>
              <a:rPr lang="ru-RU" dirty="0" err="1" smtClean="0"/>
              <a:t>різноманітності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/>
              <a:t>комплексні</a:t>
            </a:r>
            <a:r>
              <a:rPr lang="ru-RU" dirty="0" smtClean="0"/>
              <a:t> (</a:t>
            </a:r>
            <a:r>
              <a:rPr lang="ru-RU" dirty="0" err="1" smtClean="0"/>
              <a:t>ландшафтні</a:t>
            </a:r>
            <a:r>
              <a:rPr lang="ru-RU" dirty="0" smtClean="0"/>
              <a:t>) — </a:t>
            </a:r>
            <a:r>
              <a:rPr lang="ru-RU" dirty="0" err="1" smtClean="0"/>
              <a:t>запустинювання</a:t>
            </a:r>
            <a:r>
              <a:rPr lang="ru-RU" dirty="0" smtClean="0"/>
              <a:t>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біорізноманітності</a:t>
            </a:r>
            <a:r>
              <a:rPr lang="ru-RU" dirty="0" smtClean="0"/>
              <a:t>, </a:t>
            </a:r>
            <a:r>
              <a:rPr lang="ru-RU" dirty="0" err="1" smtClean="0"/>
              <a:t>порушення</a:t>
            </a:r>
            <a:r>
              <a:rPr lang="ru-RU" dirty="0" smtClean="0"/>
              <a:t> режиму </a:t>
            </a:r>
            <a:r>
              <a:rPr lang="ru-RU" dirty="0" err="1" smtClean="0"/>
              <a:t>природоохоронних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1828800"/>
          </a:xfrm>
        </p:spPr>
        <p:txBody>
          <a:bodyPr/>
          <a:lstStyle/>
          <a:p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imxo.in.ua/storage/medias/2013/05/13/13/energy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472608" cy="4378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7920880" cy="5949280"/>
          </a:xfrm>
        </p:spPr>
        <p:txBody>
          <a:bodyPr>
            <a:normAutofit fontScale="92500"/>
          </a:bodyPr>
          <a:lstStyle/>
          <a:p>
            <a:pPr algn="l"/>
            <a:r>
              <a:rPr lang="ru-RU" sz="2200" dirty="0" smtClean="0"/>
              <a:t>Одна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найгостріших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екологічних</a:t>
            </a:r>
            <a:r>
              <a:rPr lang="ru-RU" sz="2200" dirty="0" smtClean="0"/>
              <a:t> проблем, </a:t>
            </a:r>
            <a:r>
              <a:rPr lang="ru-RU" sz="2200" dirty="0" err="1" smtClean="0"/>
              <a:t>зумовлених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посиленням</a:t>
            </a:r>
            <a:r>
              <a:rPr lang="ru-RU" sz="2200" dirty="0" smtClean="0"/>
              <a:t> техногенного </a:t>
            </a:r>
            <a:r>
              <a:rPr lang="ru-RU" sz="2200" dirty="0" err="1" smtClean="0"/>
              <a:t>впливу</a:t>
            </a:r>
            <a:r>
              <a:rPr lang="ru-RU" sz="2200" dirty="0" smtClean="0"/>
              <a:t> на </a:t>
            </a:r>
            <a:r>
              <a:rPr lang="ru-RU" sz="2200" dirty="0" err="1" smtClean="0"/>
              <a:t>природне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середовище</a:t>
            </a:r>
            <a:r>
              <a:rPr lang="ru-RU" sz="2200" dirty="0" smtClean="0"/>
              <a:t>, </a:t>
            </a:r>
            <a:r>
              <a:rPr lang="ru-RU" sz="2200" dirty="0" err="1" smtClean="0"/>
              <a:t>пов'язана</a:t>
            </a:r>
            <a:r>
              <a:rPr lang="ru-RU" sz="2200" dirty="0" smtClean="0"/>
              <a:t> </a:t>
            </a:r>
            <a:r>
              <a:rPr lang="ru-RU" sz="2200" dirty="0" err="1" smtClean="0"/>
              <a:t>зі</a:t>
            </a:r>
            <a:r>
              <a:rPr lang="ru-RU" sz="2200" dirty="0" smtClean="0"/>
              <a:t> станом атмосферного </a:t>
            </a:r>
            <a:r>
              <a:rPr lang="ru-RU" sz="2200" dirty="0" err="1" smtClean="0"/>
              <a:t>повітря</a:t>
            </a:r>
            <a:r>
              <a:rPr lang="ru-RU" sz="2200" dirty="0" smtClean="0"/>
              <a:t>. Вона </a:t>
            </a:r>
            <a:r>
              <a:rPr lang="ru-RU" sz="2200" dirty="0" err="1" smtClean="0"/>
              <a:t>включає</a:t>
            </a:r>
            <a:r>
              <a:rPr lang="ru-RU" sz="2200" dirty="0" smtClean="0"/>
              <a:t> ряд </a:t>
            </a:r>
            <a:r>
              <a:rPr lang="ru-RU" sz="2200" dirty="0" err="1" smtClean="0"/>
              <a:t>аспектів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По-перше,</a:t>
            </a:r>
            <a:r>
              <a:rPr lang="ru-RU" sz="2200" dirty="0" smtClean="0"/>
              <a:t> </a:t>
            </a:r>
            <a:r>
              <a:rPr lang="ru-RU" sz="2200" dirty="0" err="1" smtClean="0"/>
              <a:t>охорона</a:t>
            </a:r>
            <a:r>
              <a:rPr lang="ru-RU" sz="2200" dirty="0" smtClean="0"/>
              <a:t> озонового шару </a:t>
            </a:r>
            <a:r>
              <a:rPr lang="ru-RU" sz="2200" dirty="0" err="1" smtClean="0"/>
              <a:t>необхідна</a:t>
            </a:r>
            <a:r>
              <a:rPr lang="ru-RU" sz="2200" dirty="0" smtClean="0"/>
              <a:t> у </a:t>
            </a:r>
            <a:r>
              <a:rPr lang="ru-RU" sz="2200" dirty="0" err="1" smtClean="0"/>
              <a:t>зв'язку</a:t>
            </a:r>
            <a:r>
              <a:rPr lang="ru-RU" sz="2200" dirty="0" smtClean="0"/>
              <a:t>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зростанням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забруднення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атмосфери</a:t>
            </a:r>
            <a:r>
              <a:rPr lang="ru-RU" sz="2200" dirty="0" smtClean="0"/>
              <a:t> фреонами, оксидами азоту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ін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err="1" smtClean="0"/>
              <a:t>По-друге</a:t>
            </a:r>
            <a:r>
              <a:rPr lang="ru-RU" sz="2200" i="1" dirty="0" smtClean="0"/>
              <a:t>,</a:t>
            </a:r>
            <a:r>
              <a:rPr lang="ru-RU" sz="2200" dirty="0" smtClean="0"/>
              <a:t> </a:t>
            </a:r>
            <a:r>
              <a:rPr lang="ru-RU" sz="2200" dirty="0" err="1" smtClean="0"/>
              <a:t>зростання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концентрації</a:t>
            </a:r>
            <a:r>
              <a:rPr lang="ru-RU" sz="2200" dirty="0" smtClean="0"/>
              <a:t> СО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відбувається</a:t>
            </a:r>
            <a:r>
              <a:rPr lang="ru-RU" sz="2200" dirty="0" smtClean="0"/>
              <a:t> в основному за </a:t>
            </a:r>
            <a:r>
              <a:rPr lang="ru-RU" sz="2200" dirty="0" err="1" smtClean="0"/>
              <a:t>рахунок</a:t>
            </a:r>
            <a:r>
              <a:rPr lang="ru-RU" sz="2200" dirty="0" smtClean="0"/>
              <a:t> </a:t>
            </a:r>
            <a:r>
              <a:rPr lang="ru-RU" sz="2200" dirty="0" err="1" smtClean="0"/>
              <a:t>згоряння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викопного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палива</a:t>
            </a:r>
            <a:r>
              <a:rPr lang="ru-RU" sz="2200" dirty="0" smtClean="0"/>
              <a:t>, </a:t>
            </a:r>
            <a:r>
              <a:rPr lang="ru-RU" sz="2200" dirty="0" err="1" smtClean="0"/>
              <a:t>зменшення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площ</a:t>
            </a:r>
            <a:r>
              <a:rPr lang="ru-RU" sz="2200" dirty="0" smtClean="0"/>
              <a:t> </a:t>
            </a:r>
            <a:r>
              <a:rPr lang="ru-RU" sz="2200" dirty="0" err="1" smtClean="0"/>
              <a:t>лісів</a:t>
            </a:r>
            <a:r>
              <a:rPr lang="ru-RU" sz="2200" dirty="0" smtClean="0"/>
              <a:t>, </a:t>
            </a:r>
            <a:r>
              <a:rPr lang="ru-RU" sz="2200" dirty="0" err="1" smtClean="0"/>
              <a:t>виснаження</a:t>
            </a:r>
            <a:r>
              <a:rPr lang="ru-RU" sz="2200" dirty="0" smtClean="0"/>
              <a:t> гумусового шару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деградації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ґрунтів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err="1" smtClean="0"/>
              <a:t>По-третє</a:t>
            </a:r>
            <a:r>
              <a:rPr lang="ru-RU" sz="2200" i="1" dirty="0" smtClean="0"/>
              <a:t>,</a:t>
            </a:r>
            <a:r>
              <a:rPr lang="ru-RU" sz="2200" dirty="0" smtClean="0"/>
              <a:t> </a:t>
            </a:r>
            <a:r>
              <a:rPr lang="ru-RU" sz="2200" dirty="0" err="1" smtClean="0"/>
              <a:t>кислотні</a:t>
            </a:r>
            <a:r>
              <a:rPr lang="ru-RU" sz="2200" dirty="0" smtClean="0"/>
              <a:t> опади стали </a:t>
            </a:r>
            <a:r>
              <a:rPr lang="ru-RU" sz="2200" dirty="0" err="1" smtClean="0"/>
              <a:t>істотними</a:t>
            </a:r>
            <a:r>
              <a:rPr lang="ru-RU" sz="2200" dirty="0" smtClean="0"/>
              <a:t> компонентами </a:t>
            </a:r>
            <a:r>
              <a:rPr lang="ru-RU" sz="2200" dirty="0" err="1" smtClean="0"/>
              <a:t>атмосфери</a:t>
            </a:r>
            <a:r>
              <a:rPr lang="ru-RU" sz="2200" dirty="0" smtClean="0"/>
              <a:t>.  Головна причина </a:t>
            </a:r>
            <a:r>
              <a:rPr lang="ru-RU" sz="2200" dirty="0" err="1" smtClean="0"/>
              <a:t>кислотних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опадів</a:t>
            </a:r>
            <a:r>
              <a:rPr lang="ru-RU" sz="2200" dirty="0" smtClean="0"/>
              <a:t> — </a:t>
            </a:r>
            <a:r>
              <a:rPr lang="ru-RU" sz="2200" dirty="0" err="1" smtClean="0"/>
              <a:t>надходження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сполук</a:t>
            </a:r>
            <a:r>
              <a:rPr lang="ru-RU" sz="2200" dirty="0" smtClean="0"/>
              <a:t> </a:t>
            </a:r>
            <a:r>
              <a:rPr lang="ru-RU" sz="2200" dirty="0" err="1" smtClean="0"/>
              <a:t>сірки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азоту в атмосферу при </a:t>
            </a:r>
            <a:r>
              <a:rPr lang="ru-RU" sz="2200" dirty="0" err="1" smtClean="0"/>
              <a:t>спаленні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викопного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палива</a:t>
            </a:r>
            <a:r>
              <a:rPr lang="ru-RU" sz="2200" dirty="0" smtClean="0"/>
              <a:t> в </a:t>
            </a:r>
            <a:r>
              <a:rPr lang="ru-RU" sz="2200" dirty="0" err="1" smtClean="0"/>
              <a:t>стаціонарних</a:t>
            </a:r>
            <a:r>
              <a:rPr lang="ru-RU" sz="2200" dirty="0" smtClean="0"/>
              <a:t> установках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двигунах</a:t>
            </a:r>
            <a:r>
              <a:rPr lang="ru-RU" sz="2200" dirty="0" smtClean="0"/>
              <a:t> транспорту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2867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Забруднення</a:t>
            </a:r>
            <a:r>
              <a:rPr lang="ru-RU" dirty="0" smtClean="0"/>
              <a:t> та </a:t>
            </a:r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refdb.ru/images/1208/2414335/952bc0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5688632" cy="3792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96944" cy="5616623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Проблема </a:t>
            </a:r>
            <a:r>
              <a:rPr lang="ru-RU" sz="2400" dirty="0" err="1" smtClean="0"/>
              <a:t>виснаження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викликана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споживання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промисловістю</a:t>
            </a:r>
            <a:r>
              <a:rPr lang="ru-RU" sz="2400" dirty="0" smtClean="0"/>
              <a:t>, </a:t>
            </a:r>
            <a:r>
              <a:rPr lang="ru-RU" sz="2400" dirty="0" err="1" smtClean="0"/>
              <a:t>сільським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комунальним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господарствам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одного боку,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 —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. </a:t>
            </a:r>
            <a:r>
              <a:rPr lang="ru-RU" sz="2400" dirty="0" err="1" smtClean="0"/>
              <a:t>Щорічно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людством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середньому</a:t>
            </a:r>
            <a:r>
              <a:rPr lang="ru-RU" sz="2400" dirty="0" smtClean="0"/>
              <a:t> до 6000 км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 води,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них у </a:t>
            </a:r>
            <a:r>
              <a:rPr lang="ru-RU" sz="2400" dirty="0" err="1" smtClean="0"/>
              <a:t>сільському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господарстві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3400,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 2200, на </a:t>
            </a:r>
            <a:r>
              <a:rPr lang="ru-RU" sz="2400" dirty="0" err="1" smtClean="0"/>
              <a:t>комунально-побутові</a:t>
            </a:r>
            <a:r>
              <a:rPr lang="ru-RU" sz="2400" dirty="0" smtClean="0"/>
              <a:t> потреби 400 км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. </a:t>
            </a:r>
            <a:r>
              <a:rPr lang="ru-RU" sz="2400" dirty="0" err="1" smtClean="0"/>
              <a:t>Щорічно</a:t>
            </a:r>
            <a:r>
              <a:rPr lang="ru-RU" sz="2400" dirty="0" smtClean="0"/>
              <a:t> в океан </a:t>
            </a:r>
            <a:r>
              <a:rPr lang="ru-RU" sz="2400" dirty="0" err="1" smtClean="0"/>
              <a:t>потрапляє</a:t>
            </a:r>
            <a:r>
              <a:rPr lang="ru-RU" sz="2400" dirty="0" smtClean="0"/>
              <a:t> (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т): 0,2 — 0,5 </a:t>
            </a:r>
            <a:r>
              <a:rPr lang="ru-RU" sz="2400" dirty="0" err="1" smtClean="0"/>
              <a:t>отрутохімікатів</a:t>
            </a:r>
            <a:r>
              <a:rPr lang="ru-RU" sz="2400" dirty="0" smtClean="0"/>
              <a:t>; 0,1 — </a:t>
            </a:r>
            <a:r>
              <a:rPr lang="ru-RU" sz="2400" dirty="0" err="1" smtClean="0"/>
              <a:t>хлорорганічних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пестицидів</a:t>
            </a:r>
            <a:r>
              <a:rPr lang="ru-RU" sz="2400" dirty="0" smtClean="0"/>
              <a:t>; 5 — 11 — </a:t>
            </a:r>
            <a:r>
              <a:rPr lang="ru-RU" sz="2400" dirty="0" err="1" smtClean="0"/>
              <a:t>нафти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вуглеводнів</a:t>
            </a:r>
            <a:r>
              <a:rPr lang="ru-RU" sz="2400" dirty="0" smtClean="0"/>
              <a:t>; 10 — </a:t>
            </a:r>
            <a:r>
              <a:rPr lang="ru-RU" sz="2400" dirty="0" err="1" smtClean="0"/>
              <a:t>хімічних</a:t>
            </a:r>
            <a:r>
              <a:rPr lang="ru-RU" sz="2400" dirty="0" smtClean="0"/>
              <a:t> добрив; 6 — </a:t>
            </a:r>
            <a:r>
              <a:rPr lang="ru-RU" sz="2400" dirty="0" err="1" smtClean="0"/>
              <a:t>фосфорних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</a:t>
            </a:r>
            <a:r>
              <a:rPr lang="ru-RU" sz="2400" dirty="0" smtClean="0"/>
              <a:t>; 0,004 — </a:t>
            </a:r>
            <a:r>
              <a:rPr lang="ru-RU" sz="2400" dirty="0" err="1" smtClean="0"/>
              <a:t>ртуті</a:t>
            </a:r>
            <a:r>
              <a:rPr lang="ru-RU" sz="2400" dirty="0" smtClean="0"/>
              <a:t>; 0,2 — </a:t>
            </a:r>
            <a:r>
              <a:rPr lang="ru-RU" sz="2400" dirty="0" err="1" smtClean="0"/>
              <a:t>свинцю</a:t>
            </a:r>
            <a:r>
              <a:rPr lang="ru-RU" sz="2400" dirty="0" smtClean="0"/>
              <a:t>; 0,0005 — </a:t>
            </a:r>
            <a:r>
              <a:rPr lang="ru-RU" sz="2400" dirty="0" err="1" smtClean="0"/>
              <a:t>кадмію</a:t>
            </a:r>
            <a:r>
              <a:rPr lang="ru-RU" sz="2400" dirty="0" smtClean="0"/>
              <a:t>; 0,38 — </a:t>
            </a:r>
            <a:r>
              <a:rPr lang="ru-RU" sz="2400" dirty="0" err="1" smtClean="0"/>
              <a:t>міді</a:t>
            </a:r>
            <a:r>
              <a:rPr lang="ru-RU" sz="2400" dirty="0" smtClean="0"/>
              <a:t>; 0,44 — </a:t>
            </a:r>
            <a:r>
              <a:rPr lang="ru-RU" sz="2400" dirty="0" err="1" smtClean="0"/>
              <a:t>марганцю</a:t>
            </a:r>
            <a:r>
              <a:rPr lang="ru-RU" sz="2400" dirty="0" smtClean="0"/>
              <a:t>; 0,37 — цинку; 1000 — </a:t>
            </a:r>
            <a:r>
              <a:rPr lang="ru-RU" sz="2400" dirty="0" err="1" smtClean="0"/>
              <a:t>твердих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відходів</a:t>
            </a:r>
            <a:r>
              <a:rPr lang="ru-RU" sz="2400" dirty="0" smtClean="0"/>
              <a:t>; 6,5 — 50 — твердого </a:t>
            </a:r>
            <a:r>
              <a:rPr lang="ru-RU" sz="2400" dirty="0" err="1" smtClean="0"/>
              <a:t>сміття</a:t>
            </a:r>
            <a:r>
              <a:rPr lang="ru-RU" sz="2400" dirty="0" smtClean="0"/>
              <a:t>; 6,4 — </a:t>
            </a:r>
            <a:r>
              <a:rPr lang="ru-RU" sz="2400" dirty="0" err="1" smtClean="0"/>
              <a:t>пластмас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1828800"/>
          </a:xfrm>
        </p:spPr>
        <p:txBody>
          <a:bodyPr/>
          <a:lstStyle/>
          <a:p>
            <a:pPr algn="ctr"/>
            <a:r>
              <a:rPr lang="ru-RU" dirty="0" err="1" smtClean="0"/>
              <a:t>Деградація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i.partnerstvo-radi.ru/u/pic/9b/799034652d4ff3bdb4307cd7f1a57a/-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715000" cy="3924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854950" cy="4464495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екологічних</a:t>
            </a:r>
            <a:r>
              <a:rPr lang="ru-RU" sz="2400" dirty="0" smtClean="0"/>
              <a:t> проблем </a:t>
            </a:r>
            <a:r>
              <a:rPr lang="ru-RU" sz="2400" dirty="0" err="1" smtClean="0"/>
              <a:t>пов'язана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погіршенням</a:t>
            </a:r>
            <a:r>
              <a:rPr lang="ru-RU" sz="2400" dirty="0" smtClean="0"/>
              <a:t> стану </a:t>
            </a:r>
            <a:r>
              <a:rPr lang="ru-RU" sz="2400" dirty="0" err="1" smtClean="0"/>
              <a:t>земельних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. За </a:t>
            </a:r>
            <a:r>
              <a:rPr lang="ru-RU" sz="2400" dirty="0" err="1" smtClean="0"/>
              <a:t>історичний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прискореної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ерозії</a:t>
            </a:r>
            <a:r>
              <a:rPr lang="ru-RU" sz="2400" dirty="0" smtClean="0"/>
              <a:t>, </a:t>
            </a:r>
            <a:r>
              <a:rPr lang="ru-RU" sz="2400" dirty="0" err="1" smtClean="0"/>
              <a:t>дефляції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втратило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2 </a:t>
            </a:r>
            <a:r>
              <a:rPr lang="ru-RU" sz="2400" dirty="0" err="1" smtClean="0"/>
              <a:t>млрд</a:t>
            </a:r>
            <a:r>
              <a:rPr lang="ru-RU" sz="2400" dirty="0" smtClean="0"/>
              <a:t> га </a:t>
            </a:r>
            <a:r>
              <a:rPr lang="ru-RU" sz="2400" dirty="0" err="1" smtClean="0"/>
              <a:t>продуктивних</a:t>
            </a:r>
            <a:r>
              <a:rPr lang="ru-RU" sz="2400" dirty="0" smtClean="0"/>
              <a:t> земель. До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пустель</a:t>
            </a:r>
            <a:r>
              <a:rPr lang="ru-RU" sz="2400" dirty="0" smtClean="0"/>
              <a:t> </a:t>
            </a:r>
            <a:r>
              <a:rPr lang="ru-RU" sz="2400" dirty="0" err="1" smtClean="0"/>
              <a:t>схильна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площа</a:t>
            </a:r>
            <a:r>
              <a:rPr lang="ru-RU" sz="2400" dirty="0" smtClean="0"/>
              <a:t> в 4,5 </a:t>
            </a:r>
            <a:r>
              <a:rPr lang="ru-RU" sz="2400" dirty="0" err="1" smtClean="0"/>
              <a:t>млрд</a:t>
            </a:r>
            <a:r>
              <a:rPr lang="ru-RU" sz="2400" dirty="0" smtClean="0"/>
              <a:t> га, на </a:t>
            </a:r>
            <a:r>
              <a:rPr lang="ru-RU" sz="2400" dirty="0" err="1" smtClean="0"/>
              <a:t>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проживає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850 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чол</a:t>
            </a:r>
            <a:r>
              <a:rPr lang="ru-RU" sz="2400" dirty="0" smtClean="0"/>
              <a:t>. </a:t>
            </a:r>
            <a:r>
              <a:rPr lang="ru-RU" sz="2400" dirty="0" err="1" smtClean="0"/>
              <a:t>Пустелі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розвиваються</a:t>
            </a:r>
            <a:r>
              <a:rPr lang="ru-RU" sz="2400" dirty="0" smtClean="0"/>
              <a:t> (до 5 — 7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га на </a:t>
            </a:r>
            <a:r>
              <a:rPr lang="ru-RU" sz="2400" dirty="0" err="1" smtClean="0"/>
              <a:t>рік</a:t>
            </a:r>
            <a:r>
              <a:rPr lang="ru-RU" sz="2400" dirty="0" smtClean="0"/>
              <a:t>) у </a:t>
            </a:r>
            <a:r>
              <a:rPr lang="ru-RU" sz="2400" dirty="0" err="1" smtClean="0"/>
              <a:t>тропічних</a:t>
            </a:r>
            <a:r>
              <a:rPr lang="ru-RU" sz="2400" dirty="0" smtClean="0"/>
              <a:t> районах Африки, </a:t>
            </a:r>
            <a:r>
              <a:rPr lang="ru-RU" sz="2400" dirty="0" err="1" smtClean="0"/>
              <a:t>Азії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Америки,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в </a:t>
            </a:r>
            <a:r>
              <a:rPr lang="ru-RU" sz="2400" dirty="0" err="1" smtClean="0"/>
              <a:t>субтропіках</a:t>
            </a:r>
            <a:r>
              <a:rPr lang="ru-RU" sz="2400" dirty="0" smtClean="0"/>
              <a:t> Мексики. </a:t>
            </a:r>
            <a:r>
              <a:rPr lang="ru-RU" sz="2400" dirty="0" err="1" smtClean="0"/>
              <a:t>Швидкість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лісів</a:t>
            </a:r>
            <a:r>
              <a:rPr lang="ru-RU" sz="2400" dirty="0" smtClean="0"/>
              <a:t> становить 6 — 20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га на </a:t>
            </a:r>
            <a:r>
              <a:rPr lang="ru-RU" sz="2400" dirty="0" err="1" smtClean="0"/>
              <a:t>рік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200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Екологічні проблеми</vt:lpstr>
      <vt:lpstr>Екологічна проблема -</vt:lpstr>
      <vt:lpstr>Класифікація екологічних проблем </vt:lpstr>
      <vt:lpstr>Забруднення атмосфери </vt:lpstr>
      <vt:lpstr>Слайд 5</vt:lpstr>
      <vt:lpstr>Забруднення та виснаження водних ресурсів </vt:lpstr>
      <vt:lpstr>Слайд 7</vt:lpstr>
      <vt:lpstr>Деградація ґрунтів </vt:lpstr>
      <vt:lpstr>Слайд 9</vt:lpstr>
      <vt:lpstr>Геолого-геоморфологічні екологічні проблеми </vt:lpstr>
      <vt:lpstr>Слайд 11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</dc:title>
  <cp:lastModifiedBy>Admin</cp:lastModifiedBy>
  <cp:revision>6</cp:revision>
  <dcterms:modified xsi:type="dcterms:W3CDTF">2015-02-15T20:44:49Z</dcterms:modified>
</cp:coreProperties>
</file>