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4" r:id="rId3"/>
    <p:sldId id="257" r:id="rId4"/>
    <p:sldId id="258" r:id="rId5"/>
    <p:sldId id="259" r:id="rId6"/>
    <p:sldId id="260" r:id="rId7"/>
    <p:sldId id="261" r:id="rId8"/>
    <p:sldId id="26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99"/>
    <a:srgbClr val="FFCC00"/>
    <a:srgbClr val="66FF66"/>
    <a:srgbClr val="38E87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72988096-C90E-4743-828E-B99A4A74703E}" type="datetimeFigureOut">
              <a:rPr lang="ru-RU" smtClean="0"/>
              <a:pPr/>
              <a:t>18.12.2013</a:t>
            </a:fld>
            <a:endParaRPr lang="ru-RU" dirty="0"/>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dirty="0"/>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FEB07A7-EE0E-4B82-A883-4496BF279BE6}"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2988096-C90E-4743-828E-B99A4A74703E}" type="datetimeFigureOut">
              <a:rPr lang="ru-RU" smtClean="0"/>
              <a:pPr/>
              <a:t>18.12.2013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FEB07A7-EE0E-4B82-A883-4496BF279BE6}"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2988096-C90E-4743-828E-B99A4A74703E}" type="datetimeFigureOut">
              <a:rPr lang="ru-RU" smtClean="0"/>
              <a:pPr/>
              <a:t>18.12.2013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FEB07A7-EE0E-4B82-A883-4496BF279BE6}"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72988096-C90E-4743-828E-B99A4A74703E}" type="datetimeFigureOut">
              <a:rPr lang="ru-RU" smtClean="0"/>
              <a:pPr/>
              <a:t>18.12.2013</a:t>
            </a:fld>
            <a:endParaRPr lang="ru-RU" dirty="0"/>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dirty="0"/>
          </a:p>
        </p:txBody>
      </p:sp>
      <p:sp>
        <p:nvSpPr>
          <p:cNvPr id="6" name="Номер слайда 5"/>
          <p:cNvSpPr>
            <a:spLocks noGrp="1"/>
          </p:cNvSpPr>
          <p:nvPr>
            <p:ph type="sldNum" sz="quarter" idx="12"/>
          </p:nvPr>
        </p:nvSpPr>
        <p:spPr/>
        <p:txBody>
          <a:bodyPr/>
          <a:lstStyle/>
          <a:p>
            <a:fld id="{BFEB07A7-EE0E-4B82-A883-4496BF279BE6}"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Дата 3"/>
          <p:cNvSpPr>
            <a:spLocks noGrp="1"/>
          </p:cNvSpPr>
          <p:nvPr>
            <p:ph type="dt" sz="half" idx="10"/>
          </p:nvPr>
        </p:nvSpPr>
        <p:spPr>
          <a:xfrm>
            <a:off x="6955632" y="6477000"/>
            <a:ext cx="2133600" cy="304800"/>
          </a:xfrm>
        </p:spPr>
        <p:txBody>
          <a:bodyPr/>
          <a:lstStyle/>
          <a:p>
            <a:fld id="{72988096-C90E-4743-828E-B99A4A74703E}" type="datetimeFigureOut">
              <a:rPr lang="ru-RU" smtClean="0"/>
              <a:pPr/>
              <a:t>18.12.2013</a:t>
            </a:fld>
            <a:endParaRPr lang="ru-RU" dirty="0"/>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dirty="0"/>
          </a:p>
        </p:txBody>
      </p:sp>
      <p:sp>
        <p:nvSpPr>
          <p:cNvPr id="6" name="Номер слайда 5"/>
          <p:cNvSpPr>
            <a:spLocks noGrp="1"/>
          </p:cNvSpPr>
          <p:nvPr>
            <p:ph type="sldNum" sz="quarter" idx="12"/>
          </p:nvPr>
        </p:nvSpPr>
        <p:spPr>
          <a:xfrm>
            <a:off x="8451056" y="809624"/>
            <a:ext cx="502920" cy="300831"/>
          </a:xfrm>
        </p:spPr>
        <p:txBody>
          <a:bodyPr/>
          <a:lstStyle/>
          <a:p>
            <a:fld id="{BFEB07A7-EE0E-4B82-A883-4496BF279BE6}" type="slidenum">
              <a:rPr lang="ru-RU" smtClean="0"/>
              <a:pPr/>
              <a:t>‹#›</a:t>
            </a:fld>
            <a:endParaRPr lang="ru-RU" dirty="0"/>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72988096-C90E-4743-828E-B99A4A74703E}" type="datetimeFigureOut">
              <a:rPr lang="ru-RU" smtClean="0"/>
              <a:pPr/>
              <a:t>18.12.2013</a:t>
            </a:fld>
            <a:endParaRPr lang="ru-RU" dirty="0"/>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dirty="0"/>
          </a:p>
        </p:txBody>
      </p:sp>
      <p:sp>
        <p:nvSpPr>
          <p:cNvPr id="7" name="Номер слайда 6"/>
          <p:cNvSpPr>
            <a:spLocks noGrp="1"/>
          </p:cNvSpPr>
          <p:nvPr>
            <p:ph type="sldNum" sz="quarter" idx="12"/>
          </p:nvPr>
        </p:nvSpPr>
        <p:spPr>
          <a:xfrm>
            <a:off x="7589520" y="6480969"/>
            <a:ext cx="502920" cy="301752"/>
          </a:xfrm>
        </p:spPr>
        <p:txBody>
          <a:bodyPr/>
          <a:lstStyle/>
          <a:p>
            <a:fld id="{BFEB07A7-EE0E-4B82-A883-4496BF279BE6}"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72988096-C90E-4743-828E-B99A4A74703E}" type="datetimeFigureOut">
              <a:rPr lang="ru-RU" smtClean="0"/>
              <a:pPr/>
              <a:t>18.12.2013</a:t>
            </a:fld>
            <a:endParaRPr lang="ru-RU" dirty="0"/>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dirty="0"/>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BFEB07A7-EE0E-4B82-A883-4496BF279BE6}"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2988096-C90E-4743-828E-B99A4A74703E}" type="datetimeFigureOut">
              <a:rPr lang="ru-RU" smtClean="0"/>
              <a:pPr/>
              <a:t>18.12.2013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FEB07A7-EE0E-4B82-A883-4496BF279BE6}"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72988096-C90E-4743-828E-B99A4A74703E}" type="datetimeFigureOut">
              <a:rPr lang="ru-RU" smtClean="0"/>
              <a:pPr/>
              <a:t>18.12.2013</a:t>
            </a:fld>
            <a:endParaRPr lang="ru-RU" dirty="0"/>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dirty="0"/>
          </a:p>
        </p:txBody>
      </p:sp>
      <p:sp>
        <p:nvSpPr>
          <p:cNvPr id="4" name="Номер слайда 3"/>
          <p:cNvSpPr>
            <a:spLocks noGrp="1"/>
          </p:cNvSpPr>
          <p:nvPr>
            <p:ph type="sldNum" sz="quarter" idx="12"/>
          </p:nvPr>
        </p:nvSpPr>
        <p:spPr>
          <a:xfrm>
            <a:off x="7589520" y="6480969"/>
            <a:ext cx="502920" cy="301752"/>
          </a:xfrm>
        </p:spPr>
        <p:txBody>
          <a:bodyPr/>
          <a:lstStyle/>
          <a:p>
            <a:fld id="{BFEB07A7-EE0E-4B82-A883-4496BF279BE6}"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72988096-C90E-4743-828E-B99A4A74703E}" type="datetimeFigureOut">
              <a:rPr lang="ru-RU" smtClean="0"/>
              <a:pPr/>
              <a:t>18.12.2013</a:t>
            </a:fld>
            <a:endParaRPr lang="ru-RU" dirty="0"/>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BFEB07A7-EE0E-4B82-A883-4496BF279BE6}"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72988096-C90E-4743-828E-B99A4A74703E}" type="datetimeFigureOut">
              <a:rPr lang="ru-RU" smtClean="0"/>
              <a:pPr/>
              <a:t>18.12.2013</a:t>
            </a:fld>
            <a:endParaRPr lang="ru-RU" dirty="0"/>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BFEB07A7-EE0E-4B82-A883-4496BF279BE6}"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2988096-C90E-4743-828E-B99A4A74703E}" type="datetimeFigureOut">
              <a:rPr lang="ru-RU" smtClean="0"/>
              <a:pPr/>
              <a:t>18.12.2013</a:t>
            </a:fld>
            <a:endParaRPr lang="ru-RU" dirty="0"/>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dirty="0"/>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FEB07A7-EE0E-4B82-A883-4496BF279BE6}"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8220;&#1052;&#1077;&#1090;&#1072;&#1083;&#1077;&#1074;&#1110;&#8221;%20&#1076;&#1077;&#1087;&#1086;&#1079;&#1080;&#1090;&#1080;%20%20&#1074;&#1080;&#1075;&#1110;&#1076;&#1085;&#1086;,%20&#1072;&#1083;&#1077;%20&#1088;&#1080;&#1079;&#1080;&#1082;&#1086;&#1074;&#1072;&#1085;&#1086;%20-%20&#1041;&#1110;&#1079;&#1085;&#1077;&#1089;%20&#1055;&#1086;&#1075;&#1083;&#1103;&#1076;%20&#1063;&#1077;&#1088;&#1085;&#1110;&#1074;&#1094;&#1110;%20&#1042;&#1110;&#1076;%20&#1110;%20&#1076;&#1054;.ht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764d5dbdb4362382b8ccf3b56842d53f.jpg"/>
          <p:cNvPicPr>
            <a:picLocks noChangeAspect="1"/>
          </p:cNvPicPr>
          <p:nvPr/>
        </p:nvPicPr>
        <p:blipFill>
          <a:blip r:embed="rId2" cstate="print"/>
          <a:stretch>
            <a:fillRect/>
          </a:stretch>
        </p:blipFill>
        <p:spPr>
          <a:xfrm>
            <a:off x="179512" y="2060848"/>
            <a:ext cx="4101382" cy="2790056"/>
          </a:xfrm>
          <a:prstGeom prst="rect">
            <a:avLst/>
          </a:prstGeom>
        </p:spPr>
      </p:pic>
      <p:sp>
        <p:nvSpPr>
          <p:cNvPr id="2" name="Заголовок 1"/>
          <p:cNvSpPr>
            <a:spLocks noGrp="1"/>
          </p:cNvSpPr>
          <p:nvPr>
            <p:ph type="ctrTitle"/>
          </p:nvPr>
        </p:nvSpPr>
        <p:spPr>
          <a:xfrm>
            <a:off x="611560" y="764704"/>
            <a:ext cx="8062912" cy="1470025"/>
          </a:xfrm>
        </p:spPr>
        <p:txBody>
          <a:bodyPr/>
          <a:lstStyle/>
          <a:p>
            <a:r>
              <a:rPr lang="ru-RU" b="1" dirty="0" smtClean="0">
                <a:solidFill>
                  <a:srgbClr val="FFFF00"/>
                </a:solidFill>
              </a:rPr>
              <a:t>Де</a:t>
            </a:r>
            <a:r>
              <a:rPr lang="uk-UA" b="1" dirty="0" smtClean="0">
                <a:solidFill>
                  <a:srgbClr val="FFFF00"/>
                </a:solidFill>
              </a:rPr>
              <a:t>позити в дорогоцінних металах </a:t>
            </a:r>
            <a:endParaRPr lang="ru-RU" b="1" dirty="0">
              <a:solidFill>
                <a:srgbClr val="FFFF00"/>
              </a:solidFill>
            </a:endParaRPr>
          </a:p>
        </p:txBody>
      </p:sp>
      <p:sp>
        <p:nvSpPr>
          <p:cNvPr id="3" name="Подзаголовок 2"/>
          <p:cNvSpPr>
            <a:spLocks noGrp="1"/>
          </p:cNvSpPr>
          <p:nvPr>
            <p:ph type="subTitle" idx="1"/>
          </p:nvPr>
        </p:nvSpPr>
        <p:spPr/>
        <p:txBody>
          <a:bodyPr/>
          <a:lstStyle/>
          <a:p>
            <a:r>
              <a:rPr lang="uk-UA" b="1" dirty="0" smtClean="0"/>
              <a:t>Їх переваги та недоліки</a:t>
            </a:r>
            <a:endParaRPr lang="ru-RU" b="1" dirty="0"/>
          </a:p>
        </p:txBody>
      </p:sp>
      <p:sp>
        <p:nvSpPr>
          <p:cNvPr id="57346" name="AutoShape 2" descr="http://vip.volyn.ua/sites/default/files/imagecache/800x600s/images/6422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pic>
        <p:nvPicPr>
          <p:cNvPr id="6" name="Рисунок 5" descr="877_big.jpg"/>
          <p:cNvPicPr>
            <a:picLocks noChangeAspect="1"/>
          </p:cNvPicPr>
          <p:nvPr/>
        </p:nvPicPr>
        <p:blipFill>
          <a:blip r:embed="rId3" cstate="print"/>
          <a:stretch>
            <a:fillRect/>
          </a:stretch>
        </p:blipFill>
        <p:spPr>
          <a:xfrm rot="707642">
            <a:off x="4789648" y="4216221"/>
            <a:ext cx="2237234" cy="1656184"/>
          </a:xfrm>
          <a:prstGeom prst="rect">
            <a:avLst/>
          </a:prstGeom>
        </p:spPr>
      </p:pic>
      <p:pic>
        <p:nvPicPr>
          <p:cNvPr id="7" name="Рисунок 6" descr="1322745208_deposit1.jpg"/>
          <p:cNvPicPr>
            <a:picLocks noChangeAspect="1"/>
          </p:cNvPicPr>
          <p:nvPr/>
        </p:nvPicPr>
        <p:blipFill>
          <a:blip r:embed="rId4" cstate="print"/>
          <a:stretch>
            <a:fillRect/>
          </a:stretch>
        </p:blipFill>
        <p:spPr>
          <a:xfrm>
            <a:off x="7092280" y="3140968"/>
            <a:ext cx="1656184" cy="1544216"/>
          </a:xfrm>
          <a:prstGeom prst="rect">
            <a:avLst/>
          </a:prstGeom>
        </p:spPr>
      </p:pic>
      <p:sp>
        <p:nvSpPr>
          <p:cNvPr id="8" name="TextBox 7"/>
          <p:cNvSpPr txBox="1"/>
          <p:nvPr/>
        </p:nvSpPr>
        <p:spPr>
          <a:xfrm>
            <a:off x="323528" y="5301208"/>
            <a:ext cx="4182555" cy="1384995"/>
          </a:xfrm>
          <a:prstGeom prst="rect">
            <a:avLst/>
          </a:prstGeom>
          <a:noFill/>
        </p:spPr>
        <p:txBody>
          <a:bodyPr wrap="none" rtlCol="0">
            <a:spAutoFit/>
          </a:bodyPr>
          <a:lstStyle/>
          <a:p>
            <a:r>
              <a:rPr lang="uk-UA" sz="2800" b="1" dirty="0" smtClean="0">
                <a:solidFill>
                  <a:srgbClr val="FFFF00"/>
                </a:solidFill>
              </a:rPr>
              <a:t>Підготували </a:t>
            </a:r>
          </a:p>
          <a:p>
            <a:r>
              <a:rPr lang="uk-UA" sz="2800" b="1" dirty="0" smtClean="0">
                <a:solidFill>
                  <a:srgbClr val="FFFF00"/>
                </a:solidFill>
              </a:rPr>
              <a:t>Учениці 11-М класу</a:t>
            </a:r>
          </a:p>
          <a:p>
            <a:r>
              <a:rPr lang="uk-UA" sz="2800" b="1" dirty="0" smtClean="0">
                <a:solidFill>
                  <a:srgbClr val="FFFF00"/>
                </a:solidFill>
              </a:rPr>
              <a:t>Євграфова і Медяник</a:t>
            </a:r>
            <a:endParaRPr lang="uk-UA" sz="2800"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3089498"/>
          </a:xfrm>
        </p:spPr>
        <p:txBody>
          <a:bodyPr>
            <a:noAutofit/>
          </a:bodyPr>
          <a:lstStyle/>
          <a:p>
            <a:r>
              <a:rPr lang="uk-UA" sz="3200" b="1" dirty="0" smtClean="0">
                <a:solidFill>
                  <a:srgbClr val="FFFF00"/>
                </a:solidFill>
              </a:rPr>
              <a:t>Депозит</a:t>
            </a:r>
            <a:r>
              <a:rPr lang="uk-UA" sz="3200" dirty="0" smtClean="0">
                <a:solidFill>
                  <a:srgbClr val="FFFF00"/>
                </a:solidFill>
              </a:rPr>
              <a:t> </a:t>
            </a:r>
            <a:r>
              <a:rPr lang="uk-UA" sz="2400" dirty="0" smtClean="0">
                <a:solidFill>
                  <a:srgbClr val="38E87B"/>
                </a:solidFill>
              </a:rPr>
              <a:t>-  </a:t>
            </a:r>
            <a:r>
              <a:rPr lang="uk-UA" sz="2000" b="1" dirty="0" smtClean="0">
                <a:solidFill>
                  <a:srgbClr val="FFFF99"/>
                </a:solidFill>
              </a:rPr>
              <a:t>це </a:t>
            </a:r>
            <a:r>
              <a:rPr lang="ru-RU" sz="2000" b="1" dirty="0" smtClean="0">
                <a:solidFill>
                  <a:srgbClr val="FFFF99"/>
                </a:solidFill>
              </a:rPr>
              <a:t>грошові кошти в готівковій або безготівковій формі у валюті України або в іноземній валюті або банківські метали, які банк прийняв від вкладника або які надійшли для вкладника на договірних засадах на визначений строк зберігання чи без зазначення такого строку (під процент або дохід в іншій формі) і підлягають виплаті вкладнику відповідно до законодавства України та умов договору.</a:t>
            </a:r>
            <a:endParaRPr lang="ru-RU" sz="2000" b="1" dirty="0">
              <a:solidFill>
                <a:srgbClr val="FFFF99"/>
              </a:solidFill>
            </a:endParaRPr>
          </a:p>
        </p:txBody>
      </p:sp>
      <p:pic>
        <p:nvPicPr>
          <p:cNvPr id="7" name="Рисунок 6" descr="Where_and_how_to_open_the_bank_contribution.jpg"/>
          <p:cNvPicPr>
            <a:picLocks noChangeAspect="1"/>
          </p:cNvPicPr>
          <p:nvPr/>
        </p:nvPicPr>
        <p:blipFill>
          <a:blip r:embed="rId2" cstate="print"/>
          <a:stretch>
            <a:fillRect/>
          </a:stretch>
        </p:blipFill>
        <p:spPr>
          <a:xfrm rot="20843090">
            <a:off x="4583429" y="3954684"/>
            <a:ext cx="3103846" cy="2425984"/>
          </a:xfrm>
          <a:prstGeom prst="rect">
            <a:avLst/>
          </a:prstGeom>
        </p:spPr>
      </p:pic>
      <p:pic>
        <p:nvPicPr>
          <p:cNvPr id="9" name="Содержимое 8" descr="84438170.jpg"/>
          <p:cNvPicPr>
            <a:picLocks noGrp="1" noChangeAspect="1"/>
          </p:cNvPicPr>
          <p:nvPr>
            <p:ph idx="1"/>
          </p:nvPr>
        </p:nvPicPr>
        <p:blipFill>
          <a:blip r:embed="rId3" cstate="print"/>
          <a:stretch>
            <a:fillRect/>
          </a:stretch>
        </p:blipFill>
        <p:spPr>
          <a:xfrm rot="20850266">
            <a:off x="631750" y="3888986"/>
            <a:ext cx="3198112" cy="2533622"/>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3593554"/>
          </a:xfrm>
        </p:spPr>
        <p:txBody>
          <a:bodyPr>
            <a:normAutofit fontScale="90000"/>
          </a:bodyPr>
          <a:lstStyle/>
          <a:p>
            <a:pPr fontAlgn="base"/>
            <a:r>
              <a:rPr lang="ru-RU" sz="3100" dirty="0" smtClean="0"/>
              <a:t/>
            </a:r>
            <a:br>
              <a:rPr lang="ru-RU" sz="3100" dirty="0" smtClean="0"/>
            </a:br>
            <a:r>
              <a:rPr lang="ru-RU" sz="2700" b="1" dirty="0" smtClean="0">
                <a:solidFill>
                  <a:srgbClr val="FFFF00"/>
                </a:solidFill>
              </a:rPr>
              <a:t>Принести прибуток можуть лише довготривалі вкладення</a:t>
            </a:r>
            <a:br>
              <a:rPr lang="ru-RU" sz="2700" b="1" dirty="0" smtClean="0">
                <a:solidFill>
                  <a:srgbClr val="FFFF00"/>
                </a:solidFill>
              </a:rPr>
            </a:br>
            <a:r>
              <a:rPr lang="ru-RU" sz="2700" b="1" dirty="0" smtClean="0">
                <a:solidFill>
                  <a:srgbClr val="FFFF00"/>
                </a:solidFill>
              </a:rPr>
              <a:t>На "</a:t>
            </a:r>
            <a:r>
              <a:rPr lang="ru-RU" sz="2700" b="1" dirty="0" smtClean="0">
                <a:solidFill>
                  <a:srgbClr val="FFC000"/>
                </a:solidFill>
              </a:rPr>
              <a:t>металевих</a:t>
            </a:r>
            <a:r>
              <a:rPr lang="ru-RU" sz="2700" b="1" dirty="0" smtClean="0">
                <a:solidFill>
                  <a:srgbClr val="FFFF00"/>
                </a:solidFill>
              </a:rPr>
              <a:t>" депозитах фізичні особи розміщують не один кілограм дорогоцінних металів. Це при тому, що держава не гарантує повернути такі внески у разі банкрутства фінустанови.</a:t>
            </a:r>
            <a:r>
              <a:rPr lang="ru-RU" dirty="0" smtClean="0"/>
              <a:t/>
            </a:r>
            <a:br>
              <a:rPr lang="ru-RU" dirty="0" smtClean="0"/>
            </a:br>
            <a:endParaRPr lang="ru-RU" dirty="0"/>
          </a:p>
        </p:txBody>
      </p:sp>
      <p:pic>
        <p:nvPicPr>
          <p:cNvPr id="8" name="Содержимое 7" descr="a06b49643c3c3a4eab73bbc73e801fcd.jpg"/>
          <p:cNvPicPr>
            <a:picLocks noGrp="1" noChangeAspect="1"/>
          </p:cNvPicPr>
          <p:nvPr>
            <p:ph idx="1"/>
          </p:nvPr>
        </p:nvPicPr>
        <p:blipFill>
          <a:blip r:embed="rId2" cstate="print"/>
          <a:stretch>
            <a:fillRect/>
          </a:stretch>
        </p:blipFill>
        <p:spPr>
          <a:xfrm rot="21224829">
            <a:off x="800669" y="4014455"/>
            <a:ext cx="2943200" cy="2311053"/>
          </a:xfrm>
        </p:spPr>
      </p:pic>
      <p:pic>
        <p:nvPicPr>
          <p:cNvPr id="9" name="Рисунок 8" descr="banky.jpg"/>
          <p:cNvPicPr>
            <a:picLocks noChangeAspect="1"/>
          </p:cNvPicPr>
          <p:nvPr/>
        </p:nvPicPr>
        <p:blipFill>
          <a:blip r:embed="rId3" cstate="print"/>
          <a:stretch>
            <a:fillRect/>
          </a:stretch>
        </p:blipFill>
        <p:spPr>
          <a:xfrm rot="21269473">
            <a:off x="4678234" y="3862827"/>
            <a:ext cx="3151237" cy="236485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5393754"/>
          </a:xfrm>
        </p:spPr>
        <p:txBody>
          <a:bodyPr>
            <a:normAutofit fontScale="90000"/>
          </a:bodyPr>
          <a:lstStyle/>
          <a:p>
            <a:pPr fontAlgn="base"/>
            <a:r>
              <a:rPr lang="ru-RU" sz="2000" b="1" dirty="0" smtClean="0">
                <a:solidFill>
                  <a:srgbClr val="66FF66"/>
                </a:solidFill>
              </a:rPr>
              <a:t>Металеві депозити приносять дохід</a:t>
            </a:r>
            <a:r>
              <a:rPr lang="ru-RU" sz="2000" dirty="0" smtClean="0">
                <a:solidFill>
                  <a:srgbClr val="FFFF66"/>
                </a:solidFill>
              </a:rPr>
              <a:t/>
            </a:r>
            <a:br>
              <a:rPr lang="ru-RU" sz="2000" dirty="0" smtClean="0">
                <a:solidFill>
                  <a:srgbClr val="FFFF66"/>
                </a:solidFill>
              </a:rPr>
            </a:br>
            <a:r>
              <a:rPr lang="ru-RU" sz="2200" b="1" dirty="0" smtClean="0">
                <a:solidFill>
                  <a:srgbClr val="FFFF66"/>
                </a:solidFill>
              </a:rPr>
              <a:t>Нестабільність долара і національної валюти змушують громадян замислюватися про надійніші способи збереження своїх заощаджень. Одним з найбезпечніших варіантів вкладення засобів банкіри називають </a:t>
            </a:r>
            <a:r>
              <a:rPr lang="ru-RU" sz="2200" b="1" dirty="0" smtClean="0">
                <a:solidFill>
                  <a:srgbClr val="38E87B"/>
                </a:solidFill>
              </a:rPr>
              <a:t>відкриття</a:t>
            </a:r>
            <a:r>
              <a:rPr lang="ru-RU" sz="2200" b="1" dirty="0" smtClean="0">
                <a:solidFill>
                  <a:srgbClr val="FFFF66"/>
                </a:solidFill>
              </a:rPr>
              <a:t> </a:t>
            </a:r>
            <a:r>
              <a:rPr lang="ru-RU" sz="2200" b="1" dirty="0" smtClean="0">
                <a:solidFill>
                  <a:srgbClr val="38E87B"/>
                </a:solidFill>
              </a:rPr>
              <a:t>депозитного рахунку</a:t>
            </a:r>
            <a:r>
              <a:rPr lang="ru-RU" sz="2200" b="1" dirty="0" smtClean="0">
                <a:solidFill>
                  <a:srgbClr val="FFFF66"/>
                </a:solidFill>
              </a:rPr>
              <a:t>, номінованого в дорогоцінних металах.</a:t>
            </a:r>
            <a:br>
              <a:rPr lang="ru-RU" sz="2200" b="1" dirty="0" smtClean="0">
                <a:solidFill>
                  <a:srgbClr val="FFFF66"/>
                </a:solidFill>
              </a:rPr>
            </a:br>
            <a:r>
              <a:rPr lang="ru-RU" sz="2200" b="1" dirty="0" smtClean="0">
                <a:solidFill>
                  <a:srgbClr val="FFFF66"/>
                </a:solidFill>
              </a:rPr>
              <a:t>"Металеві" депозити (золото, срібло, платина і паладій), у зв'язку з постійним ростом цін на дорогоцінні метали, не тільки зберігають гроші від інфляції, але і приносять дохід.</a:t>
            </a:r>
            <a:br>
              <a:rPr lang="ru-RU" sz="2200" b="1" dirty="0" smtClean="0">
                <a:solidFill>
                  <a:srgbClr val="FFFF66"/>
                </a:solidFill>
              </a:rPr>
            </a:br>
            <a:r>
              <a:rPr lang="ru-RU" sz="2200" b="1" dirty="0" smtClean="0">
                <a:solidFill>
                  <a:srgbClr val="FFFF66"/>
                </a:solidFill>
              </a:rPr>
              <a:t>Українські банки активно пропонують різні депозитні програми, номіновані в дорогих металах. Конкуренція між банками за вкладників постійно посилюється. Аби привернути вкладників, вони підвищують ставки по депозитах в дорогоцінних металах.</a:t>
            </a:r>
            <a:r>
              <a:rPr lang="ru-RU" dirty="0" smtClean="0">
                <a:solidFill>
                  <a:srgbClr val="FFFF66"/>
                </a:solidFill>
              </a:rPr>
              <a:t/>
            </a:r>
            <a:br>
              <a:rPr lang="ru-RU" dirty="0" smtClean="0">
                <a:solidFill>
                  <a:srgbClr val="FFFF66"/>
                </a:solidFill>
              </a:rPr>
            </a:br>
            <a:endParaRPr lang="ru-RU" dirty="0">
              <a:solidFill>
                <a:srgbClr val="FFFF66"/>
              </a:solidFill>
            </a:endParaRPr>
          </a:p>
        </p:txBody>
      </p:sp>
      <p:pic>
        <p:nvPicPr>
          <p:cNvPr id="4" name="Содержимое 3" descr="gold.png"/>
          <p:cNvPicPr>
            <a:picLocks noGrp="1" noChangeAspect="1"/>
          </p:cNvPicPr>
          <p:nvPr>
            <p:ph idx="1"/>
          </p:nvPr>
        </p:nvPicPr>
        <p:blipFill>
          <a:blip r:embed="rId2" cstate="print"/>
          <a:stretch>
            <a:fillRect/>
          </a:stretch>
        </p:blipFill>
        <p:spPr>
          <a:xfrm>
            <a:off x="1043608" y="5229200"/>
            <a:ext cx="2232248" cy="1285938"/>
          </a:xfrm>
        </p:spPr>
      </p:pic>
      <p:pic>
        <p:nvPicPr>
          <p:cNvPr id="5" name="Рисунок 4" descr="knf6a1f9d531528301459206183a8ee9ceb_800.jpg"/>
          <p:cNvPicPr>
            <a:picLocks noChangeAspect="1"/>
          </p:cNvPicPr>
          <p:nvPr/>
        </p:nvPicPr>
        <p:blipFill>
          <a:blip r:embed="rId3" cstate="print"/>
          <a:stretch>
            <a:fillRect/>
          </a:stretch>
        </p:blipFill>
        <p:spPr>
          <a:xfrm>
            <a:off x="4860032" y="5157192"/>
            <a:ext cx="3312368" cy="136815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4241626"/>
          </a:xfrm>
        </p:spPr>
        <p:txBody>
          <a:bodyPr>
            <a:normAutofit/>
          </a:bodyPr>
          <a:lstStyle/>
          <a:p>
            <a:r>
              <a:rPr lang="ru-RU" sz="2800" b="1" dirty="0" smtClean="0">
                <a:solidFill>
                  <a:srgbClr val="FFFF66"/>
                </a:solidFill>
              </a:rPr>
              <a:t>Не все те золото...</a:t>
            </a:r>
            <a:br>
              <a:rPr lang="ru-RU" sz="2800" b="1" dirty="0" smtClean="0">
                <a:solidFill>
                  <a:srgbClr val="FFFF66"/>
                </a:solidFill>
              </a:rPr>
            </a:br>
            <a:r>
              <a:rPr lang="ru-RU" sz="1800" b="1" dirty="0" smtClean="0">
                <a:solidFill>
                  <a:srgbClr val="FFCC00"/>
                </a:solidFill>
              </a:rPr>
              <a:t>Розміщуючи гроші на "металевих" рахунках, варто знати, що крім ставки, вкладник має нагоду заробляти і на підвищенні цін на вибраний метал. </a:t>
            </a:r>
            <a:br>
              <a:rPr lang="ru-RU" sz="1800" b="1" dirty="0" smtClean="0">
                <a:solidFill>
                  <a:srgbClr val="FFCC00"/>
                </a:solidFill>
              </a:rPr>
            </a:br>
            <a:r>
              <a:rPr lang="ru-RU" sz="1800" b="1" dirty="0" smtClean="0">
                <a:solidFill>
                  <a:srgbClr val="FFCC00"/>
                </a:solidFill>
              </a:rPr>
              <a:t>Але банкам економічно невигідно працювати з дешевшим металом – сріблом, а коло клієнтів, охочих розмістити депозити в платині, обмежено.</a:t>
            </a:r>
            <a:br>
              <a:rPr lang="ru-RU" sz="1800" b="1" dirty="0" smtClean="0">
                <a:solidFill>
                  <a:srgbClr val="FFCC00"/>
                </a:solidFill>
              </a:rPr>
            </a:br>
            <a:r>
              <a:rPr lang="ru-RU" sz="1800" b="1" dirty="0" smtClean="0">
                <a:solidFill>
                  <a:srgbClr val="66FF66"/>
                </a:solidFill>
              </a:rPr>
              <a:t>Недоліком "золотого" депозиту є </a:t>
            </a:r>
            <a:r>
              <a:rPr lang="ru-RU" sz="1800" b="1" dirty="0" smtClean="0">
                <a:solidFill>
                  <a:srgbClr val="FFCC00"/>
                </a:solidFill>
              </a:rPr>
              <a:t>великий розмір мінімального внеску.  У золоті мінімум 50 г. Пояснють це тим, що приймати внески, менші за вагою, для них невигідно, оскільки фінустанови зазнають додаткові витрати на експертизу злитків, що приймаються на депозит. </a:t>
            </a:r>
            <a:endParaRPr lang="ru-RU" sz="1800" b="1" dirty="0">
              <a:solidFill>
                <a:srgbClr val="FFCC00"/>
              </a:solidFill>
            </a:endParaRPr>
          </a:p>
        </p:txBody>
      </p:sp>
      <p:pic>
        <p:nvPicPr>
          <p:cNvPr id="4" name="Содержимое 3" descr="20090401003236.jpg"/>
          <p:cNvPicPr>
            <a:picLocks noGrp="1" noChangeAspect="1"/>
          </p:cNvPicPr>
          <p:nvPr>
            <p:ph idx="1"/>
          </p:nvPr>
        </p:nvPicPr>
        <p:blipFill>
          <a:blip r:embed="rId2" cstate="print"/>
          <a:stretch>
            <a:fillRect/>
          </a:stretch>
        </p:blipFill>
        <p:spPr>
          <a:xfrm>
            <a:off x="467544" y="4653136"/>
            <a:ext cx="2592288" cy="1801564"/>
          </a:xfrm>
        </p:spPr>
      </p:pic>
      <p:pic>
        <p:nvPicPr>
          <p:cNvPr id="5" name="Рисунок 4" descr="gold09.jpg"/>
          <p:cNvPicPr>
            <a:picLocks noChangeAspect="1"/>
          </p:cNvPicPr>
          <p:nvPr/>
        </p:nvPicPr>
        <p:blipFill>
          <a:blip r:embed="rId3" cstate="print"/>
          <a:stretch>
            <a:fillRect/>
          </a:stretch>
        </p:blipFill>
        <p:spPr>
          <a:xfrm>
            <a:off x="5940152" y="4077072"/>
            <a:ext cx="2736304" cy="24928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3449538"/>
          </a:xfrm>
        </p:spPr>
        <p:txBody>
          <a:bodyPr>
            <a:normAutofit/>
          </a:bodyPr>
          <a:lstStyle/>
          <a:p>
            <a:r>
              <a:rPr lang="ru-RU" b="1" dirty="0" smtClean="0">
                <a:solidFill>
                  <a:srgbClr val="FFFF99"/>
                </a:solidFill>
              </a:rPr>
              <a:t>Псевдодепозити</a:t>
            </a:r>
            <a:r>
              <a:rPr lang="ru-RU" dirty="0" smtClean="0"/>
              <a:t/>
            </a:r>
            <a:br>
              <a:rPr lang="ru-RU" dirty="0" smtClean="0"/>
            </a:br>
            <a:r>
              <a:rPr lang="ru-RU" sz="1800" b="1" dirty="0" smtClean="0">
                <a:solidFill>
                  <a:srgbClr val="FFCC00"/>
                </a:solidFill>
              </a:rPr>
              <a:t>Відкриваючи депозити у дорогоцінних металах, вкладнику варто врахувати, що при банкрутстві фінустанови компенсація з Фонду гарантування внесків фізичних осіб йому не виплатить.</a:t>
            </a:r>
            <a:br>
              <a:rPr lang="ru-RU" sz="1800" b="1" dirty="0" smtClean="0">
                <a:solidFill>
                  <a:srgbClr val="FFCC00"/>
                </a:solidFill>
              </a:rPr>
            </a:br>
            <a:r>
              <a:rPr lang="ru-RU" sz="1800" b="1" dirty="0" smtClean="0">
                <a:solidFill>
                  <a:srgbClr val="FFCC00"/>
                </a:solidFill>
              </a:rPr>
              <a:t>Терміни, на які можна відкрити "золотий" депозит, більш тривалі, ніж у звичного "грошового" депозиту. Якщо відкрити депозит в гривні в деяких банках можна і на термін менше трьох місяців, то в "золоті" мінімальний термін внеску складе 365 днів.</a:t>
            </a:r>
            <a:endParaRPr lang="ru-RU" sz="1800" b="1" dirty="0">
              <a:solidFill>
                <a:srgbClr val="FFCC00"/>
              </a:solidFill>
            </a:endParaRPr>
          </a:p>
        </p:txBody>
      </p:sp>
      <p:pic>
        <p:nvPicPr>
          <p:cNvPr id="4" name="Содержимое 3" descr="original-1355744543.JPG"/>
          <p:cNvPicPr>
            <a:picLocks noGrp="1" noChangeAspect="1"/>
          </p:cNvPicPr>
          <p:nvPr>
            <p:ph idx="1"/>
          </p:nvPr>
        </p:nvPicPr>
        <p:blipFill>
          <a:blip r:embed="rId2" cstate="print"/>
          <a:stretch>
            <a:fillRect/>
          </a:stretch>
        </p:blipFill>
        <p:spPr>
          <a:xfrm>
            <a:off x="539552" y="3789040"/>
            <a:ext cx="4564062" cy="2738437"/>
          </a:xfrm>
        </p:spPr>
      </p:pic>
      <p:pic>
        <p:nvPicPr>
          <p:cNvPr id="5" name="Рисунок 4" descr="i (2).jpg"/>
          <p:cNvPicPr>
            <a:picLocks noChangeAspect="1"/>
          </p:cNvPicPr>
          <p:nvPr/>
        </p:nvPicPr>
        <p:blipFill>
          <a:blip r:embed="rId3" cstate="print"/>
          <a:stretch>
            <a:fillRect/>
          </a:stretch>
        </p:blipFill>
        <p:spPr>
          <a:xfrm rot="343240">
            <a:off x="5882990" y="3985584"/>
            <a:ext cx="2592288" cy="187220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3737570"/>
          </a:xfrm>
        </p:spPr>
        <p:txBody>
          <a:bodyPr>
            <a:normAutofit/>
          </a:bodyPr>
          <a:lstStyle/>
          <a:p>
            <a:r>
              <a:rPr lang="ru-RU" sz="2800" b="1" dirty="0" smtClean="0">
                <a:solidFill>
                  <a:srgbClr val="FFFF66"/>
                </a:solidFill>
              </a:rPr>
              <a:t>Про ризики</a:t>
            </a:r>
            <a:br>
              <a:rPr lang="ru-RU" sz="2800" b="1" dirty="0" smtClean="0">
                <a:solidFill>
                  <a:srgbClr val="FFFF66"/>
                </a:solidFill>
              </a:rPr>
            </a:br>
            <a:r>
              <a:rPr lang="ru-RU" sz="1800" b="1" dirty="0" smtClean="0">
                <a:solidFill>
                  <a:srgbClr val="FFCC00"/>
                </a:solidFill>
              </a:rPr>
              <a:t>Прибутковість депозиту, номінованого в банківських металах, постійно коливається. Тобто інвестиції в золото – це ризик. У кращому разі клієнту потрібно зуміти вдало купити і вдало продати злитки. Тому "золоті" депозити – це дуже складна послуга.</a:t>
            </a:r>
            <a:br>
              <a:rPr lang="ru-RU" sz="1800" b="1" dirty="0" smtClean="0">
                <a:solidFill>
                  <a:srgbClr val="FFCC00"/>
                </a:solidFill>
              </a:rPr>
            </a:br>
            <a:r>
              <a:rPr lang="ru-RU" sz="2800" b="1" dirty="0" err="1" smtClean="0">
                <a:solidFill>
                  <a:srgbClr val="FFFF66"/>
                </a:solidFill>
              </a:rPr>
              <a:t>Висновок</a:t>
            </a:r>
            <a:r>
              <a:rPr lang="ru-RU" sz="1800" b="1" dirty="0" smtClean="0">
                <a:solidFill>
                  <a:srgbClr val="FFCC00"/>
                </a:solidFill>
              </a:rPr>
              <a:t/>
            </a:r>
            <a:br>
              <a:rPr lang="ru-RU" sz="1800" b="1" dirty="0" smtClean="0">
                <a:solidFill>
                  <a:srgbClr val="FFCC00"/>
                </a:solidFill>
              </a:rPr>
            </a:br>
            <a:r>
              <a:rPr lang="ru-RU" sz="1800" b="1" dirty="0" smtClean="0">
                <a:solidFill>
                  <a:srgbClr val="FFCC00"/>
                </a:solidFill>
              </a:rPr>
              <a:t>Різниця між цінами покупки і продажі злитків значна. Злитки не так легко продати, адже купують їх лише в окремих установах. Тому для масового споживача відкриття депозитів в дорогоцінних металах може бути не дуже вигідно.</a:t>
            </a:r>
            <a:endParaRPr lang="ru-RU" sz="1800" b="1" dirty="0">
              <a:solidFill>
                <a:srgbClr val="FFCC00"/>
              </a:solidFill>
            </a:endParaRPr>
          </a:p>
        </p:txBody>
      </p:sp>
      <p:pic>
        <p:nvPicPr>
          <p:cNvPr id="4" name="Содержимое 3" descr="artleo.com-2483.jpg"/>
          <p:cNvPicPr>
            <a:picLocks noGrp="1" noChangeAspect="1"/>
          </p:cNvPicPr>
          <p:nvPr>
            <p:ph idx="1"/>
          </p:nvPr>
        </p:nvPicPr>
        <p:blipFill>
          <a:blip r:embed="rId2" cstate="print"/>
          <a:stretch>
            <a:fillRect/>
          </a:stretch>
        </p:blipFill>
        <p:spPr>
          <a:xfrm>
            <a:off x="395536" y="4005064"/>
            <a:ext cx="3361267" cy="2520950"/>
          </a:xfrm>
        </p:spPr>
      </p:pic>
      <p:pic>
        <p:nvPicPr>
          <p:cNvPr id="5" name="Рисунок 4" descr="i.jpg"/>
          <p:cNvPicPr>
            <a:picLocks noChangeAspect="1"/>
          </p:cNvPicPr>
          <p:nvPr/>
        </p:nvPicPr>
        <p:blipFill>
          <a:blip r:embed="rId3" cstate="print"/>
          <a:stretch>
            <a:fillRect/>
          </a:stretch>
        </p:blipFill>
        <p:spPr>
          <a:xfrm>
            <a:off x="4716016" y="4005064"/>
            <a:ext cx="3744416" cy="244827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24744"/>
            <a:ext cx="8003232" cy="1368152"/>
          </a:xfrm>
        </p:spPr>
        <p:txBody>
          <a:bodyPr>
            <a:normAutofit fontScale="90000"/>
          </a:bodyPr>
          <a:lstStyle/>
          <a:p>
            <a:r>
              <a:rPr lang="uk-UA" sz="5300" b="1" dirty="0" smtClean="0">
                <a:hlinkClick r:id="rId2" action="ppaction://hlinkfile"/>
              </a:rPr>
              <a:t/>
            </a:r>
            <a:br>
              <a:rPr lang="uk-UA" sz="5300" b="1" dirty="0" smtClean="0">
                <a:hlinkClick r:id="rId2" action="ppaction://hlinkfile"/>
              </a:rPr>
            </a:br>
            <a:r>
              <a:rPr lang="uk-UA" sz="5300" b="1" dirty="0" smtClean="0">
                <a:hlinkClick r:id="rId2" action="ppaction://hlinkfile"/>
              </a:rPr>
              <a:t>Джерела:</a:t>
            </a:r>
            <a:br>
              <a:rPr lang="uk-UA" sz="5300" b="1" dirty="0" smtClean="0">
                <a:hlinkClick r:id="rId2" action="ppaction://hlinkfile"/>
              </a:rPr>
            </a:br>
            <a:r>
              <a:rPr lang="uk-UA" sz="5300" b="1" dirty="0" smtClean="0">
                <a:hlinkClick r:id="rId2" action="ppaction://hlinkfile"/>
              </a:rPr>
              <a:t/>
            </a:r>
            <a:br>
              <a:rPr lang="uk-UA" sz="5300" b="1" dirty="0" smtClean="0">
                <a:hlinkClick r:id="rId2" action="ppaction://hlinkfile"/>
              </a:rPr>
            </a:br>
            <a:r>
              <a:rPr lang="uk-UA" sz="5300" b="1" dirty="0" smtClean="0">
                <a:hlinkClick r:id="rId2" action="ppaction://hlinkfile"/>
              </a:rPr>
              <a:t>1</a:t>
            </a:r>
            <a:r>
              <a:rPr lang="uk-UA" dirty="0" smtClean="0">
                <a:hlinkClick r:id="rId2" action="ppaction://hlinkfile"/>
              </a:rPr>
              <a:t/>
            </a:r>
            <a:br>
              <a:rPr lang="uk-UA" dirty="0" smtClean="0">
                <a:hlinkClick r:id="rId2" action="ppaction://hlinkfile"/>
              </a:rPr>
            </a:br>
            <a:r>
              <a:rPr lang="uk-UA" sz="4400" b="1" dirty="0" smtClean="0">
                <a:solidFill>
                  <a:srgbClr val="FFFF66"/>
                </a:solidFill>
                <a:hlinkClick r:id="rId2" action="ppaction://hlinkfile"/>
              </a:rPr>
              <a:t/>
            </a:r>
            <a:br>
              <a:rPr lang="uk-UA" sz="4400" b="1" dirty="0" smtClean="0">
                <a:solidFill>
                  <a:srgbClr val="FFFF66"/>
                </a:solidFill>
                <a:hlinkClick r:id="rId2" action="ppaction://hlinkfile"/>
              </a:rPr>
            </a:br>
            <a:r>
              <a:rPr lang="uk-UA" sz="4400" b="1" dirty="0" smtClean="0">
                <a:solidFill>
                  <a:srgbClr val="FFFF66"/>
                </a:solidFill>
                <a:hlinkClick r:id="rId2" action="ppaction://hlinkfile"/>
              </a:rPr>
              <a:t/>
            </a:r>
            <a:br>
              <a:rPr lang="uk-UA" sz="4400" b="1" dirty="0" smtClean="0">
                <a:solidFill>
                  <a:srgbClr val="FFFF66"/>
                </a:solidFill>
                <a:hlinkClick r:id="rId2" action="ppaction://hlinkfile"/>
              </a:rPr>
            </a:br>
            <a:r>
              <a:rPr lang="uk-UA" dirty="0" smtClean="0">
                <a:hlinkClick r:id="rId2" action="ppaction://hlinkfile"/>
              </a:rPr>
              <a:t/>
            </a:r>
            <a:br>
              <a:rPr lang="uk-UA" dirty="0" smtClean="0">
                <a:hlinkClick r:id="rId2" action="ppaction://hlinkfile"/>
              </a:rPr>
            </a:br>
            <a:endParaRPr lang="uk-UA" dirty="0">
              <a:hlinkClick r:id="rId2" action="ppaction://hlinkfile"/>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145</TotalTime>
  <Words>39</Words>
  <Application>Microsoft Office PowerPoint</Application>
  <PresentationFormat>Экран (4:3)</PresentationFormat>
  <Paragraphs>12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Яркая</vt:lpstr>
      <vt:lpstr>Депозити в дорогоцінних металах </vt:lpstr>
      <vt:lpstr>Депозит -  це грошові кошти в готівковій або безготівковій формі у валюті України або в іноземній валюті або банківські метали, які банк прийняв від вкладника або які надійшли для вкладника на договірних засадах на визначений строк зберігання чи без зазначення такого строку (під процент або дохід в іншій формі) і підлягають виплаті вкладнику відповідно до законодавства України та умов договору.</vt:lpstr>
      <vt:lpstr> Принести прибуток можуть лише довготривалі вкладення На "металевих" депозитах фізичні особи розміщують не один кілограм дорогоцінних металів. Це при тому, що держава не гарантує повернути такі внески у разі банкрутства фінустанови. </vt:lpstr>
      <vt:lpstr>Металеві депозити приносять дохід Нестабільність долара і національної валюти змушують громадян замислюватися про надійніші способи збереження своїх заощаджень. Одним з найбезпечніших варіантів вкладення засобів банкіри називають відкриття депозитного рахунку, номінованого в дорогоцінних металах. "Металеві" депозити (золото, срібло, платина і паладій), у зв'язку з постійним ростом цін на дорогоцінні метали, не тільки зберігають гроші від інфляції, але і приносять дохід. Українські банки активно пропонують різні депозитні програми, номіновані в дорогих металах. Конкуренція між банками за вкладників постійно посилюється. Аби привернути вкладників, вони підвищують ставки по депозитах в дорогоцінних металах. </vt:lpstr>
      <vt:lpstr>Не все те золото... Розміщуючи гроші на "металевих" рахунках, варто знати, що крім ставки, вкладник має нагоду заробляти і на підвищенні цін на вибраний метал.  Але банкам економічно невигідно працювати з дешевшим металом – сріблом, а коло клієнтів, охочих розмістити депозити в платині, обмежено. Недоліком "золотого" депозиту є великий розмір мінімального внеску.  У золоті мінімум 50 г. Пояснють це тим, що приймати внески, менші за вагою, для них невигідно, оскільки фінустанови зазнають додаткові витрати на експертизу злитків, що приймаються на депозит. </vt:lpstr>
      <vt:lpstr>Псевдодепозити Відкриваючи депозити у дорогоцінних металах, вкладнику варто врахувати, що при банкрутстві фінустанови компенсація з Фонду гарантування внесків фізичних осіб йому не виплатить. Терміни, на які можна відкрити "золотий" депозит, більш тривалі, ніж у звичного "грошового" депозиту. Якщо відкрити депозит в гривні в деяких банках можна і на термін менше трьох місяців, то в "золоті" мінімальний термін внеску складе 365 днів.</vt:lpstr>
      <vt:lpstr>Про ризики Прибутковість депозиту, номінованого в банківських металах, постійно коливається. Тобто інвестиції в золото – це ризик. У кращому разі клієнту потрібно зуміти вдало купити і вдало продати злитки. Тому "золоті" депозити – це дуже складна послуга. Висновок Різниця між цінами покупки і продажі злитків значна. Злитки не так легко продати, адже купують їх лише в окремих установах. Тому для масового споживача відкриття депозитів в дорогоцінних металах може бути не дуже вигідно.</vt:lpstr>
      <vt:lpstr> Джерела:  1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Депозити в дорогоцінних металах</dc:title>
  <dc:creator>Граф</dc:creator>
  <cp:lastModifiedBy>none</cp:lastModifiedBy>
  <cp:revision>15</cp:revision>
  <dcterms:created xsi:type="dcterms:W3CDTF">2013-10-09T15:39:42Z</dcterms:created>
  <dcterms:modified xsi:type="dcterms:W3CDTF">2013-12-18T12:12:46Z</dcterms:modified>
</cp:coreProperties>
</file>