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1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101" d="100"/>
          <a:sy n="101" d="100"/>
        </p:scale>
        <p:origin x="-2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05428D1-AC95-48E6-8FF1-D425DD8F91CD}" type="datetimeFigureOut">
              <a:rPr lang="ru-RU" smtClean="0"/>
              <a:t>03.10.2010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525E3DE-1891-4DEB-BD82-B5E4B25E32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5428D1-AC95-48E6-8FF1-D425DD8F91CD}" type="datetimeFigureOut">
              <a:rPr lang="ru-RU" smtClean="0"/>
              <a:t>03.10.2010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25E3DE-1891-4DEB-BD82-B5E4B25E32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05428D1-AC95-48E6-8FF1-D425DD8F91CD}" type="datetimeFigureOut">
              <a:rPr lang="ru-RU" smtClean="0"/>
              <a:t>03.10.2010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525E3DE-1891-4DEB-BD82-B5E4B25E32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5428D1-AC95-48E6-8FF1-D425DD8F91CD}" type="datetimeFigureOut">
              <a:rPr lang="ru-RU" smtClean="0"/>
              <a:t>03.10.2010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25E3DE-1891-4DEB-BD82-B5E4B25E32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05428D1-AC95-48E6-8FF1-D425DD8F91CD}" type="datetimeFigureOut">
              <a:rPr lang="ru-RU" smtClean="0"/>
              <a:t>03.10.2010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D525E3DE-1891-4DEB-BD82-B5E4B25E32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5428D1-AC95-48E6-8FF1-D425DD8F91CD}" type="datetimeFigureOut">
              <a:rPr lang="ru-RU" smtClean="0"/>
              <a:t>03.10.2010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25E3DE-1891-4DEB-BD82-B5E4B25E32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5428D1-AC95-48E6-8FF1-D425DD8F91CD}" type="datetimeFigureOut">
              <a:rPr lang="ru-RU" smtClean="0"/>
              <a:t>03.10.2010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25E3DE-1891-4DEB-BD82-B5E4B25E32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5428D1-AC95-48E6-8FF1-D425DD8F91CD}" type="datetimeFigureOut">
              <a:rPr lang="ru-RU" smtClean="0"/>
              <a:t>03.10.2010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25E3DE-1891-4DEB-BD82-B5E4B25E32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05428D1-AC95-48E6-8FF1-D425DD8F91CD}" type="datetimeFigureOut">
              <a:rPr lang="ru-RU" smtClean="0"/>
              <a:t>03.10.2010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25E3DE-1891-4DEB-BD82-B5E4B25E32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5428D1-AC95-48E6-8FF1-D425DD8F91CD}" type="datetimeFigureOut">
              <a:rPr lang="ru-RU" smtClean="0"/>
              <a:t>03.10.2010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25E3DE-1891-4DEB-BD82-B5E4B25E32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5428D1-AC95-48E6-8FF1-D425DD8F91CD}" type="datetimeFigureOut">
              <a:rPr lang="ru-RU" smtClean="0"/>
              <a:t>03.10.2010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25E3DE-1891-4DEB-BD82-B5E4B25E32D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05428D1-AC95-48E6-8FF1-D425DD8F91CD}" type="datetimeFigureOut">
              <a:rPr lang="ru-RU" smtClean="0"/>
              <a:t>03.10.2010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525E3DE-1891-4DEB-BD82-B5E4B25E32D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um-online.ru/.../Raffael_Santi" TargetMode="External"/><Relationship Id="rId2" Type="http://schemas.openxmlformats.org/officeDocument/2006/relationships/hyperlink" Target="http://www.plastilin.net/pict/pazli/09656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://www.starat.narod.ru/pictures/rafael/mai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0"/>
            <a:ext cx="7884368" cy="2719225"/>
          </a:xfrm>
        </p:spPr>
        <p:txBody>
          <a:bodyPr/>
          <a:lstStyle/>
          <a:p>
            <a:r>
              <a:rPr lang="ru-RU" dirty="0" smtClean="0"/>
              <a:t>Презентация на тему: Искусство Высокого возрождения.</a:t>
            </a:r>
            <a:br>
              <a:rPr lang="ru-RU" dirty="0" smtClean="0"/>
            </a:br>
            <a:r>
              <a:rPr lang="ru-RU" dirty="0" smtClean="0"/>
              <a:t>Рафаэль Санти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62604" y="4376576"/>
            <a:ext cx="5481396" cy="2481424"/>
          </a:xfrm>
        </p:spPr>
        <p:txBody>
          <a:bodyPr>
            <a:normAutofit/>
          </a:bodyPr>
          <a:lstStyle/>
          <a:p>
            <a:r>
              <a:rPr lang="ru-RU" dirty="0" smtClean="0"/>
              <a:t>Подготовила:</a:t>
            </a:r>
          </a:p>
          <a:p>
            <a:r>
              <a:rPr lang="ru-RU" dirty="0" smtClean="0"/>
              <a:t>Ученица 8-А класса</a:t>
            </a:r>
          </a:p>
          <a:p>
            <a:r>
              <a:rPr lang="ru-RU" dirty="0" smtClean="0"/>
              <a:t>Гимназии имени </a:t>
            </a:r>
            <a:r>
              <a:rPr lang="ru-RU" dirty="0" err="1" smtClean="0"/>
              <a:t>Н.Трублаини</a:t>
            </a:r>
            <a:endParaRPr lang="ru-RU" dirty="0" smtClean="0"/>
          </a:p>
          <a:p>
            <a:r>
              <a:rPr lang="ru-RU" dirty="0" err="1" smtClean="0"/>
              <a:t>Г.Ровенёк</a:t>
            </a:r>
            <a:endParaRPr lang="ru-RU" dirty="0" smtClean="0"/>
          </a:p>
          <a:p>
            <a:r>
              <a:rPr lang="ru-RU" dirty="0" err="1" smtClean="0"/>
              <a:t>Григор</a:t>
            </a:r>
            <a:r>
              <a:rPr lang="ru-RU" dirty="0" smtClean="0"/>
              <a:t> Татьяна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18" y="3081078"/>
            <a:ext cx="5094115" cy="377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29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852">
        <p:split orient="vert"/>
      </p:transition>
    </mc:Choice>
    <mc:Fallback>
      <p:transition spd="slow" advTm="585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/>
              <a:t>Д</a:t>
            </a:r>
            <a:r>
              <a:rPr lang="ru-RU" sz="6600" dirty="0" smtClean="0"/>
              <a:t>испута</a:t>
            </a:r>
            <a:endParaRPr lang="ru-RU" sz="6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08" y="1783425"/>
            <a:ext cx="5998984" cy="449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11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3"/>
    </mc:Choice>
    <mc:Fallback>
      <p:transition spd="slow" advTm="199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491880" cy="4005064"/>
          </a:xfrm>
        </p:spPr>
        <p:txBody>
          <a:bodyPr>
            <a:normAutofit/>
          </a:bodyPr>
          <a:lstStyle/>
          <a:p>
            <a:r>
              <a:rPr lang="ru-RU" sz="5400" dirty="0" smtClean="0"/>
              <a:t>Триумф Галатеи</a:t>
            </a:r>
            <a:endParaRPr lang="ru-RU" sz="5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22630"/>
            <a:ext cx="4610625" cy="593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02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6"/>
    </mc:Choice>
    <mc:Fallback>
      <p:transition spd="slow" advTm="330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5050904" cy="1417638"/>
          </a:xfrm>
        </p:spPr>
        <p:txBody>
          <a:bodyPr/>
          <a:lstStyle/>
          <a:p>
            <a:r>
              <a:rPr lang="ru-RU" dirty="0" smtClean="0"/>
              <a:t>Эпитафия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4793551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После смерти Рафаэля, его современник </a:t>
            </a:r>
            <a:r>
              <a:rPr lang="ru-RU" dirty="0" err="1" smtClean="0"/>
              <a:t>Бембо</a:t>
            </a:r>
            <a:r>
              <a:rPr lang="ru-RU" dirty="0" smtClean="0"/>
              <a:t> написал следующую эпитафию: «Здесь лежит Рафаэль, кем опасалась Природа стать побеждённой навек и умереть вместе с ним…»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551" y="79953"/>
            <a:ext cx="4371975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11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3"/>
    </mc:Choice>
    <mc:Fallback>
      <p:transition spd="slow" advTm="1019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Рафаэль прожил всего 37 лет, но успел создать так много и оставил такие непревзойденные шедевры, что его самого называют Божественным, а период, когда он жил и работал,- эпохой Рафаэля.</a:t>
            </a:r>
          </a:p>
          <a:p>
            <a:r>
              <a:rPr lang="ru-RU" dirty="0" smtClean="0"/>
              <a:t>Любимым образом мастера была Мадонна- воплощение материнской верности и любви.</a:t>
            </a:r>
          </a:p>
          <a:p>
            <a:r>
              <a:rPr lang="ru-RU" dirty="0" smtClean="0"/>
              <a:t>Некоторым из своих персонажей Рафаэль </a:t>
            </a:r>
            <a:r>
              <a:rPr lang="ru-RU" dirty="0" smtClean="0"/>
              <a:t>придал черты </a:t>
            </a:r>
            <a:r>
              <a:rPr lang="ru-RU" dirty="0" smtClean="0"/>
              <a:t>своих современников.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83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59"/>
    </mc:Choice>
    <mc:Fallback>
      <p:transition spd="slow" advTm="1185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www.liveinternet.ru/ users/2010239/post62940960/</a:t>
            </a:r>
            <a:endParaRPr lang="ru-RU" dirty="0" smtClean="0"/>
          </a:p>
          <a:p>
            <a:r>
              <a:rPr lang="ru-RU" dirty="0" smtClean="0"/>
              <a:t>Википедия</a:t>
            </a:r>
          </a:p>
          <a:p>
            <a:r>
              <a:rPr lang="en-US" dirty="0" smtClean="0">
                <a:hlinkClick r:id="rId2"/>
              </a:rPr>
              <a:t>www.plastilin.net/pict/pazli/09656.jpg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www.museum-online.ru/.../</a:t>
            </a:r>
            <a:r>
              <a:rPr lang="en-US" dirty="0" err="1" smtClean="0">
                <a:hlinkClick r:id="rId3"/>
              </a:rPr>
              <a:t>Raffael_Santi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www.starat.narod.ru/pictures/rafael/main</a:t>
            </a:r>
            <a:r>
              <a:rPr lang="ru-RU" dirty="0" smtClean="0"/>
              <a:t>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2878137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9" y="4307405"/>
            <a:ext cx="3520281" cy="255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72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3"/>
    </mc:Choice>
    <mc:Fallback>
      <p:transition spd="slow" advTm="349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35" y="260648"/>
            <a:ext cx="7239000" cy="1143000"/>
          </a:xfrm>
        </p:spPr>
        <p:txBody>
          <a:bodyPr/>
          <a:lstStyle/>
          <a:p>
            <a:r>
              <a:rPr lang="ru-RU" dirty="0" smtClean="0"/>
              <a:t>План презентации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1.Рафаэль Санти</a:t>
            </a:r>
          </a:p>
          <a:p>
            <a:r>
              <a:rPr lang="ru-RU" dirty="0" smtClean="0"/>
              <a:t>2.Картины художника</a:t>
            </a:r>
          </a:p>
          <a:p>
            <a:r>
              <a:rPr lang="ru-RU" dirty="0" smtClean="0"/>
              <a:t>3.Обучение</a:t>
            </a:r>
          </a:p>
          <a:p>
            <a:r>
              <a:rPr lang="ru-RU" dirty="0" smtClean="0"/>
              <a:t>4.Форнарина</a:t>
            </a:r>
          </a:p>
          <a:p>
            <a:r>
              <a:rPr lang="ru-RU" dirty="0" smtClean="0"/>
              <a:t>5.Другие работы художника</a:t>
            </a:r>
          </a:p>
          <a:p>
            <a:r>
              <a:rPr lang="ru-RU" dirty="0"/>
              <a:t>6</a:t>
            </a:r>
            <a:r>
              <a:rPr lang="ru-RU" dirty="0" smtClean="0"/>
              <a:t>.Три грации</a:t>
            </a:r>
          </a:p>
          <a:p>
            <a:r>
              <a:rPr lang="ru-RU" dirty="0"/>
              <a:t>7</a:t>
            </a:r>
            <a:r>
              <a:rPr lang="ru-RU" dirty="0" smtClean="0"/>
              <a:t>.Мадонна с младенцем и Иоанном крестителем</a:t>
            </a:r>
          </a:p>
          <a:p>
            <a:r>
              <a:rPr lang="ru-RU" dirty="0" smtClean="0"/>
              <a:t>8.Триумф Галатеи</a:t>
            </a:r>
          </a:p>
          <a:p>
            <a:r>
              <a:rPr lang="ru-RU" dirty="0" smtClean="0"/>
              <a:t>9.Эпитафия</a:t>
            </a:r>
          </a:p>
          <a:p>
            <a:r>
              <a:rPr lang="ru-RU" dirty="0" smtClean="0"/>
              <a:t>10.Диспута</a:t>
            </a:r>
          </a:p>
          <a:p>
            <a:r>
              <a:rPr lang="ru-RU" dirty="0" smtClean="0"/>
              <a:t>11.Выводы</a:t>
            </a:r>
          </a:p>
          <a:p>
            <a:r>
              <a:rPr lang="ru-RU" dirty="0" smtClean="0"/>
              <a:t>12.Литература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05" y="-1"/>
            <a:ext cx="3753195" cy="394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581128"/>
            <a:ext cx="4228947" cy="18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13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11"/>
    </mc:Choice>
    <mc:Fallback>
      <p:transition spd="slow" advTm="1291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972616" y="-243408"/>
            <a:ext cx="5396136" cy="1470025"/>
          </a:xfrm>
        </p:spPr>
        <p:txBody>
          <a:bodyPr/>
          <a:lstStyle/>
          <a:p>
            <a:r>
              <a:rPr lang="ru-RU" dirty="0" smtClean="0"/>
              <a:t>Рафаэль Санти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4032448" cy="568863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(итал. </a:t>
            </a:r>
            <a:r>
              <a:rPr lang="ru-RU" dirty="0" err="1" smtClean="0">
                <a:solidFill>
                  <a:schemeClr val="tx1"/>
                </a:solidFill>
              </a:rPr>
              <a:t>Raffaello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Santi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Raffaello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Sanzio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Rafael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Raffael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da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Urbino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Raffaello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Santi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Rafaelo</a:t>
            </a:r>
            <a:r>
              <a:rPr lang="ru-RU" dirty="0" smtClean="0">
                <a:solidFill>
                  <a:schemeClr val="tx1"/>
                </a:solidFill>
              </a:rPr>
              <a:t>; 28 марта 1483 — 6 апреля 1520) — итальянский живописец, график и архитектор, представитель флорентийской школы. Сын живописца Джованни Санти. Один из крупнейших представителей искусства Высокого Возрождения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19088"/>
            <a:ext cx="4762500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02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01"/>
    </mc:Choice>
    <mc:Fallback>
      <p:transition spd="slow" advTm="1220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Кртины</a:t>
            </a:r>
            <a:r>
              <a:rPr lang="ru-RU" dirty="0" smtClean="0"/>
              <a:t> художника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5266928" cy="478539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Для его картин характерна подчеркнутая сбалансированность и гармоничность целого, уравновешенность композиции, размеренность ритма и деликатное использование возможностей цвета. Безупречное владение линией и умение обобщать и выделять главное сделало Рафаэля одним из самых выдающихся рисовальщиков всех времен.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835" y="1124744"/>
            <a:ext cx="274955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63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08"/>
    </mc:Choice>
    <mc:Fallback>
      <p:transition spd="slow" advTm="1490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18"/>
            <a:ext cx="4780384" cy="732696"/>
          </a:xfrm>
        </p:spPr>
        <p:txBody>
          <a:bodyPr/>
          <a:lstStyle/>
          <a:p>
            <a:r>
              <a:rPr lang="ru-RU" dirty="0" smtClean="0"/>
              <a:t>Обучение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5148064" cy="6093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Рафаэль прошёл первоначальную художественную выучку в </a:t>
            </a:r>
            <a:r>
              <a:rPr lang="ru-RU" dirty="0" err="1" smtClean="0"/>
              <a:t>Умбрии</a:t>
            </a:r>
            <a:r>
              <a:rPr lang="ru-RU" dirty="0" smtClean="0"/>
              <a:t> у своего отца Джованни Санти, но уже в юном возрасте оказался в мастерской выдающегося художника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Пьетро</a:t>
            </a:r>
            <a:r>
              <a:rPr lang="ru-RU" dirty="0" smtClean="0"/>
              <a:t> </a:t>
            </a:r>
            <a:r>
              <a:rPr lang="ru-RU" dirty="0" err="1" smtClean="0"/>
              <a:t>Перуджино</a:t>
            </a:r>
            <a:r>
              <a:rPr lang="ru-RU" dirty="0" smtClean="0"/>
              <a:t>. Сначала Рафаэль опирался на опыт </a:t>
            </a:r>
            <a:r>
              <a:rPr lang="ru-RU" dirty="0" err="1" smtClean="0"/>
              <a:t>Перуджино</a:t>
            </a:r>
            <a:r>
              <a:rPr lang="ru-RU" dirty="0" smtClean="0"/>
              <a:t>, позднее поочередно - на находки Леонардо, Фра </a:t>
            </a:r>
            <a:r>
              <a:rPr lang="ru-RU" dirty="0" err="1" smtClean="0"/>
              <a:t>Бартоломео</a:t>
            </a:r>
            <a:r>
              <a:rPr lang="ru-RU" dirty="0" smtClean="0"/>
              <a:t>, Микеланджело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188" y="1052736"/>
            <a:ext cx="429081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89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05"/>
    </mc:Choice>
    <mc:Fallback>
      <p:transition spd="slow" advTm="1450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7207"/>
            <a:ext cx="5256584" cy="1059943"/>
          </a:xfrm>
        </p:spPr>
        <p:txBody>
          <a:bodyPr/>
          <a:lstStyle/>
          <a:p>
            <a:r>
              <a:rPr lang="ru-RU" dirty="0" err="1" smtClean="0"/>
              <a:t>Форнарина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3960440" cy="4637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Возлюбленная и натурщица — полулегендарная дочь булочника римлянка </a:t>
            </a:r>
            <a:r>
              <a:rPr lang="ru-RU" dirty="0" err="1" smtClean="0"/>
              <a:t>Форнарина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2303"/>
            <a:ext cx="5004048" cy="666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27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8"/>
    </mc:Choice>
    <mc:Fallback>
      <p:transition spd="slow" advTm="495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675139" cy="2002234"/>
          </a:xfrm>
        </p:spPr>
        <p:txBody>
          <a:bodyPr>
            <a:normAutofit/>
          </a:bodyPr>
          <a:lstStyle/>
          <a:p>
            <a:r>
              <a:rPr lang="ru-RU" b="1" dirty="0" smtClean="0"/>
              <a:t>Другие работы художника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17" y="1611589"/>
            <a:ext cx="3688630" cy="524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9" y="1844824"/>
            <a:ext cx="5218113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970" y="5013176"/>
            <a:ext cx="3055160" cy="13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33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5"/>
    </mc:Choice>
    <mc:Fallback>
      <p:transition spd="slow" advTm="315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320040"/>
            <a:ext cx="6408712" cy="1452776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Три грации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77072"/>
            <a:ext cx="8172400" cy="27809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 Грации</a:t>
            </a:r>
            <a:r>
              <a:rPr lang="ru-RU" dirty="0"/>
              <a:t>, в римской мифологии (в </a:t>
            </a:r>
            <a:r>
              <a:rPr lang="ru-RU" dirty="0" smtClean="0"/>
              <a:t>  древнегреческой </a:t>
            </a:r>
            <a:r>
              <a:rPr lang="ru-RU" dirty="0"/>
              <a:t>- хариты) благодетельные богини, олицетворяющие радостное, доброе и вечно юное начало жизни, дочери Юпитера, нимф и богинь.</a:t>
            </a:r>
            <a:br>
              <a:rPr lang="ru-RU" dirty="0"/>
            </a:br>
            <a:r>
              <a:rPr lang="ru-RU" dirty="0"/>
              <a:t>Имена граций (харит), их происхождение и число в разных мифах различны.</a:t>
            </a:r>
            <a:br>
              <a:rPr lang="ru-RU" dirty="0"/>
            </a:br>
            <a:r>
              <a:rPr lang="ru-RU" dirty="0"/>
              <a:t>В древние времена богинь изображали в ниспадающих мягкими складками хитонах, </a:t>
            </a:r>
            <a:br>
              <a:rPr lang="ru-RU" dirty="0"/>
            </a:br>
            <a:r>
              <a:rPr lang="ru-RU" dirty="0"/>
              <a:t>а позднее - обнаженными, чтобы ничто не скрывало их прелестей.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334"/>
            <a:ext cx="3826028" cy="397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92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29"/>
    </mc:Choice>
    <mc:Fallback>
      <p:transition spd="slow" advTm="1702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620"/>
            <a:ext cx="3851920" cy="4634516"/>
          </a:xfrm>
        </p:spPr>
        <p:txBody>
          <a:bodyPr>
            <a:normAutofit/>
          </a:bodyPr>
          <a:lstStyle/>
          <a:p>
            <a:r>
              <a:rPr lang="ru-RU" dirty="0"/>
              <a:t>Мадонна с Младенцем и святым Иоанном Крестителем</a:t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213" y="332656"/>
            <a:ext cx="4128829" cy="628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81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4"/>
    </mc:Choice>
    <mc:Fallback>
      <p:transition spd="slow" advTm="3044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107</TotalTime>
  <Words>342</Words>
  <Application>Microsoft Office PowerPoint</Application>
  <PresentationFormat>Экран (4:3)</PresentationFormat>
  <Paragraphs>47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Изящная</vt:lpstr>
      <vt:lpstr>Презентация на тему: Искусство Высокого возрождения. Рафаэль Санти</vt:lpstr>
      <vt:lpstr>План презентации</vt:lpstr>
      <vt:lpstr>Рафаэль Санти</vt:lpstr>
      <vt:lpstr>Кртины художника</vt:lpstr>
      <vt:lpstr>Обучение</vt:lpstr>
      <vt:lpstr>Форнарина</vt:lpstr>
      <vt:lpstr>Другие работы художника </vt:lpstr>
      <vt:lpstr>Три грации</vt:lpstr>
      <vt:lpstr>Мадонна с Младенцем и святым Иоанном Крестителем </vt:lpstr>
      <vt:lpstr>Диспута</vt:lpstr>
      <vt:lpstr>Триумф Галатеи</vt:lpstr>
      <vt:lpstr>Эпитафия</vt:lpstr>
      <vt:lpstr>Выводы</vt:lpstr>
      <vt:lpstr>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Сергей</cp:lastModifiedBy>
  <cp:revision>10</cp:revision>
  <dcterms:created xsi:type="dcterms:W3CDTF">2010-10-03T10:39:23Z</dcterms:created>
  <dcterms:modified xsi:type="dcterms:W3CDTF">2010-10-03T12:29:00Z</dcterms:modified>
</cp:coreProperties>
</file>