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911"/>
    <a:srgbClr val="9C6214"/>
    <a:srgbClr val="800000"/>
    <a:srgbClr val="F26800"/>
    <a:srgbClr val="DF76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EC66-FE16-49F9-89E3-DF4D775AD15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2E2E-AFB1-4812-AA27-19768FC1F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3D572D-C3F3-4056-BF44-BB604B84DF2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EA499F-EF44-4693-9EAE-64D8984ED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428604"/>
            <a:ext cx="71699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Українські</a:t>
            </a:r>
            <a:r>
              <a:rPr lang="ru-RU" sz="48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народні</a:t>
            </a:r>
            <a:r>
              <a:rPr lang="ru-RU" sz="48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</a:t>
            </a:r>
            <a:endParaRPr lang="ru-RU" sz="48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Аня ;)\Школа\Худ. культ\koza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298"/>
            <a:ext cx="5786478" cy="38447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Бойовий гопак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0694" y="928670"/>
            <a:ext cx="350046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     Свідчення зв'язку танцю Гопак із бойовими мистецтвами є доведена схожість великої кількості його елементів із бойовими рухами. Так, візантійський історик </a:t>
            </a:r>
            <a:r>
              <a:rPr lang="de-DE" sz="1600" dirty="0" smtClean="0">
                <a:solidFill>
                  <a:srgbClr val="813911"/>
                </a:solidFill>
                <a:latin typeface="Corbel" pitchFamily="34" charset="0"/>
              </a:rPr>
              <a:t>IX 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ст. Лев </a:t>
            </a:r>
            <a:r>
              <a:rPr lang="uk-UA" sz="1600" dirty="0" err="1" smtClean="0">
                <a:solidFill>
                  <a:srgbClr val="813911"/>
                </a:solidFill>
                <a:latin typeface="Corbel" pitchFamily="34" charset="0"/>
              </a:rPr>
              <a:t>Діакон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 у «</a:t>
            </a:r>
            <a:r>
              <a:rPr lang="uk-UA" sz="1600" dirty="0" err="1" smtClean="0">
                <a:solidFill>
                  <a:srgbClr val="813911"/>
                </a:solidFill>
                <a:latin typeface="Corbel" pitchFamily="34" charset="0"/>
              </a:rPr>
              <a:t>Хроніках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», описуючи походи князя Святослава, називав волхвів дітьми сатани, котрі навчалися мистецтва воювати за допомогою танців. Згодом мандрівника із Франції, що випадково потрапив у Запорізьку Січ, здивував такий факт: козаки весь день тренувалися під власний спів, при цьому їхні рухи були дуже схожі на танцювальні.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     У Музеї історичних коштовностей України зберігаються відлиті із золота фігурки танцюючих чоловіків: вузькі чоботи, широкі шаровари, вишиванки, довгі вуса. Усі вони дуже нагадують козаків. Дана скульптурна група датується </a:t>
            </a:r>
            <a:r>
              <a:rPr lang="de-DE" sz="1600" dirty="0" smtClean="0">
                <a:solidFill>
                  <a:srgbClr val="813911"/>
                </a:solidFill>
                <a:latin typeface="Corbel" pitchFamily="34" charset="0"/>
              </a:rPr>
              <a:t>VI 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століттям.</a:t>
            </a:r>
          </a:p>
        </p:txBody>
      </p:sp>
      <p:pic>
        <p:nvPicPr>
          <p:cNvPr id="10242" name="Picture 2" descr="D:\Аня ;)\Школа\Худ. культ\Бойовий_гопак.jpg"/>
          <p:cNvPicPr>
            <a:picLocks noChangeAspect="1" noChangeArrowheads="1"/>
          </p:cNvPicPr>
          <p:nvPr/>
        </p:nvPicPr>
        <p:blipFill>
          <a:blip r:embed="rId3" cstate="print"/>
          <a:srcRect l="1613"/>
          <a:stretch>
            <a:fillRect/>
          </a:stretch>
        </p:blipFill>
        <p:spPr bwMode="auto">
          <a:xfrm>
            <a:off x="1142976" y="3786190"/>
            <a:ext cx="4357678" cy="29527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 descr="D:\Аня ;)\Школа\Худ. культ\Gopa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857232"/>
            <a:ext cx="4286280" cy="2857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Сюжетні танці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857232"/>
            <a:ext cx="378618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Цей жанр танцювального мистецтва українського народу виник пізніше, ніж хороводи.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В сюжетних танцях засобами </a:t>
            </a:r>
            <a:r>
              <a:rPr lang="uk-UA" sz="1600" dirty="0" err="1" smtClean="0">
                <a:solidFill>
                  <a:srgbClr val="813911"/>
                </a:solidFill>
              </a:rPr>
              <a:t>народ-ної</a:t>
            </a:r>
            <a:r>
              <a:rPr lang="uk-UA" sz="1600" dirty="0" smtClean="0">
                <a:solidFill>
                  <a:srgbClr val="813911"/>
                </a:solidFill>
              </a:rPr>
              <a:t> хореографії відображаються </a:t>
            </a:r>
            <a:r>
              <a:rPr lang="uk-UA" sz="1600" dirty="0" err="1" smtClean="0">
                <a:solidFill>
                  <a:srgbClr val="813911"/>
                </a:solidFill>
              </a:rPr>
              <a:t>кон-кретні</a:t>
            </a:r>
            <a:r>
              <a:rPr lang="uk-UA" sz="1600" dirty="0" smtClean="0">
                <a:solidFill>
                  <a:srgbClr val="813911"/>
                </a:solidFill>
              </a:rPr>
              <a:t> явища навколишнього життя і природи. Назва танцю </a:t>
            </a:r>
            <a:r>
              <a:rPr lang="uk-UA" sz="1600" dirty="0" err="1" smtClean="0">
                <a:solidFill>
                  <a:srgbClr val="813911"/>
                </a:solidFill>
              </a:rPr>
              <a:t>виз-ачається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err="1" smtClean="0">
                <a:solidFill>
                  <a:srgbClr val="813911"/>
                </a:solidFill>
              </a:rPr>
              <a:t>йо-го</a:t>
            </a:r>
            <a:r>
              <a:rPr lang="uk-UA" sz="1600" dirty="0" smtClean="0">
                <a:solidFill>
                  <a:srgbClr val="813911"/>
                </a:solidFill>
              </a:rPr>
              <a:t> змістом. Наприклад, танець «</a:t>
            </a:r>
            <a:r>
              <a:rPr lang="uk-UA" sz="1600" dirty="0" err="1" smtClean="0">
                <a:solidFill>
                  <a:srgbClr val="813911"/>
                </a:solidFill>
              </a:rPr>
              <a:t>Лісору-би</a:t>
            </a:r>
            <a:r>
              <a:rPr lang="uk-UA" sz="1600" dirty="0" smtClean="0">
                <a:solidFill>
                  <a:srgbClr val="813911"/>
                </a:solidFill>
              </a:rPr>
              <a:t>» дістав таку назву тому, що сюжетом його є трудовий процес рубання лісу.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 В загальній композиції танців цього типу, тобто у послідовності </a:t>
            </a:r>
            <a:r>
              <a:rPr lang="uk-UA" sz="1600" dirty="0" err="1" smtClean="0">
                <a:solidFill>
                  <a:srgbClr val="813911"/>
                </a:solidFill>
              </a:rPr>
              <a:t>танцюваль-них</a:t>
            </a:r>
            <a:r>
              <a:rPr lang="uk-UA" sz="1600" dirty="0" smtClean="0">
                <a:solidFill>
                  <a:srgbClr val="813911"/>
                </a:solidFill>
              </a:rPr>
              <a:t> фігур, ясно видно логічний і чіткий розвиток сюжетної лінії.</a:t>
            </a:r>
          </a:p>
        </p:txBody>
      </p:sp>
      <p:pic>
        <p:nvPicPr>
          <p:cNvPr id="11266" name="Picture 2" descr="D:\Аня ;)\Школа\Худ. культ\ukrainian d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4191062" cy="3143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4286256"/>
            <a:ext cx="8001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Щодо тематики сюжетні танці можна розподіляти на групи, де основною темою є: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праця («Шевчик», «Коваль», «Косар», «Лісоруби», «Льон» та ін.);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народна героїка («Опришки»    «Аркан» тощо);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народний побут («Катерина», «Коханочка», «Волинянка», «Горлиця»);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окремі явища природи і зображення виробничих знарядь селянина в дії («</a:t>
            </a:r>
            <a:r>
              <a:rPr lang="uk-UA" sz="1600" dirty="0" err="1" smtClean="0">
                <a:solidFill>
                  <a:srgbClr val="813911"/>
                </a:solidFill>
              </a:rPr>
              <a:t>Гонивітер</a:t>
            </a:r>
            <a:r>
              <a:rPr lang="uk-UA" sz="1600" dirty="0" smtClean="0">
                <a:solidFill>
                  <a:srgbClr val="813911"/>
                </a:solidFill>
              </a:rPr>
              <a:t>», «Зіронька», «Віз» та ін.);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звички птахів і тварин («Гусак», «Бичок» та ін.).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Сюжетні танці художньо найдосконаліші і найрізноманітніші щодо тематики.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142852"/>
            <a:ext cx="3571900" cy="32861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Українські народні танці, так само як і інші види народної творчості, </a:t>
            </a:r>
            <a:r>
              <a:rPr lang="uk-UA" sz="1600" dirty="0" err="1" smtClean="0">
                <a:solidFill>
                  <a:srgbClr val="813911"/>
                </a:solidFill>
              </a:rPr>
              <a:t>розви-валися</a:t>
            </a:r>
            <a:r>
              <a:rPr lang="uk-UA" sz="1600" dirty="0" smtClean="0">
                <a:solidFill>
                  <a:srgbClr val="813911"/>
                </a:solidFill>
              </a:rPr>
              <a:t> протягом всієї історії </a:t>
            </a:r>
            <a:r>
              <a:rPr lang="uk-UA" sz="1600" dirty="0" err="1" smtClean="0">
                <a:solidFill>
                  <a:srgbClr val="813911"/>
                </a:solidFill>
              </a:rPr>
              <a:t>українсь-кого</a:t>
            </a:r>
            <a:r>
              <a:rPr lang="uk-UA" sz="1600" dirty="0" smtClean="0">
                <a:solidFill>
                  <a:srgbClr val="813911"/>
                </a:solidFill>
              </a:rPr>
              <a:t> народу. У народному танці </a:t>
            </a:r>
            <a:r>
              <a:rPr lang="uk-UA" sz="1600" dirty="0" err="1" smtClean="0">
                <a:solidFill>
                  <a:srgbClr val="813911"/>
                </a:solidFill>
              </a:rPr>
              <a:t>знай-шли</a:t>
            </a:r>
            <a:r>
              <a:rPr lang="uk-UA" sz="1600" dirty="0" smtClean="0">
                <a:solidFill>
                  <a:srgbClr val="813911"/>
                </a:solidFill>
              </a:rPr>
              <a:t> своє відображення радість, </a:t>
            </a:r>
            <a:r>
              <a:rPr lang="uk-UA" sz="1600" dirty="0" err="1" smtClean="0">
                <a:solidFill>
                  <a:srgbClr val="813911"/>
                </a:solidFill>
              </a:rPr>
              <a:t>зав-зята</a:t>
            </a:r>
            <a:r>
              <a:rPr lang="uk-UA" sz="1600" dirty="0" smtClean="0">
                <a:solidFill>
                  <a:srgbClr val="813911"/>
                </a:solidFill>
              </a:rPr>
              <a:t> веселість, м’який гумор та інші риси, притаманні українському національному характеру.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12292" name="Picture 4" descr="D:\Аня ;)\Школа\Худ. культ\1288186338_gopak0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14"/>
            <a:ext cx="4476729" cy="33575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3" name="Picture 5" descr="D:\Аня ;)\Школа\Худ. культ\caac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429156" cy="32775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4" name="Picture 6" descr="D:\Аня ;)\Школа\Худ. культ\0a2fabb90ced4956256becc8111c09f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214554"/>
            <a:ext cx="3362677" cy="42656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ня ;)\Школа\Худ. культ\Національний заслужений академічний ансамбль танцю України ім. П.П.Вірськ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42984"/>
            <a:ext cx="9049766" cy="55372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55883"/>
            <a:ext cx="49536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14290"/>
            <a:ext cx="7215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Український</a:t>
            </a:r>
            <a:r>
              <a:rPr lang="ru-RU" sz="48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endParaRPr lang="ru-RU" sz="48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1142984"/>
            <a:ext cx="4429156" cy="5572164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     Українські народні танці, запальні і ліричні, нестримні і повільні, полонили весь світ. У них яскраво виявляється характер, висока і самобутня культура нашого народу. Успішні гастролі Державного заслуженого ансамблю танцю УРСР та інших танцювальних колективів утвердили і прославили українське народне танцювальне мистецтво, завоювавши палких шанувальників на всіх континентах.</a:t>
            </a:r>
          </a:p>
          <a:p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     Фольклорні й сценічні танці мають як спільні, так і відмінні риси. Фольклорний танець — це стихійний вияв почуттів, настрою, емоцій і виконується в першу чергу для себе, а потім — для глядача (товариства, гурту, громади). Сценічний танець призначений в першу чергу для показу глядачеві і виключає будь-які елементи експромту. В українському народному танці часто наявний елемент змагання: двох парубків, парубка з дівчиною, або танцюриста з музикантом. На сцені таке змагання може бути свідомо поставлене хореографом, як елемент сюжету танцю.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2050" name="Picture 2" descr="D:\Аня ;)\Школа\Худ. культ\12348068075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3268259" cy="43576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14290"/>
            <a:ext cx="7215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</a:t>
            </a:r>
            <a:endParaRPr lang="ru-RU" sz="48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57628"/>
            <a:ext cx="8072462" cy="3000372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813911"/>
                </a:solidFill>
              </a:rPr>
              <a:t>      Найдавнішими слідами танцювального мистецтва в Україні можна вважати малюнки трипільської доби, де зображені фігури людей, котрі одну руку кладуть на талію, а другу заводять за голову. Такі рухи зустрічаються в сучасних танцях. Зображення танцюристів і музикантів є на фресках </a:t>
            </a:r>
            <a:r>
              <a:rPr lang="uk-UA" sz="1600" dirty="0" err="1" smtClean="0">
                <a:solidFill>
                  <a:srgbClr val="813911"/>
                </a:solidFill>
              </a:rPr>
              <a:t>Софіївського</a:t>
            </a:r>
            <a:r>
              <a:rPr lang="uk-UA" sz="1600" dirty="0" smtClean="0">
                <a:solidFill>
                  <a:srgbClr val="813911"/>
                </a:solidFill>
              </a:rPr>
              <a:t> собору в Києві 11 століття. На думку деяких дослідників срібні фігурки чоловічків з </a:t>
            </a:r>
            <a:r>
              <a:rPr lang="uk-UA" sz="1600" dirty="0" err="1" smtClean="0">
                <a:solidFill>
                  <a:srgbClr val="813911"/>
                </a:solidFill>
              </a:rPr>
              <a:t>Мартинівського</a:t>
            </a:r>
            <a:r>
              <a:rPr lang="uk-UA" sz="1600" dirty="0" smtClean="0">
                <a:solidFill>
                  <a:srgbClr val="813911"/>
                </a:solidFill>
              </a:rPr>
              <a:t> скарбу 4 століття передають один з танцювальних рухів: </a:t>
            </a:r>
            <a:r>
              <a:rPr lang="uk-UA" sz="1600" dirty="0" err="1" smtClean="0">
                <a:solidFill>
                  <a:srgbClr val="813911"/>
                </a:solidFill>
              </a:rPr>
              <a:t>напівприсядку</a:t>
            </a:r>
            <a:r>
              <a:rPr lang="uk-UA" sz="1600" dirty="0" smtClean="0">
                <a:solidFill>
                  <a:srgbClr val="813911"/>
                </a:solidFill>
              </a:rPr>
              <a:t> з широко розставленими ногами і покладеними на стегна руками. Зображення танців 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знаходимо і в багатьох мініатюрах зі стародавніх літописів. Писемні повідомлення про давні танці дають нам літописці, які називають їх «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скакание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 и 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топтание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», «гульба и 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плясание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», «хребтом 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вихляние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», «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плясание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 и 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плескание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». Літописці-християни називають такі дії «бісівськими», або «поганськими». Це дає певні підстави вважати, що первісні танці були тісно пов'язані з прадавнім богослужінням.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3074" name="Picture 2" descr="D:\Аня ;)\Школа\Худ. культ\600_76f228b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4214842" cy="28028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0726" y="1142984"/>
            <a:ext cx="36432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     Перші </a:t>
            </a:r>
            <a:r>
              <a:rPr lang="uk-UA" sz="1600" dirty="0">
                <a:solidFill>
                  <a:srgbClr val="813911"/>
                </a:solidFill>
              </a:rPr>
              <a:t>танці виникли як прояв емоційних вражень від навколишнього світу. Танцювальні рухи розвивалися також і внаслідок імітації рухів тварин, птахів, а пізніше — жестів, що відображали певні трудові процеси (напр., деякі хороводи). Первісний танець, як і пісня, виконував магічну роль, тому серед календарно-обрядових танців збереглося чи не найбільше архаїчних рис</a:t>
            </a:r>
            <a:r>
              <a:rPr lang="uk-UA" sz="1600" dirty="0" smtClean="0">
                <a:solidFill>
                  <a:srgbClr val="813911"/>
                </a:solidFill>
              </a:rPr>
              <a:t>.</a:t>
            </a:r>
            <a:endParaRPr lang="uk-UA" sz="1600" dirty="0">
              <a:solidFill>
                <a:srgbClr val="8139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</a:t>
            </a:r>
            <a:r>
              <a:rPr lang="ru-RU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елемент</a:t>
            </a:r>
            <a:r>
              <a:rPr lang="ru-RU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обрядовості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1000108"/>
            <a:ext cx="807246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Про один із залишків такого язичницького обряду, який побутував у церковному богослужінні на Волині (1582), писав Ян </a:t>
            </a:r>
            <a:r>
              <a:rPr lang="uk-UA" sz="1600" dirty="0" err="1" smtClean="0">
                <a:solidFill>
                  <a:srgbClr val="813911"/>
                </a:solidFill>
              </a:rPr>
              <a:t>Ласіцький</a:t>
            </a:r>
            <a:r>
              <a:rPr lang="uk-UA" sz="1600" dirty="0" smtClean="0">
                <a:solidFill>
                  <a:srgbClr val="813911"/>
                </a:solidFill>
              </a:rPr>
              <a:t>. Він повідомляє про вінчання, яке відбувалося близько одинадцятої години ночі. Молодих до церкви супроводжували сопілкарі. Після здійснення церковного обряду священику подають чашу з медовим напоєм, він надпиває її за здоров'я молодих, потім передає нареченим, щоб вони допили священний напій. Далі з голови нареченої знімають зелений вінок і починають його топтати — це означає прощання з дівоцтвом. Тоді священик бере молодих за руки і веде в танець, а всі інші, взявшись за руки, довгим рядом танцюють за ними. Цей своєрідний ритуал, завершується </a:t>
            </a:r>
            <a:r>
              <a:rPr lang="uk-UA" sz="1600" dirty="0" err="1" smtClean="0">
                <a:solidFill>
                  <a:srgbClr val="813911"/>
                </a:solidFill>
              </a:rPr>
              <a:t>загальни-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ми піснями і танцями з </a:t>
            </a:r>
            <a:r>
              <a:rPr lang="uk-UA" sz="1600" dirty="0" err="1" smtClean="0">
                <a:solidFill>
                  <a:srgbClr val="813911"/>
                </a:solidFill>
              </a:rPr>
              <a:t>плескан-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err="1" smtClean="0">
                <a:solidFill>
                  <a:srgbClr val="813911"/>
                </a:solidFill>
              </a:rPr>
              <a:t>ням</a:t>
            </a:r>
            <a:r>
              <a:rPr lang="uk-UA" sz="1600" dirty="0" smtClean="0">
                <a:solidFill>
                  <a:srgbClr val="813911"/>
                </a:solidFill>
              </a:rPr>
              <a:t> в долоні. Як видно, до нас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дійшов запис дивовижного </a:t>
            </a:r>
            <a:r>
              <a:rPr lang="uk-UA" sz="1600" dirty="0" err="1" smtClean="0">
                <a:solidFill>
                  <a:srgbClr val="813911"/>
                </a:solidFill>
              </a:rPr>
              <a:t>поєд-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err="1" smtClean="0">
                <a:solidFill>
                  <a:srgbClr val="813911"/>
                </a:solidFill>
              </a:rPr>
              <a:t>нання</a:t>
            </a:r>
            <a:r>
              <a:rPr lang="uk-UA" sz="1600" dirty="0" smtClean="0">
                <a:solidFill>
                  <a:srgbClr val="813911"/>
                </a:solidFill>
              </a:rPr>
              <a:t> християнського обряду з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прадавнім </a:t>
            </a:r>
            <a:r>
              <a:rPr lang="uk-UA" sz="1600" dirty="0" err="1" smtClean="0">
                <a:solidFill>
                  <a:srgbClr val="813911"/>
                </a:solidFill>
              </a:rPr>
              <a:t>народовірським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err="1" smtClean="0">
                <a:solidFill>
                  <a:srgbClr val="813911"/>
                </a:solidFill>
              </a:rPr>
              <a:t>зви-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чаєм, який ще пам'ятали в 16 </a:t>
            </a:r>
            <a:r>
              <a:rPr lang="uk-UA" sz="1600" dirty="0" err="1" smtClean="0">
                <a:solidFill>
                  <a:srgbClr val="813911"/>
                </a:solidFill>
              </a:rPr>
              <a:t>сто-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err="1" smtClean="0">
                <a:solidFill>
                  <a:srgbClr val="813911"/>
                </a:solidFill>
              </a:rPr>
              <a:t>ліття</a:t>
            </a:r>
            <a:r>
              <a:rPr lang="uk-UA" sz="1600" dirty="0" smtClean="0">
                <a:solidFill>
                  <a:srgbClr val="813911"/>
                </a:solidFill>
              </a:rPr>
              <a:t>. Вірогідно, в старіші часи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таку ж роль виконували </a:t>
            </a:r>
            <a:r>
              <a:rPr lang="uk-UA" sz="1600" dirty="0" err="1" smtClean="0">
                <a:solidFill>
                  <a:srgbClr val="813911"/>
                </a:solidFill>
              </a:rPr>
              <a:t>служи-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err="1" smtClean="0">
                <a:solidFill>
                  <a:srgbClr val="813911"/>
                </a:solidFill>
              </a:rPr>
              <a:t>телі</a:t>
            </a:r>
            <a:r>
              <a:rPr lang="uk-UA" sz="1600" dirty="0" smtClean="0">
                <a:solidFill>
                  <a:srgbClr val="813911"/>
                </a:solidFill>
              </a:rPr>
              <a:t> язичницьких культів.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4098" name="Picture 2" descr="D:\Аня ;)\Школа\Худ. культ\troitsa_horovod1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00372"/>
            <a:ext cx="4786346" cy="3194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</a:t>
            </a:r>
            <a:r>
              <a:rPr lang="ru-RU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елемент</a:t>
            </a:r>
            <a:r>
              <a:rPr lang="ru-RU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обрядовості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1000108"/>
            <a:ext cx="807246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Ритуальні танці досі ще побутують в деяких регіонах України. Наприклад, гуцульські танці «Кругляк» і «Освячення зерна». За своєю символікою вони подібні. Танець «Освячення зерна» виконувався на Різдво сильними, здоровими чоловіками: на білій плахті лежить зерно, навколо нього, взявшись за руки, танцюють в напрямку руху сонця ритуальний танок, який надає зерну магічної сили плідності. Далі освячене таким чином зерно висипають в поділ господині. Символіка танцю передає уявлення про чоловічу запліднюючу силу і жіночу — </a:t>
            </a:r>
            <a:r>
              <a:rPr lang="uk-UA" sz="1600" dirty="0" err="1" smtClean="0">
                <a:solidFill>
                  <a:srgbClr val="813911"/>
                </a:solidFill>
              </a:rPr>
              <a:t>народжуючу</a:t>
            </a:r>
            <a:r>
              <a:rPr lang="uk-UA" sz="1600" dirty="0" smtClean="0">
                <a:solidFill>
                  <a:srgbClr val="813911"/>
                </a:solidFill>
              </a:rPr>
              <a:t>. Навесні це освячене зерно, перемішавши з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5122" name="Picture 2" descr="D:\Аня ;)\Школа\Худ. культ\ba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040" y="2740048"/>
            <a:ext cx="4977034" cy="34035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15074" y="2714620"/>
            <a:ext cx="2928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813911"/>
                </a:solidFill>
              </a:rPr>
              <a:t>іншим посівним зерном, господар посіє на ниву. Танець «Кругляк» виконується також одруженими чоловіками при освяченні пасіки. Топірці кладуть по колу, у вигляді сонця, зерно освячують в шапках, потім висипають господині в запаску. Цей ритуальний танок має сприяти здоров'ю бджіл, доброму медозбору. Співається пісня, «щоб бджоли були веселі». Звучать побажання: «Дай,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143644"/>
            <a:ext cx="792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813911"/>
                </a:solidFill>
              </a:rPr>
              <a:t>Боже, щоб пасіка була така велична, як свята були величні». Освяченим зерном господарі будуть навесні посипати вулики, коли вперше випускатимуть бджіл.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Хороводи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928670"/>
            <a:ext cx="378618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Хороводи — один з найдавніших </a:t>
            </a:r>
            <a:r>
              <a:rPr lang="uk-UA" sz="1600" dirty="0" err="1" smtClean="0">
                <a:solidFill>
                  <a:srgbClr val="813911"/>
                </a:solidFill>
              </a:rPr>
              <a:t>ви-дів</a:t>
            </a:r>
            <a:r>
              <a:rPr lang="uk-UA" sz="1600" dirty="0" smtClean="0">
                <a:solidFill>
                  <a:srgbClr val="813911"/>
                </a:solidFill>
              </a:rPr>
              <a:t> народного танцювального </a:t>
            </a:r>
            <a:r>
              <a:rPr lang="uk-UA" sz="1600" dirty="0" err="1" smtClean="0">
                <a:solidFill>
                  <a:srgbClr val="813911"/>
                </a:solidFill>
              </a:rPr>
              <a:t>мистецт-ва</a:t>
            </a:r>
            <a:r>
              <a:rPr lang="uk-UA" sz="1600" dirty="0" smtClean="0">
                <a:solidFill>
                  <a:srgbClr val="813911"/>
                </a:solidFill>
              </a:rPr>
              <a:t>. Виконання їх колись пов'язувалося з обрядовими діями, традиційною </a:t>
            </a:r>
            <a:r>
              <a:rPr lang="uk-UA" sz="1600" dirty="0" err="1" smtClean="0">
                <a:solidFill>
                  <a:srgbClr val="813911"/>
                </a:solidFill>
              </a:rPr>
              <a:t>зуст-річчю</a:t>
            </a:r>
            <a:r>
              <a:rPr lang="uk-UA" sz="1600" dirty="0" smtClean="0">
                <a:solidFill>
                  <a:srgbClr val="813911"/>
                </a:solidFill>
              </a:rPr>
              <a:t> весни (весняний цикл танців), </a:t>
            </a:r>
            <a:r>
              <a:rPr lang="uk-UA" sz="1600" dirty="0" err="1" smtClean="0">
                <a:solidFill>
                  <a:srgbClr val="813911"/>
                </a:solidFill>
              </a:rPr>
              <a:t>від-значенням</a:t>
            </a:r>
            <a:r>
              <a:rPr lang="uk-UA" sz="1600" dirty="0" smtClean="0">
                <a:solidFill>
                  <a:srgbClr val="813911"/>
                </a:solidFill>
              </a:rPr>
              <a:t> літа (купальський цикл </a:t>
            </a:r>
            <a:r>
              <a:rPr lang="uk-UA" sz="1600" dirty="0" err="1" smtClean="0">
                <a:solidFill>
                  <a:srgbClr val="813911"/>
                </a:solidFill>
              </a:rPr>
              <a:t>тан-ців</a:t>
            </a:r>
            <a:r>
              <a:rPr lang="uk-UA" sz="1600" dirty="0" smtClean="0">
                <a:solidFill>
                  <a:srgbClr val="813911"/>
                </a:solidFill>
              </a:rPr>
              <a:t>), зустріччю Нового року. </a:t>
            </a:r>
            <a:r>
              <a:rPr lang="uk-UA" sz="1600" dirty="0" err="1" smtClean="0">
                <a:solidFill>
                  <a:srgbClr val="813911"/>
                </a:solidFill>
              </a:rPr>
              <a:t>Найпоши-ренішими</a:t>
            </a:r>
            <a:r>
              <a:rPr lang="uk-UA" sz="1600" dirty="0" smtClean="0">
                <a:solidFill>
                  <a:srgbClr val="813911"/>
                </a:solidFill>
              </a:rPr>
              <a:t> були веснянки, гаївки, танки. Тепер хороводи втратили своє </a:t>
            </a:r>
            <a:r>
              <a:rPr lang="uk-UA" sz="1600" dirty="0" err="1" smtClean="0">
                <a:solidFill>
                  <a:srgbClr val="813911"/>
                </a:solidFill>
              </a:rPr>
              <a:t>обрядо-ве</a:t>
            </a:r>
            <a:r>
              <a:rPr lang="uk-UA" sz="1600" dirty="0" smtClean="0">
                <a:solidFill>
                  <a:srgbClr val="813911"/>
                </a:solidFill>
              </a:rPr>
              <a:t> значення. Вони міцно увійшли до </a:t>
            </a:r>
            <a:r>
              <a:rPr lang="uk-UA" sz="1600" dirty="0" err="1" smtClean="0">
                <a:solidFill>
                  <a:srgbClr val="813911"/>
                </a:solidFill>
              </a:rPr>
              <a:t>ре-пертуару</a:t>
            </a:r>
            <a:r>
              <a:rPr lang="uk-UA" sz="1600" dirty="0" smtClean="0">
                <a:solidFill>
                  <a:srgbClr val="813911"/>
                </a:solidFill>
              </a:rPr>
              <a:t> професіональних і </a:t>
            </a:r>
            <a:r>
              <a:rPr lang="uk-UA" sz="1600" dirty="0" err="1" smtClean="0">
                <a:solidFill>
                  <a:srgbClr val="813911"/>
                </a:solidFill>
              </a:rPr>
              <a:t>самодіяль-них</a:t>
            </a:r>
            <a:r>
              <a:rPr lang="uk-UA" sz="1600" dirty="0" smtClean="0">
                <a:solidFill>
                  <a:srgbClr val="813911"/>
                </a:solidFill>
              </a:rPr>
              <a:t> виконавських колективів, особливо дитячих.</a:t>
            </a:r>
          </a:p>
        </p:txBody>
      </p:sp>
      <p:pic>
        <p:nvPicPr>
          <p:cNvPr id="6147" name="Picture 3" descr="D:\Аня ;)\Школа\Худ. культ\1288186323_file_.jpg"/>
          <p:cNvPicPr>
            <a:picLocks noChangeAspect="1" noChangeArrowheads="1"/>
          </p:cNvPicPr>
          <p:nvPr/>
        </p:nvPicPr>
        <p:blipFill>
          <a:blip r:embed="rId3" cstate="print"/>
          <a:srcRect t="7345"/>
          <a:stretch>
            <a:fillRect/>
          </a:stretch>
        </p:blipFill>
        <p:spPr bwMode="auto">
          <a:xfrm>
            <a:off x="4857752" y="1000108"/>
            <a:ext cx="4214842" cy="29289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1570" y="4057233"/>
            <a:ext cx="8143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За темами хороводи можна поділити на три групи: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Corbe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  хороводи, в яких відображаються трудові процеси («А ми просо сіяли, </a:t>
            </a:r>
            <a:r>
              <a:rPr lang="uk-UA" sz="1600" dirty="0" err="1" smtClean="0">
                <a:solidFill>
                  <a:srgbClr val="813911"/>
                </a:solidFill>
              </a:rPr>
              <a:t>сіяли</a:t>
            </a:r>
            <a:r>
              <a:rPr lang="uk-UA" sz="1600" dirty="0" smtClean="0">
                <a:solidFill>
                  <a:srgbClr val="813911"/>
                </a:solidFill>
              </a:rPr>
              <a:t>», «Мак», «Шевчик», «Бондар», «Коваль» та ін.);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Corbe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 хороводи, де відбито родинно-побутові відносини трудового народу («Перепілка», «Ой гілля-гілочки», «Пташка» тощо);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Corbe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  хороводи, в яких знайшли свій вияв патріотичні почуття народу, оспівується рідна природа («А вже весна», «Марена» та ін.).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 Хороводи являють собою синтетичний вид народної творчості, в якому органічно злиті поезія, музика та хореографія. Ідейний зміст того чи іншого хороводу розкривається в пісні. Отже, текст в обрядових танцях має першорядне значення, бо він визначає зміст танцю та його хореографічний малюнок.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Хороводи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429000"/>
            <a:ext cx="8072462" cy="3643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Широко використовуються хороводи і на сцені драматичних театрів, де вони вводяться в театральну дію як етнографічні елементи спектаклю і часто становлять органічну частину розвитку драматичної дії (хоровод «Король» у п'єсі «Невольник» М. Кропивницького).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Мелодичний матеріал хороводних пісень зустрічається в дитячій опері М. Лисенка «Зима й Весна», а також у балетах «Пан </a:t>
            </a:r>
            <a:r>
              <a:rPr lang="uk-UA" sz="1600" dirty="0" err="1" smtClean="0">
                <a:solidFill>
                  <a:srgbClr val="813911"/>
                </a:solidFill>
              </a:rPr>
              <a:t>Каньовський</a:t>
            </a:r>
            <a:r>
              <a:rPr lang="uk-UA" sz="1600" dirty="0" smtClean="0">
                <a:solidFill>
                  <a:srgbClr val="813911"/>
                </a:solidFill>
              </a:rPr>
              <a:t>» М. </a:t>
            </a:r>
            <a:r>
              <a:rPr lang="uk-UA" sz="1600" dirty="0" err="1" smtClean="0">
                <a:solidFill>
                  <a:srgbClr val="813911"/>
                </a:solidFill>
              </a:rPr>
              <a:t>Вери-ківського</a:t>
            </a:r>
            <a:r>
              <a:rPr lang="uk-UA" sz="1600" dirty="0" smtClean="0">
                <a:solidFill>
                  <a:srgbClr val="813911"/>
                </a:solidFill>
              </a:rPr>
              <a:t> та ін. Чудесні народні мелодії хороводів звучать у симфонії № 2 Л. Ревуцького, у «Веснянках» М. </a:t>
            </a:r>
            <a:r>
              <a:rPr lang="uk-UA" sz="1600" dirty="0" err="1" smtClean="0">
                <a:solidFill>
                  <a:srgbClr val="813911"/>
                </a:solidFill>
              </a:rPr>
              <a:t>Вериківського</a:t>
            </a:r>
            <a:r>
              <a:rPr lang="uk-UA" sz="1600" dirty="0" smtClean="0">
                <a:solidFill>
                  <a:srgbClr val="813911"/>
                </a:solidFill>
              </a:rPr>
              <a:t>, «Пам'яті Лесі Українки» А. </a:t>
            </a:r>
            <a:r>
              <a:rPr lang="uk-UA" sz="1600" dirty="0" err="1" smtClean="0">
                <a:solidFill>
                  <a:srgbClr val="813911"/>
                </a:solidFill>
              </a:rPr>
              <a:t>Штогаренка</a:t>
            </a:r>
            <a:r>
              <a:rPr lang="uk-UA" sz="1600" dirty="0" smtClean="0">
                <a:solidFill>
                  <a:srgbClr val="813911"/>
                </a:solidFill>
              </a:rPr>
              <a:t>, в сюїті «Колгоспне свято» В. Нахабіна та ін.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Чимало хороводних пісень використано в інструментальній музиці російських композиторів (Перший фортепіанний концерт і Друга симфонія П. Чайковського тощо). Композитори і хореографи створюють також оригінальні хороводи. Ряд визначних хороводів на сучасну тематику написав Г. Верьовка («Величальна» та «Урожайна святкова» на слова М. Стельмаха, «Хоровод дружби» на слова Т. Масенка).</a:t>
            </a:r>
          </a:p>
          <a:p>
            <a:pPr>
              <a:spcBef>
                <a:spcPts val="0"/>
              </a:spcBef>
            </a:pPr>
            <a:endParaRPr lang="uk-UA" sz="1600" dirty="0" smtClean="0">
              <a:solidFill>
                <a:srgbClr val="813911"/>
              </a:solidFill>
            </a:endParaRPr>
          </a:p>
        </p:txBody>
      </p:sp>
      <p:pic>
        <p:nvPicPr>
          <p:cNvPr id="7173" name="Picture 5" descr="D:\Аня ;)\Школа\Худ. культ\ves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4097179" cy="27860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214942" y="928670"/>
            <a:ext cx="3929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Хороводи є однією з найстаріших </a:t>
            </a:r>
            <a:r>
              <a:rPr lang="uk-UA" sz="1600" dirty="0" err="1" smtClean="0">
                <a:solidFill>
                  <a:srgbClr val="813911"/>
                </a:solidFill>
              </a:rPr>
              <a:t>ху-дожніх</a:t>
            </a:r>
            <a:r>
              <a:rPr lang="uk-UA" sz="1600" dirty="0" smtClean="0">
                <a:solidFill>
                  <a:srgbClr val="813911"/>
                </a:solidFill>
              </a:rPr>
              <a:t> форм народного мистецтва взагалі і танцювального зокрема. Образність </a:t>
            </a:r>
            <a:r>
              <a:rPr lang="uk-UA" sz="1600" dirty="0" err="1" smtClean="0">
                <a:solidFill>
                  <a:srgbClr val="813911"/>
                </a:solidFill>
              </a:rPr>
              <a:t>му-зичної</a:t>
            </a:r>
            <a:r>
              <a:rPr lang="uk-UA" sz="1600" dirty="0" smtClean="0">
                <a:solidFill>
                  <a:srgbClr val="813911"/>
                </a:solidFill>
              </a:rPr>
              <a:t> і хореографічної мови хороводів привертала і привертає увагу </a:t>
            </a:r>
            <a:r>
              <a:rPr lang="uk-UA" sz="1600" dirty="0" err="1" smtClean="0">
                <a:solidFill>
                  <a:srgbClr val="813911"/>
                </a:solidFill>
              </a:rPr>
              <a:t>професі-ональних</a:t>
            </a:r>
            <a:r>
              <a:rPr lang="uk-UA" sz="1600" dirty="0" smtClean="0">
                <a:solidFill>
                  <a:srgbClr val="813911"/>
                </a:solidFill>
              </a:rPr>
              <a:t> композиторів і хореографів.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 Хороводи зустрічаються в балетах і операх як елементи народних обрядів (опера «Майська ніч» М. Римського-Корсакова, «Утоплена» М. Лисенка та ін.).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Побутові танці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928670"/>
            <a:ext cx="7929586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Побутові танці беруть свій початок у хороводах, які є основою української народної хореографії. В цих танцях відображаються істотні риси характеру українського народу: волелюбність, героїзм, завзяття, винахідливість, дотепність, нестримна веселість тощо.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Танці супроводжуються мелодіями, дуже різноманітними за ідейно-емоціональним змістом, значна частина яких виконується в народі як самостійні інструментальні п'єси.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Побутові танці є невід'ємною частиною щоденного життя народу. їх виконують на масових вечорах, гулянках тощо.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До жанру побутових танців належать метелиці, гопаки, козачки, коломийки, гуцулки, верховини, польки і кадрилі. На основі спільних стилістичних особливостей хореографії та музики їх можна розподілити на три групи: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метелиці, гопаки, козачки;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коломийки, гуцулки, верховини;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польки та кадрилі.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У побутових танцях тепер немає тексту,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залишилися лише окремі вигуки, слова чи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строфи-триндички, які проказують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виконавці в кульмінаційні моменти танцю.</a:t>
            </a:r>
          </a:p>
        </p:txBody>
      </p:sp>
      <p:pic>
        <p:nvPicPr>
          <p:cNvPr id="8194" name="Picture 2" descr="D:\Аня ;)\Школа\Худ. культ\narodni-tanc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857652" cy="31182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Гопак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928670"/>
            <a:ext cx="7929586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813911"/>
                </a:solidFill>
                <a:latin typeface="Corbel" pitchFamily="34" charset="0"/>
              </a:rPr>
              <a:t>     </a:t>
            </a:r>
            <a:r>
              <a:rPr lang="vi-VN" sz="1600" dirty="0" smtClean="0">
                <a:solidFill>
                  <a:srgbClr val="813911"/>
                </a:solidFill>
                <a:latin typeface="Corbel" pitchFamily="34" charset="0"/>
              </a:rPr>
              <a:t>Гоп</a:t>
            </a:r>
            <a:r>
              <a:rPr lang="ru-RU" sz="1600" dirty="0" smtClean="0">
                <a:solidFill>
                  <a:srgbClr val="813911"/>
                </a:solidFill>
                <a:latin typeface="Corbel" pitchFamily="34" charset="0"/>
              </a:rPr>
              <a:t>а</a:t>
            </a:r>
            <a:r>
              <a:rPr lang="vi-VN" sz="1600" dirty="0" smtClean="0">
                <a:solidFill>
                  <a:srgbClr val="813911"/>
                </a:solidFill>
                <a:latin typeface="Corbel" pitchFamily="34" charset="0"/>
              </a:rPr>
              <a:t>к — традиційний український народний танець запорозького походження. Виконується соло або групами в швидкому темпі з використанням віртуозних карколомних стрибків. Гопак виник у побуті Війська Запорозького. Спочатку виконувався чоловіками; сучасний гопак танцюють чоловіки й жінки, однак чоловіча партія залишається провідною. У виконання гопака включаються елементи хореографічної імпровізації: стрибки, присядки, обертання й інших віртуозних танцювальних рухів. Існують різні варіанти гопака — сольний, парний, груповий. Гопак нерідко має величний, героїчний характер. Пісенні й інструментальні мелодії гопака виконуються в народі й як самостійні музичні п'єси.</a:t>
            </a:r>
            <a:endParaRPr lang="uk-UA" sz="1600" dirty="0" smtClean="0">
              <a:solidFill>
                <a:srgbClr val="813911"/>
              </a:solidFill>
              <a:latin typeface="Corbel" pitchFamily="34" charset="0"/>
            </a:endParaRPr>
          </a:p>
        </p:txBody>
      </p:sp>
      <p:pic>
        <p:nvPicPr>
          <p:cNvPr id="9218" name="Picture 2" descr="D:\Аня ;)\Школа\Худ. культ\hop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143248"/>
            <a:ext cx="5286412" cy="35301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1809</Words>
  <Application>Microsoft Office PowerPoint</Application>
  <PresentationFormat>Экран (4:3)</PresentationFormat>
  <Paragraphs>70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лариса</cp:lastModifiedBy>
  <cp:revision>9</cp:revision>
  <dcterms:created xsi:type="dcterms:W3CDTF">2011-12-18T19:30:23Z</dcterms:created>
  <dcterms:modified xsi:type="dcterms:W3CDTF">2014-12-08T15:09:14Z</dcterms:modified>
</cp:coreProperties>
</file>