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3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6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51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17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8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8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9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7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0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2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7616CA0-919D-4A49-9C8A-62FDFB3A5183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0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1/28/2014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54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22322"/>
            <a:ext cx="9785268" cy="1935678"/>
          </a:xfrm>
        </p:spPr>
        <p:txBody>
          <a:bodyPr>
            <a:noAutofit/>
          </a:bodyPr>
          <a:lstStyle/>
          <a:p>
            <a:r>
              <a:rPr lang="uk-UA" sz="11500" dirty="0" smtClean="0"/>
              <a:t>Субкультури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3366" y="5177641"/>
            <a:ext cx="2558634" cy="1591295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підготували:</a:t>
            </a:r>
          </a:p>
          <a:p>
            <a:pPr algn="r"/>
            <a:r>
              <a:rPr lang="uk-UA" dirty="0" err="1" smtClean="0"/>
              <a:t>Котенко</a:t>
            </a:r>
            <a:r>
              <a:rPr lang="uk-UA" dirty="0" smtClean="0"/>
              <a:t> Роман</a:t>
            </a:r>
          </a:p>
          <a:p>
            <a:pPr algn="r"/>
            <a:r>
              <a:rPr lang="uk-UA" dirty="0" smtClean="0"/>
              <a:t>Богдан Олександр</a:t>
            </a:r>
          </a:p>
          <a:p>
            <a:pPr algn="r"/>
            <a:r>
              <a:rPr lang="uk-UA" dirty="0" smtClean="0"/>
              <a:t>11-В клас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435313"/>
            <a:ext cx="3669475" cy="970450"/>
          </a:xfrm>
        </p:spPr>
        <p:txBody>
          <a:bodyPr anchor="ctr"/>
          <a:lstStyle/>
          <a:p>
            <a:r>
              <a:rPr lang="uk-UA" sz="8800" dirty="0" smtClean="0"/>
              <a:t>Панки</a:t>
            </a:r>
            <a:endParaRPr lang="en-US" sz="8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1257" y="2222287"/>
            <a:ext cx="7160821" cy="4427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/>
              <a:t>	</a:t>
            </a:r>
            <a:r>
              <a:rPr lang="uk-UA" sz="2000" dirty="0" err="1" smtClean="0"/>
              <a:t>Па́нки</a:t>
            </a:r>
            <a:r>
              <a:rPr lang="uk-UA" sz="2000" dirty="0" smtClean="0"/>
              <a:t> (від </a:t>
            </a:r>
            <a:r>
              <a:rPr lang="ru-RU" sz="2000" dirty="0" smtClean="0"/>
              <a:t>англ</a:t>
            </a:r>
            <a:r>
              <a:rPr lang="ru-RU" sz="2000" dirty="0"/>
              <a:t>. </a:t>
            </a:r>
            <a:r>
              <a:rPr lang="en-US" sz="2000" dirty="0"/>
              <a:t>punk — </a:t>
            </a:r>
            <a:r>
              <a:rPr lang="uk-UA" sz="2000" dirty="0" err="1" smtClean="0"/>
              <a:t>обезбашена</a:t>
            </a:r>
            <a:r>
              <a:rPr lang="uk-UA" sz="2000" dirty="0" smtClean="0"/>
              <a:t> молода людина; хтось екстремальний, незалежний) — молодіжна субкультура, покоління молодих людей на рок-естраді (середина 70-х рр. 20 ст.). Провідною інтонацією їхніх виступів став різкий протест проти будь-яких моральних і звичаєвих правил. Це відбилося насамперед на характері їх музики - панк-року (постійна зміна інтонації, надмірне використання ударних інструментів, переважання ритму над мелодією). Шокував глядачів і зовнішній вигляд виконавців у їх стилі завжди присутня неохайність і недбалість (різноколірний грим, лахміття старомодного одягу, обвішаного усіляким мотлохом).</a:t>
            </a:r>
            <a:endParaRPr lang="uk-UA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62" y="2222287"/>
            <a:ext cx="4375390" cy="4427895"/>
          </a:xfrm>
        </p:spPr>
      </p:pic>
    </p:spTree>
    <p:extLst>
      <p:ext uri="{BB962C8B-B14F-4D97-AF65-F5344CB8AC3E}">
        <p14:creationId xmlns:p14="http://schemas.microsoft.com/office/powerpoint/2010/main" val="338682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435313"/>
            <a:ext cx="5631543" cy="970450"/>
          </a:xfrm>
        </p:spPr>
        <p:txBody>
          <a:bodyPr anchor="ctr"/>
          <a:lstStyle/>
          <a:p>
            <a:r>
              <a:rPr lang="uk-UA" sz="8800" dirty="0" smtClean="0"/>
              <a:t>Скінхеди</a:t>
            </a:r>
            <a:endParaRPr lang="en-US" sz="8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1257" y="2222286"/>
            <a:ext cx="6139543" cy="4427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/>
              <a:t>	</a:t>
            </a:r>
            <a:r>
              <a:rPr lang="uk-UA" sz="2000" dirty="0" err="1" smtClean="0"/>
              <a:t>Скінхе́ди</a:t>
            </a:r>
            <a:r>
              <a:rPr lang="uk-UA" sz="2000" dirty="0"/>
              <a:t>, розм. </a:t>
            </a:r>
            <a:r>
              <a:rPr lang="uk-UA" sz="2000" dirty="0" err="1"/>
              <a:t>скіни</a:t>
            </a:r>
            <a:r>
              <a:rPr lang="uk-UA" sz="2000" dirty="0"/>
              <a:t>́ (</a:t>
            </a:r>
            <a:r>
              <a:rPr lang="uk-UA" sz="2000" dirty="0" err="1"/>
              <a:t>англ</a:t>
            </a:r>
            <a:r>
              <a:rPr lang="uk-UA" sz="2000" dirty="0"/>
              <a:t>. </a:t>
            </a:r>
            <a:r>
              <a:rPr lang="en-US" sz="2000" dirty="0"/>
              <a:t>skinheads, </a:t>
            </a:r>
            <a:r>
              <a:rPr lang="uk-UA" sz="2000" dirty="0"/>
              <a:t>від </a:t>
            </a:r>
            <a:r>
              <a:rPr lang="en-US" sz="2000" dirty="0"/>
              <a:t>skin — </a:t>
            </a:r>
            <a:r>
              <a:rPr lang="uk-UA" sz="2000" dirty="0"/>
              <a:t>шкіра і </a:t>
            </a:r>
            <a:r>
              <a:rPr lang="en-US" sz="2000" dirty="0"/>
              <a:t>head — </a:t>
            </a:r>
            <a:r>
              <a:rPr lang="uk-UA" sz="2000" dirty="0"/>
              <a:t>голова) — є членами субкультури, що виникла серед робочого класу, та молодих людей у Сполученому Королівстві в 1969 році, а потім поширились на інші частини світу. Названі на ім'я стрижені або наголо голені </a:t>
            </a:r>
            <a:r>
              <a:rPr lang="uk-UA" sz="2000" dirty="0" smtClean="0"/>
              <a:t>голови. </a:t>
            </a:r>
            <a:r>
              <a:rPr lang="uk-UA" sz="2000" dirty="0"/>
              <a:t>Спочатку субкультура була заснована на цих елементах, а не політики і раси. Політичний спектр в бритоголових коливається від ультраправих, до вкрай лівих, хоча багато скінхедів є аполітичними.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05" y="2222499"/>
            <a:ext cx="5350672" cy="4427681"/>
          </a:xfrm>
        </p:spPr>
      </p:pic>
    </p:spTree>
    <p:extLst>
      <p:ext uri="{BB962C8B-B14F-4D97-AF65-F5344CB8AC3E}">
        <p14:creationId xmlns:p14="http://schemas.microsoft.com/office/powerpoint/2010/main" val="817824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435313"/>
            <a:ext cx="2755075" cy="970450"/>
          </a:xfrm>
        </p:spPr>
        <p:txBody>
          <a:bodyPr anchor="ctr"/>
          <a:lstStyle/>
          <a:p>
            <a:r>
              <a:rPr lang="uk-UA" sz="8800" dirty="0" smtClean="0"/>
              <a:t>Емо</a:t>
            </a:r>
            <a:endParaRPr lang="en-US" sz="8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1257" y="2222286"/>
            <a:ext cx="8260443" cy="4427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	Емо </a:t>
            </a:r>
            <a:r>
              <a:rPr lang="uk-UA" sz="2400" dirty="0"/>
              <a:t>(</a:t>
            </a:r>
            <a:r>
              <a:rPr lang="uk-UA" sz="2400" dirty="0" err="1"/>
              <a:t>англ</a:t>
            </a:r>
            <a:r>
              <a:rPr lang="uk-UA" sz="2400" dirty="0"/>
              <a:t>. </a:t>
            </a:r>
            <a:r>
              <a:rPr lang="en-US" sz="2400" dirty="0"/>
              <a:t>emo: </a:t>
            </a:r>
            <a:r>
              <a:rPr lang="uk-UA" sz="2400" dirty="0"/>
              <a:t>від </a:t>
            </a:r>
            <a:r>
              <a:rPr lang="uk-UA" sz="2400" dirty="0" err="1"/>
              <a:t>англ</a:t>
            </a:r>
            <a:r>
              <a:rPr lang="uk-UA" sz="2400" dirty="0"/>
              <a:t>. </a:t>
            </a:r>
            <a:r>
              <a:rPr lang="en-US" sz="2400" dirty="0"/>
              <a:t>emotional — </a:t>
            </a:r>
            <a:r>
              <a:rPr lang="uk-UA" sz="2400" dirty="0"/>
              <a:t>емоційний) — молодіжна субкультура, яка утворилась на базі прибічників однойменного музичного </a:t>
            </a:r>
            <a:r>
              <a:rPr lang="uk-UA" sz="2400" dirty="0" smtClean="0"/>
              <a:t>жанру. Найпоширеніша </a:t>
            </a:r>
            <a:r>
              <a:rPr lang="uk-UA" sz="2400" dirty="0"/>
              <a:t>субкультура серед підлітків 13-17 років (хоча іноді трапляються й старші прихильники). Головне для представників цієї субкультури - емоції. І вони черпають їх звідусіль - із музики, книг, кіно. Часто в </a:t>
            </a:r>
            <a:r>
              <a:rPr lang="uk-UA" sz="2400" dirty="0" err="1"/>
              <a:t>емо</a:t>
            </a:r>
            <a:r>
              <a:rPr lang="uk-UA" sz="2400" dirty="0"/>
              <a:t>-музиці переважає крик («</a:t>
            </a:r>
            <a:r>
              <a:rPr lang="uk-UA" sz="2400" dirty="0" err="1"/>
              <a:t>скрім</a:t>
            </a:r>
            <a:r>
              <a:rPr lang="uk-UA" sz="2400" dirty="0"/>
              <a:t>»), плач, вереск.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-18351"/>
            <a:ext cx="3479800" cy="6876351"/>
          </a:xfrm>
        </p:spPr>
      </p:pic>
      <p:sp>
        <p:nvSpPr>
          <p:cNvPr id="3" name="TextBox 2"/>
          <p:cNvSpPr txBox="1"/>
          <p:nvPr/>
        </p:nvSpPr>
        <p:spPr>
          <a:xfrm>
            <a:off x="2565071" y="197263"/>
            <a:ext cx="5956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 smtClean="0"/>
              <a:t>-</a:t>
            </a:r>
            <a:r>
              <a:rPr lang="uk-UA" sz="8800" dirty="0" err="1" smtClean="0"/>
              <a:t>хуєсоси</a:t>
            </a:r>
            <a:endParaRPr lang="uk-UA" sz="8800" dirty="0"/>
          </a:p>
        </p:txBody>
      </p:sp>
    </p:spTree>
    <p:extLst>
      <p:ext uri="{BB962C8B-B14F-4D97-AF65-F5344CB8AC3E}">
        <p14:creationId xmlns:p14="http://schemas.microsoft.com/office/powerpoint/2010/main" val="215857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10001" y="1550747"/>
            <a:ext cx="10572000" cy="2971051"/>
          </a:xfrm>
        </p:spPr>
        <p:txBody>
          <a:bodyPr/>
          <a:lstStyle/>
          <a:p>
            <a:pPr algn="ctr"/>
            <a:r>
              <a:rPr lang="uk-UA" sz="13800" dirty="0" smtClean="0"/>
              <a:t>ДЯКУЄМО ЗА УВАГУ!</a:t>
            </a:r>
            <a:endParaRPr lang="uk-UA" sz="13800" dirty="0"/>
          </a:p>
        </p:txBody>
      </p:sp>
    </p:spTree>
    <p:extLst>
      <p:ext uri="{BB962C8B-B14F-4D97-AF65-F5344CB8AC3E}">
        <p14:creationId xmlns:p14="http://schemas.microsoft.com/office/powerpoint/2010/main" val="2218958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18753"/>
            <a:ext cx="11827824" cy="1626920"/>
          </a:xfrm>
        </p:spPr>
        <p:txBody>
          <a:bodyPr anchor="ctr"/>
          <a:lstStyle/>
          <a:p>
            <a:r>
              <a:rPr lang="uk-UA" sz="7200" dirty="0" smtClean="0"/>
              <a:t>Вступ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222287"/>
            <a:ext cx="11827824" cy="44516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/>
              <a:t>	</a:t>
            </a:r>
            <a:r>
              <a:rPr lang="uk-UA" sz="3200" dirty="0" err="1" smtClean="0"/>
              <a:t>Субкультýри</a:t>
            </a:r>
            <a:r>
              <a:rPr lang="uk-UA" sz="3200" dirty="0" smtClean="0"/>
              <a:t> — сукупність культурних зразків, тісно пов'язаних з домінантною культурою і у той же час відмінних від неї. У антропології  — група людей у межах більшого суспільства з відмінними стандартами та моделями поведінки.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515566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18753"/>
            <a:ext cx="11827824" cy="1626920"/>
          </a:xfrm>
        </p:spPr>
        <p:txBody>
          <a:bodyPr anchor="ctr"/>
          <a:lstStyle/>
          <a:p>
            <a:r>
              <a:rPr lang="uk-UA" sz="6000" dirty="0" smtClean="0"/>
              <a:t>Як розпізнати субкультуру?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222287"/>
            <a:ext cx="11827824" cy="4451645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3200" dirty="0" smtClean="0"/>
              <a:t>Субкультурам притаманні суворі внутрішні заходи, спрямовані на забезпечення їхньої стійкості.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3200" dirty="0" smtClean="0"/>
              <a:t>Субкультурам властивий структурований процес навчання, протягом якого кандидати </a:t>
            </a:r>
            <a:r>
              <a:rPr lang="uk-UA" sz="3200" dirty="0" err="1" smtClean="0"/>
              <a:t>вчаться</a:t>
            </a:r>
            <a:r>
              <a:rPr lang="uk-UA" sz="3200" dirty="0" smtClean="0"/>
              <a:t>, як стати членами.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3200" dirty="0" smtClean="0"/>
              <a:t>Субкультурам притаманний дуже виразний ступінь автентичності, який творить настільки міцні суспільні межі, що групу можна назвати субкультурою. Майбутні члени мають показати досвідченим членам, що вони зрозуміли альтернативні правила, що вони — «свої».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3200" dirty="0" smtClean="0"/>
              <a:t>Субкультури формуються навколо добровільних об'єднань.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3200" dirty="0" smtClean="0"/>
              <a:t>Субкультури творять власні </a:t>
            </a:r>
            <a:r>
              <a:rPr lang="uk-UA" sz="3200" dirty="0" err="1" smtClean="0"/>
              <a:t>субінтерпретації</a:t>
            </a:r>
            <a:r>
              <a:rPr lang="uk-UA" sz="3200" dirty="0" smtClean="0"/>
              <a:t> норм загалу — вони або повністю відкидають їх на користь власних, або трішки їх змінюють, щоб надати сенсу способові життя своєї субкультури. Жодна субкультура як така не є відхиленням. Групі, що певним чином відходить від норми, притаманний активний процес залучення нових членів. Вони формуються навколо єдиного харизматичного символу чи літератури.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989769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18753"/>
            <a:ext cx="11827824" cy="1626920"/>
          </a:xfrm>
        </p:spPr>
        <p:txBody>
          <a:bodyPr anchor="ctr"/>
          <a:lstStyle/>
          <a:p>
            <a:r>
              <a:rPr lang="uk-UA" sz="6600" dirty="0" smtClean="0"/>
              <a:t>Види </a:t>
            </a:r>
            <a:r>
              <a:rPr lang="uk-UA" sz="6600" dirty="0" err="1" smtClean="0"/>
              <a:t>субкультурних</a:t>
            </a:r>
            <a:r>
              <a:rPr lang="uk-UA" sz="6600" dirty="0" smtClean="0"/>
              <a:t> груп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222287"/>
            <a:ext cx="11827824" cy="44516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err="1" smtClean="0"/>
              <a:t>Субкультурні</a:t>
            </a:r>
            <a:r>
              <a:rPr lang="uk-UA" dirty="0" smtClean="0"/>
              <a:t> групи бувають двох типів:</a:t>
            </a:r>
          </a:p>
          <a:p>
            <a:pPr algn="just"/>
            <a:r>
              <a:rPr lang="uk-UA" b="1" dirty="0" err="1" smtClean="0"/>
              <a:t>Всеохопна</a:t>
            </a:r>
            <a:r>
              <a:rPr lang="uk-UA" b="1" dirty="0" smtClean="0"/>
              <a:t> інституція</a:t>
            </a:r>
            <a:r>
              <a:rPr lang="uk-UA" dirty="0" smtClean="0"/>
              <a:t> — це соціальний простір, у якому члени субкультури живуть і працюють із однодумцями — відрізані від загалу. Вони живуть замкнуто і </a:t>
            </a:r>
            <a:r>
              <a:rPr lang="uk-UA" dirty="0" err="1" smtClean="0"/>
              <a:t>відокремлено</a:t>
            </a:r>
            <a:r>
              <a:rPr lang="uk-UA" dirty="0" smtClean="0"/>
              <a:t>. Це — втеча від суспільства.</a:t>
            </a:r>
          </a:p>
          <a:p>
            <a:pPr algn="just"/>
            <a:r>
              <a:rPr lang="uk-UA" b="1" dirty="0" smtClean="0"/>
              <a:t>Діяльність у суспільстві</a:t>
            </a:r>
            <a:r>
              <a:rPr lang="uk-UA" dirty="0" smtClean="0"/>
              <a:t> — тип, протилежний до першого. Його члени не схвалюють правил загалу, але діють у його межах. Це — навернення суспільства. Протистояння.</a:t>
            </a:r>
          </a:p>
          <a:p>
            <a:pPr marL="0" indent="0" algn="just">
              <a:buNone/>
            </a:pPr>
            <a:r>
              <a:rPr lang="uk-UA" dirty="0" smtClean="0"/>
              <a:t>	Інший погляд на відмінності серед субкультур виділяє такі два типи: </a:t>
            </a:r>
            <a:r>
              <a:rPr lang="uk-UA" b="1" dirty="0" smtClean="0"/>
              <a:t>естетична субкультура</a:t>
            </a:r>
            <a:r>
              <a:rPr lang="uk-UA" dirty="0" smtClean="0"/>
              <a:t> й </a:t>
            </a:r>
            <a:r>
              <a:rPr lang="uk-UA" b="1" dirty="0" smtClean="0"/>
              <a:t>опозиційна субкультура</a:t>
            </a:r>
            <a:r>
              <a:rPr lang="uk-UA" dirty="0" smtClean="0"/>
              <a:t>. Естетична субкультура просто відрізняється від культури загалу. Натомість опозиційні субкультури </a:t>
            </a:r>
            <a:r>
              <a:rPr lang="uk-UA" dirty="0" err="1" smtClean="0"/>
              <a:t>протистоять</a:t>
            </a:r>
            <a:r>
              <a:rPr lang="uk-UA" dirty="0" smtClean="0"/>
              <a:t> певним суспільним інститутам або звичаям.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4619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18753"/>
            <a:ext cx="11827824" cy="1626920"/>
          </a:xfrm>
        </p:spPr>
        <p:txBody>
          <a:bodyPr anchor="ctr"/>
          <a:lstStyle/>
          <a:p>
            <a:r>
              <a:rPr lang="uk-UA" sz="5400" dirty="0" smtClean="0"/>
              <a:t>Відмінності між субкультурами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222287"/>
            <a:ext cx="11827824" cy="4451645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uk-UA" sz="2800" dirty="0" smtClean="0"/>
              <a:t>Одні субкультури пов'язані з територією, а інші — ні.</a:t>
            </a:r>
          </a:p>
          <a:p>
            <a:pPr algn="just">
              <a:buFont typeface="+mj-lt"/>
              <a:buAutoNum type="arabicPeriod"/>
            </a:pPr>
            <a:r>
              <a:rPr lang="uk-UA" sz="2800" dirty="0" smtClean="0"/>
              <a:t>Одні мають систему підготовки нових членів, інші ж — ні.</a:t>
            </a:r>
          </a:p>
          <a:p>
            <a:pPr algn="just">
              <a:buFont typeface="+mj-lt"/>
              <a:buAutoNum type="arabicPeriod"/>
            </a:pPr>
            <a:r>
              <a:rPr lang="uk-UA" sz="2800" dirty="0" smtClean="0"/>
              <a:t>Одні займаються залученням нових членів, інші — ні.</a:t>
            </a:r>
          </a:p>
          <a:p>
            <a:pPr algn="just">
              <a:buFont typeface="+mj-lt"/>
              <a:buAutoNum type="arabicPeriod"/>
            </a:pPr>
            <a:r>
              <a:rPr lang="uk-UA" sz="2800" dirty="0" smtClean="0"/>
              <a:t>Одні субкультури ієрархічні, інші ж — ні.</a:t>
            </a:r>
          </a:p>
          <a:p>
            <a:pPr algn="just">
              <a:buFont typeface="+mj-lt"/>
              <a:buAutoNum type="arabicPeriod"/>
            </a:pPr>
            <a:r>
              <a:rPr lang="uk-UA" sz="2800" dirty="0" smtClean="0"/>
              <a:t>Одні вдаються до повстання, інші — до протистояння або ізоляції.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81607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18753"/>
            <a:ext cx="11827824" cy="1626920"/>
          </a:xfrm>
        </p:spPr>
        <p:txBody>
          <a:bodyPr anchor="ctr"/>
          <a:lstStyle/>
          <a:p>
            <a:r>
              <a:rPr lang="uk-UA" sz="4800" dirty="0" smtClean="0"/>
              <a:t>Причини формування субкультур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222287"/>
            <a:ext cx="11827824" cy="44516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/>
              <a:t>	Групи </a:t>
            </a:r>
            <a:r>
              <a:rPr lang="uk-UA" sz="2800" dirty="0"/>
              <a:t>субкультур формуються через потребу втечі від загалу і намагаються знайти нове значення речей — вони постають з колективної і майже стихійної потреби по-новому визначити щось важливе для </a:t>
            </a:r>
            <a:r>
              <a:rPr lang="uk-UA" sz="2800" dirty="0" smtClean="0"/>
              <a:t>суспільства. Щоб </a:t>
            </a:r>
            <a:r>
              <a:rPr lang="uk-UA" sz="2800" dirty="0"/>
              <a:t>вирішити суперечності в основній культурі, якщо вона вже не забезпечує наступне покоління дієвою ідеологією, субкультура набирає форми у власній музиці, моді та ритуалах, які здатні творити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933344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18753"/>
            <a:ext cx="11827824" cy="1626920"/>
          </a:xfrm>
        </p:spPr>
        <p:txBody>
          <a:bodyPr anchor="ctr"/>
          <a:lstStyle/>
          <a:p>
            <a:r>
              <a:rPr lang="uk-UA" sz="5400" dirty="0" smtClean="0"/>
              <a:t>Теорії формування субкультур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222287"/>
            <a:ext cx="11827824" cy="445164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000" dirty="0" smtClean="0"/>
              <a:t>Субкультуру визначають з марксистського погляду у контексті класу.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000" dirty="0" smtClean="0"/>
              <a:t>Субкультуру визначають з марксистського погляду, але без класової структури.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000" dirty="0" smtClean="0"/>
              <a:t>Субкультуру визначають як протистояння гегемонії — це субкультура на вищому рівні.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000" dirty="0" smtClean="0"/>
              <a:t>Пост-структуралісти визначають субкультуру як індивідуальне або групове протистояння. У 70-их роках пост-структуралісти розглядали вищий клас як такий, що горне до себе робітників, і тим мотивує їх разом із нижчим класом ставати заможнішими. З цього і виникла субкультура — щоб вирішити конфлікти між класами. Спільним тут є протистояння домінантній культурі. Якщо культура — це суспільне творіння, відтворення сенсу, значення та </a:t>
            </a:r>
            <a:r>
              <a:rPr lang="uk-UA" sz="2000" dirty="0" err="1" smtClean="0"/>
              <a:t>свідомости</a:t>
            </a:r>
            <a:r>
              <a:rPr lang="uk-UA" sz="2000" dirty="0" smtClean="0"/>
              <a:t>, то домінантна культура мусить бути найпоширенішою культурою — культурою, якій все до снаги.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916205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435313"/>
            <a:ext cx="3669475" cy="970450"/>
          </a:xfrm>
        </p:spPr>
        <p:txBody>
          <a:bodyPr anchor="ctr"/>
          <a:lstStyle/>
          <a:p>
            <a:r>
              <a:rPr lang="uk-UA" sz="8800" dirty="0" smtClean="0"/>
              <a:t>Готи</a:t>
            </a:r>
            <a:endParaRPr lang="en-US" sz="8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1257" y="2222287"/>
            <a:ext cx="7160821" cy="4427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dirty="0" err="1" smtClean="0"/>
              <a:t>Го́ти</a:t>
            </a:r>
            <a:r>
              <a:rPr lang="ru-RU" sz="2000" dirty="0" smtClean="0"/>
              <a:t> </a:t>
            </a:r>
            <a:r>
              <a:rPr lang="ru-RU" sz="2000" dirty="0"/>
              <a:t>(англ. </a:t>
            </a:r>
            <a:r>
              <a:rPr lang="en-US" sz="2000" dirty="0"/>
              <a:t>Goths, </a:t>
            </a:r>
            <a:r>
              <a:rPr lang="uk-UA" sz="2000" dirty="0" smtClean="0"/>
              <a:t>від</a:t>
            </a:r>
            <a:r>
              <a:rPr lang="ru-RU" sz="2000" dirty="0" smtClean="0"/>
              <a:t> </a:t>
            </a:r>
            <a:r>
              <a:rPr lang="ru-RU" sz="2000" dirty="0"/>
              <a:t>англ. </a:t>
            </a:r>
            <a:r>
              <a:rPr lang="en-US" sz="2000" dirty="0"/>
              <a:t>Gothic </a:t>
            </a:r>
            <a:r>
              <a:rPr lang="uk-UA" sz="2000" dirty="0" smtClean="0"/>
              <a:t>у значенні варварський, грубий) — субкультура, що зародилася наприкінці 70-х років </a:t>
            </a:r>
            <a:r>
              <a:rPr lang="en-US" sz="2000" dirty="0" smtClean="0"/>
              <a:t>XX </a:t>
            </a:r>
            <a:r>
              <a:rPr lang="uk-UA" sz="2000" dirty="0" smtClean="0"/>
              <a:t>століття у Великобританії на основі панк-руху. Готична субкультура досить різноманітна і неоднорідна, однак для всіх її представників в тому чи іншому ступені характерні специфічний імідж і інтерес до готичної музики. Від початку будучи молодіжною, нині у світі субкультура представлена людьми віком від 14 до 45 років і старшими.</a:t>
            </a:r>
            <a:endParaRPr lang="uk-UA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09" y="-6229"/>
            <a:ext cx="4591792" cy="6864230"/>
          </a:xfrm>
        </p:spPr>
      </p:pic>
    </p:spTree>
    <p:extLst>
      <p:ext uri="{BB962C8B-B14F-4D97-AF65-F5344CB8AC3E}">
        <p14:creationId xmlns:p14="http://schemas.microsoft.com/office/powerpoint/2010/main" val="3382029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459063"/>
            <a:ext cx="5248894" cy="970450"/>
          </a:xfrm>
        </p:spPr>
        <p:txBody>
          <a:bodyPr anchor="ctr"/>
          <a:lstStyle/>
          <a:p>
            <a:r>
              <a:rPr lang="uk-UA" sz="8800" dirty="0" smtClean="0"/>
              <a:t>Хіпі</a:t>
            </a:r>
            <a:endParaRPr lang="en-US" sz="8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1257" y="2222287"/>
            <a:ext cx="7160821" cy="4427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dirty="0" err="1" smtClean="0"/>
              <a:t>Хі́пі</a:t>
            </a:r>
            <a:r>
              <a:rPr lang="ru-RU" sz="2000" dirty="0" smtClean="0"/>
              <a:t> </a:t>
            </a:r>
            <a:r>
              <a:rPr lang="en-US" sz="2000" dirty="0" smtClean="0"/>
              <a:t>— </a:t>
            </a:r>
            <a:r>
              <a:rPr lang="uk-UA" sz="2000" dirty="0" smtClean="0"/>
              <a:t>міжнародний молодіжний рух, виник у 1965 році у Сан-Франциско у контексті лібералізації і демократизації традиційного суспільства, один з найяскравіших проявів контркультури, мав пацифістське забарвлення, склав великий вплив на мистецтво, особливо рок-музику, з ним пов'язані такі поняття, як сексуальна революція, </a:t>
            </a:r>
            <a:r>
              <a:rPr lang="uk-UA" sz="2000" dirty="0" err="1" smtClean="0"/>
              <a:t>психоделічна</a:t>
            </a:r>
            <a:r>
              <a:rPr lang="uk-UA" sz="2000" dirty="0" smtClean="0"/>
              <a:t> революція. Занепав на початку 1970-их років, перетворившись на одну з субкультур. Був одним із символів епохи. Його учасники називали себе «Поколінням квітів, Дітьми квітів</a:t>
            </a:r>
            <a:r>
              <a:rPr lang="ru-RU" sz="2000" dirty="0" smtClean="0"/>
              <a:t>, </a:t>
            </a:r>
            <a:r>
              <a:rPr lang="en-US" sz="2000" dirty="0"/>
              <a:t>Love Generation».</a:t>
            </a:r>
            <a:endParaRPr lang="uk-UA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68" y="0"/>
            <a:ext cx="4574232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41" y="0"/>
            <a:ext cx="1911927" cy="1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75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76</TotalTime>
  <Words>266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Quotable</vt:lpstr>
      <vt:lpstr>Субкультури</vt:lpstr>
      <vt:lpstr>Вступ</vt:lpstr>
      <vt:lpstr>Як розпізнати субкультуру?</vt:lpstr>
      <vt:lpstr>Види субкультурних груп</vt:lpstr>
      <vt:lpstr>Відмінності між субкультурами</vt:lpstr>
      <vt:lpstr>Причини формування субкультур</vt:lpstr>
      <vt:lpstr>Теорії формування субкультур</vt:lpstr>
      <vt:lpstr>Готи</vt:lpstr>
      <vt:lpstr>Хіпі</vt:lpstr>
      <vt:lpstr>Панки</vt:lpstr>
      <vt:lpstr>Скінхеди</vt:lpstr>
      <vt:lpstr>Емо</vt:lpstr>
      <vt:lpstr>ДЯКУЄМО ЗА УВАГУ!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Субкультури</dc:title>
  <dc:creator>Roman</dc:creator>
  <cp:lastModifiedBy>Roman</cp:lastModifiedBy>
  <cp:revision>9</cp:revision>
  <dcterms:created xsi:type="dcterms:W3CDTF">2014-01-27T19:19:46Z</dcterms:created>
  <dcterms:modified xsi:type="dcterms:W3CDTF">2014-01-28T08:05:10Z</dcterms:modified>
</cp:coreProperties>
</file>