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9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8" r:id="rId4"/>
    <p:sldId id="257" r:id="rId5"/>
    <p:sldId id="259" r:id="rId6"/>
    <p:sldId id="264" r:id="rId7"/>
    <p:sldId id="265" r:id="rId8"/>
    <p:sldId id="263" r:id="rId9"/>
    <p:sldId id="262" r:id="rId10"/>
    <p:sldId id="261" r:id="rId11"/>
    <p:sldId id="260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960">
          <p15:clr>
            <a:srgbClr val="A4A3A4"/>
          </p15:clr>
        </p15:guide>
        <p15:guide id="5" orient="horz" pos="2976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00">
          <p15:clr>
            <a:srgbClr val="A4A3A4"/>
          </p15:clr>
        </p15:guide>
        <p15:guide id="8" pos="3839">
          <p15:clr>
            <a:srgbClr val="A4A3A4"/>
          </p15:clr>
        </p15:guide>
        <p15:guide id="9" pos="815">
          <p15:clr>
            <a:srgbClr val="A4A3A4"/>
          </p15:clr>
        </p15:guide>
        <p15:guide id="10" pos="6623">
          <p15:clr>
            <a:srgbClr val="A4A3A4"/>
          </p15:clr>
        </p15:guide>
        <p15:guide id="11" pos="897">
          <p15:clr>
            <a:srgbClr val="A4A3A4"/>
          </p15:clr>
        </p15:guide>
        <p15:guide id="12" pos="6863">
          <p15:clr>
            <a:srgbClr val="A4A3A4"/>
          </p15:clr>
        </p15:guide>
        <p15:guide id="13" pos="7295">
          <p15:clr>
            <a:srgbClr val="A4A3A4"/>
          </p15:clr>
        </p15:guide>
        <p15:guide id="14" pos="3695">
          <p15:clr>
            <a:srgbClr val="A4A3A4"/>
          </p15:clr>
        </p15:guide>
        <p15:guide id="15" pos="2927">
          <p15:clr>
            <a:srgbClr val="A4A3A4"/>
          </p15:clr>
        </p15:guide>
        <p15:guide id="16" pos="383">
          <p15:clr>
            <a:srgbClr val="A4A3A4"/>
          </p15:clr>
        </p15:guide>
        <p15:guide id="17" pos="30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474" y="-114"/>
      </p:cViewPr>
      <p:guideLst>
        <p:guide orient="horz" pos="2160"/>
        <p:guide orient="horz" pos="3888"/>
        <p:guide orient="horz" pos="1152"/>
        <p:guide orient="horz" pos="960"/>
        <p:guide orient="horz" pos="2976"/>
        <p:guide orient="horz" pos="432"/>
        <p:guide orient="horz" pos="3600"/>
        <p:guide pos="3839"/>
        <p:guide pos="815"/>
        <p:guide pos="6623"/>
        <p:guide pos="897"/>
        <p:guide pos="6863"/>
        <p:guide pos="7295"/>
        <p:guide pos="3695"/>
        <p:guide pos="2927"/>
        <p:guide pos="383"/>
        <p:guide pos="30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2589-CB2F-4003-801D-095B67490E73}" type="datetimeFigureOut">
              <a:rPr lang="ru-RU"/>
              <a:t>13.08.2013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844B-5D5D-4D8E-9E71-6B297DF4019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DBF-746C-4C25-853D-8A1CBE8404F4}" type="datetimeFigureOut">
              <a:rPr lang="ru-RU"/>
              <a:t>13.08.2013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0FDE7-FE71-46E3-9512-437B13AD5F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336" y="1769541"/>
            <a:ext cx="9437576" cy="1828801"/>
          </a:xfrm>
        </p:spPr>
        <p:txBody>
          <a:bodyPr anchor="b">
            <a:normAutofit/>
          </a:bodyPr>
          <a:lstStyle>
            <a:lvl1pPr algn="ctr">
              <a:defRPr sz="539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336" y="3598339"/>
            <a:ext cx="943757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9" y="547807"/>
            <a:ext cx="10139158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68" y="4565255"/>
            <a:ext cx="10352629" cy="543472"/>
          </a:xfrm>
        </p:spPr>
        <p:txBody>
          <a:bodyPr anchor="b">
            <a:normAutofit/>
          </a:bodyPr>
          <a:lstStyle>
            <a:lvl1pPr algn="ctr">
              <a:defRPr sz="27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045" y="695010"/>
            <a:ext cx="9842782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 sz="1999"/>
            </a:lvl2pPr>
            <a:lvl3pPr marL="914126" indent="0">
              <a:buNone/>
              <a:defRPr sz="19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7" y="5108728"/>
            <a:ext cx="10351066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13.08.2013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095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608437"/>
            <a:ext cx="10351066" cy="3534344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6" y="4295180"/>
            <a:ext cx="10351067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13.08.2013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01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609600"/>
            <a:ext cx="9300329" cy="2992904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196" y="3610033"/>
            <a:ext cx="8750020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6" y="4304353"/>
            <a:ext cx="10351067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13.08.2013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TextBox 10"/>
          <p:cNvSpPr txBox="1"/>
          <p:nvPr/>
        </p:nvSpPr>
        <p:spPr>
          <a:xfrm>
            <a:off x="990342" y="88479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1981" y="292825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283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6" y="2126943"/>
            <a:ext cx="10351067" cy="2511835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47" y="4650556"/>
            <a:ext cx="1034950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13.08.2013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739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557" y="1885950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557" y="2571750"/>
            <a:ext cx="330012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5553" y="1885950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0279" y="2571750"/>
            <a:ext cx="330012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4498" y="1885950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4498" y="2571750"/>
            <a:ext cx="330012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13.08.2013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74765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28" y="1818215"/>
            <a:ext cx="333910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53" y="1818215"/>
            <a:ext cx="333910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84" y="1818215"/>
            <a:ext cx="333910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556" y="609600"/>
            <a:ext cx="10351067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557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7837" y="1938918"/>
            <a:ext cx="3091563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557" y="4480369"/>
            <a:ext cx="330012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1631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4559" y="1939094"/>
            <a:ext cx="3091563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0279" y="4480368"/>
            <a:ext cx="330012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4623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3595" y="1934432"/>
            <a:ext cx="3091563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4498" y="4480366"/>
            <a:ext cx="330012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13.08.2013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2101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753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0729" y="609600"/>
            <a:ext cx="2283892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558" y="609600"/>
            <a:ext cx="7914810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012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827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1761068"/>
            <a:ext cx="9588052" cy="1828813"/>
          </a:xfrm>
        </p:spPr>
        <p:txBody>
          <a:bodyPr anchor="b"/>
          <a:lstStyle>
            <a:lvl1pPr algn="ctr">
              <a:defRPr sz="399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3589879"/>
            <a:ext cx="9588052" cy="1507054"/>
          </a:xfrm>
        </p:spPr>
        <p:txBody>
          <a:bodyPr anchor="t"/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287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558" y="1732449"/>
            <a:ext cx="5059179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277" y="1732450"/>
            <a:ext cx="5063346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878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57" y="1734507"/>
            <a:ext cx="5087747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76" y="1734507"/>
            <a:ext cx="5087747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610" y="1835254"/>
            <a:ext cx="487507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610" y="2380138"/>
            <a:ext cx="4875074" cy="3411063"/>
          </a:xfrm>
        </p:spPr>
        <p:txBody>
          <a:bodyPr anchor="t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3328" y="1835255"/>
            <a:ext cx="4894055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3328" y="2380138"/>
            <a:ext cx="4894055" cy="3411063"/>
          </a:xfrm>
        </p:spPr>
        <p:txBody>
          <a:bodyPr anchor="t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215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691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228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3705924" cy="1821918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369" y="609600"/>
            <a:ext cx="641025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7" y="2431518"/>
            <a:ext cx="3705924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37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65" y="609600"/>
            <a:ext cx="3583233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8" y="609923"/>
            <a:ext cx="5933403" cy="1829338"/>
          </a:xfrm>
        </p:spPr>
        <p:txBody>
          <a:bodyPr anchor="b">
            <a:noAutofit/>
          </a:bodyPr>
          <a:lstStyle>
            <a:lvl1pPr algn="ctr">
              <a:defRPr sz="31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0613" y="763702"/>
            <a:ext cx="3274898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8" y="2439261"/>
            <a:ext cx="5933403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t>13.08.2013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657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557" y="1732450"/>
            <a:ext cx="10351066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6736" y="588327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81DC1F7-A9E9-4D8B-8C97-C74523B2CF2A}" type="datetimeFigureOut">
              <a:rPr lang="ru-RU" noProof="0" smtClean="0"/>
              <a:pPr/>
              <a:t>13.08.2013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558" y="5883276"/>
            <a:ext cx="6671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1273" y="5883276"/>
            <a:ext cx="75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23041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063" rtl="0" eaLnBrk="1" latinLnBrk="0" hangingPunct="1">
        <a:spcBef>
          <a:spcPct val="0"/>
        </a:spcBef>
        <a:buNone/>
        <a:defRPr sz="39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05908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9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784" indent="-269919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7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692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584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498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399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079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816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526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1480" y="4423613"/>
            <a:ext cx="9505056" cy="1872208"/>
          </a:xfrm>
        </p:spPr>
        <p:txBody>
          <a:bodyPr/>
          <a:lstStyle/>
          <a:p>
            <a:pPr algn="l" defTabSz="914400">
              <a:lnSpc>
                <a:spcPct val="80000"/>
              </a:lnSpc>
              <a:spcBef>
                <a:spcPts val="0"/>
              </a:spcBef>
            </a:pPr>
            <a:r>
              <a:rPr lang="uk-UA" sz="5400" dirty="0" err="1" smtClean="0">
                <a:solidFill>
                  <a:schemeClr val="tx1"/>
                </a:solidFill>
                <a:latin typeface="Century"/>
                <a:cs typeface="+mj-cs"/>
              </a:rPr>
              <a:t>Нотр</a:t>
            </a:r>
            <a:r>
              <a:rPr lang="uk-UA" sz="5400" dirty="0" smtClean="0">
                <a:solidFill>
                  <a:schemeClr val="tx1"/>
                </a:solidFill>
                <a:latin typeface="Century"/>
                <a:cs typeface="+mj-cs"/>
              </a:rPr>
              <a:t>-Дам </a:t>
            </a:r>
            <a:r>
              <a:rPr lang="uk-UA" sz="5400" dirty="0">
                <a:solidFill>
                  <a:schemeClr val="tx1"/>
                </a:solidFill>
                <a:latin typeface="Century"/>
                <a:cs typeface="+mj-cs"/>
              </a:rPr>
              <a:t>де Парі</a:t>
            </a:r>
            <a:endParaRPr lang="ru-RU" sz="5400" b="0" i="0" dirty="0">
              <a:solidFill>
                <a:schemeClr val="tx1"/>
              </a:solidFill>
              <a:latin typeface="Century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756" y="548680"/>
            <a:ext cx="9437576" cy="1049867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2000" b="0" i="0" spc="250" baseline="0" dirty="0" err="1" smtClean="0">
                <a:solidFill>
                  <a:srgbClr val="90B365">
                    <a:lumMod val="75000"/>
                  </a:srgbClr>
                </a:solidFill>
              </a:rPr>
              <a:t>Підготувала</a:t>
            </a:r>
            <a:r>
              <a:rPr lang="ru-RU" sz="2000" b="0" i="0" spc="250" baseline="0" dirty="0" smtClean="0">
                <a:solidFill>
                  <a:srgbClr val="90B365">
                    <a:lumMod val="75000"/>
                  </a:srgbClr>
                </a:solidFill>
              </a:rPr>
              <a:t> </a:t>
            </a:r>
            <a:r>
              <a:rPr lang="ru-RU" sz="2000" b="0" i="0" spc="250" baseline="0" dirty="0" err="1" smtClean="0">
                <a:solidFill>
                  <a:srgbClr val="90B365">
                    <a:lumMod val="75000"/>
                  </a:srgbClr>
                </a:solidFill>
              </a:rPr>
              <a:t>учениця</a:t>
            </a:r>
            <a:r>
              <a:rPr lang="ru-RU" sz="2000" b="0" i="0" spc="250" baseline="0" dirty="0" smtClean="0">
                <a:solidFill>
                  <a:srgbClr val="90B365">
                    <a:lumMod val="75000"/>
                  </a:srgbClr>
                </a:solidFill>
              </a:rPr>
              <a:t> 11-Ф </a:t>
            </a:r>
            <a:r>
              <a:rPr lang="ru-RU" sz="2000" b="0" i="0" spc="250" baseline="0" dirty="0" err="1" smtClean="0">
                <a:solidFill>
                  <a:srgbClr val="90B365">
                    <a:lumMod val="75000"/>
                  </a:srgbClr>
                </a:solidFill>
              </a:rPr>
              <a:t>класу</a:t>
            </a:r>
            <a:endParaRPr lang="ru-RU" sz="2000" b="0" i="0" spc="250" baseline="0" dirty="0">
              <a:solidFill>
                <a:srgbClr val="90B365">
                  <a:lumMod val="75000"/>
                </a:srgb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268" y="264591"/>
            <a:ext cx="7048500" cy="4838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0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76672"/>
            <a:ext cx="11755189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ru-RU" sz="2000" b="1" dirty="0">
                <a:ln/>
                <a:solidFill>
                  <a:schemeClr val="accent3"/>
                </a:solidFill>
              </a:rPr>
              <a:t>Перший великий орган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був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встановлений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в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соборі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у 1402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році</a:t>
            </a:r>
            <a:r>
              <a:rPr lang="ru-RU" sz="2000" b="1" dirty="0">
                <a:ln/>
                <a:solidFill>
                  <a:schemeClr val="accent3"/>
                </a:solidFill>
              </a:rPr>
              <a:t>. Для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цих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цілей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використовували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старий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орган,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поміщений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в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новий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готичний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корпус.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Подібний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інструмент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не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міг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озвучити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величезний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простір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собору, тому в 1730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році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Франсуа-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Анрі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Кліко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виконав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його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добудову</a:t>
            </a:r>
            <a:r>
              <a:rPr lang="ru-RU" sz="2000" b="1" dirty="0">
                <a:ln/>
                <a:solidFill>
                  <a:schemeClr val="accent3"/>
                </a:solidFill>
              </a:rPr>
              <a:t>.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Інструмент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складався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з 46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регістрів</a:t>
            </a:r>
            <a:r>
              <a:rPr lang="ru-RU" sz="2000" b="1" dirty="0">
                <a:ln/>
                <a:solidFill>
                  <a:schemeClr val="accent3"/>
                </a:solidFill>
              </a:rPr>
              <a:t>,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розташованих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на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п'яти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мануалах. При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його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будівництві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використовувалася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велика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частина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труб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оригінального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інструменту</a:t>
            </a:r>
            <a:r>
              <a:rPr lang="ru-RU" sz="2000" b="1" dirty="0">
                <a:ln/>
                <a:solidFill>
                  <a:schemeClr val="accent3"/>
                </a:solidFill>
              </a:rPr>
              <a:t>, 12 з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яких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збереглися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до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теперішнього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моменту. Орган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придбав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і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свій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нинішній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корпус з фасадом у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стилі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Людовика XVI.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250" y="2726339"/>
            <a:ext cx="6192688" cy="383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76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9836" y="1412776"/>
            <a:ext cx="103691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«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Величезна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кам'яна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симфонія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,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колосальне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творіння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і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людини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, і народу ...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Чудовий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результат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з'єднання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всіх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сил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цілої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епохи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, де з кожного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каменю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бризкає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фантазія</a:t>
            </a:r>
            <a:r>
              <a:rPr lang="ru-RU" sz="48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робітника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,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що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направляється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</a:t>
            </a:r>
            <a:r>
              <a:rPr lang="ru-RU" sz="4800" b="1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генієм</a:t>
            </a:r>
            <a:r>
              <a:rPr lang="ru-RU" sz="48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художника </a:t>
            </a:r>
            <a:r>
              <a:rPr lang="ru-RU" sz="48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...» </a:t>
            </a:r>
          </a:p>
          <a:p>
            <a:pPr algn="r"/>
            <a:r>
              <a:rPr lang="ru-RU" sz="4800" b="1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Віктор</a:t>
            </a:r>
            <a:r>
              <a:rPr lang="ru-RU" sz="48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 Гюго</a:t>
            </a:r>
            <a:r>
              <a:rPr lang="ru-RU" sz="48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dine Kirnberg" panose="02000000000000000000" pitchFamily="2" charset="0"/>
              </a:rPr>
              <a:t>.</a:t>
            </a:r>
            <a:endParaRPr lang="ru-RU" sz="4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Adine Kirnbe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4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804" y="476672"/>
            <a:ext cx="6840760" cy="20313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Перший </a:t>
            </a:r>
            <a:r>
              <a:rPr lang="ru-RU" b="1" dirty="0" err="1">
                <a:ln/>
                <a:solidFill>
                  <a:schemeClr val="accent3"/>
                </a:solidFill>
              </a:rPr>
              <a:t>камінь</a:t>
            </a:r>
            <a:r>
              <a:rPr lang="ru-RU" b="1" dirty="0">
                <a:ln/>
                <a:solidFill>
                  <a:schemeClr val="accent3"/>
                </a:solidFill>
              </a:rPr>
              <a:t> у фундамент собору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було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закладено</a:t>
            </a:r>
            <a:r>
              <a:rPr lang="ru-RU" b="1" dirty="0">
                <a:ln/>
                <a:solidFill>
                  <a:schemeClr val="accent3"/>
                </a:solidFill>
              </a:rPr>
              <a:t> у 1163 </a:t>
            </a:r>
            <a:r>
              <a:rPr lang="ru-RU" b="1" dirty="0" err="1">
                <a:ln/>
                <a:solidFill>
                  <a:schemeClr val="accent3"/>
                </a:solidFill>
              </a:rPr>
              <a:t>році</a:t>
            </a:r>
            <a:r>
              <a:rPr lang="ru-RU" b="1" dirty="0">
                <a:ln/>
                <a:solidFill>
                  <a:schemeClr val="accent3"/>
                </a:solidFill>
              </a:rPr>
              <a:t> королем Людовиком </a:t>
            </a:r>
            <a:r>
              <a:rPr lang="en-US" b="1" dirty="0">
                <a:ln/>
                <a:solidFill>
                  <a:schemeClr val="accent3"/>
                </a:solidFill>
              </a:rPr>
              <a:t>VII </a:t>
            </a:r>
            <a:r>
              <a:rPr lang="ru-RU" b="1" dirty="0">
                <a:ln/>
                <a:solidFill>
                  <a:schemeClr val="accent3"/>
                </a:solidFill>
              </a:rPr>
              <a:t>і папою </a:t>
            </a:r>
            <a:r>
              <a:rPr lang="ru-RU" b="1" dirty="0" err="1">
                <a:ln/>
                <a:solidFill>
                  <a:schemeClr val="accent3"/>
                </a:solidFill>
              </a:rPr>
              <a:t>Олександром</a:t>
            </a:r>
            <a:r>
              <a:rPr lang="ru-RU" b="1" dirty="0">
                <a:ln/>
                <a:solidFill>
                  <a:schemeClr val="accent3"/>
                </a:solidFill>
              </a:rPr>
              <a:t> ІІІ на </a:t>
            </a:r>
            <a:r>
              <a:rPr lang="ru-RU" b="1" dirty="0" err="1">
                <a:ln/>
                <a:solidFill>
                  <a:schemeClr val="accent3"/>
                </a:solidFill>
              </a:rPr>
              <a:t>місці</a:t>
            </a:r>
            <a:r>
              <a:rPr lang="ru-RU" b="1" dirty="0">
                <a:ln/>
                <a:solidFill>
                  <a:schemeClr val="accent3"/>
                </a:solidFill>
              </a:rPr>
              <a:t> храму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Юпітера</a:t>
            </a:r>
            <a:r>
              <a:rPr lang="ru-RU" b="1" dirty="0">
                <a:ln/>
                <a:solidFill>
                  <a:schemeClr val="accent3"/>
                </a:solidFill>
              </a:rPr>
              <a:t> (</a:t>
            </a:r>
            <a:r>
              <a:rPr lang="ru-RU" b="1" dirty="0" err="1">
                <a:ln/>
                <a:solidFill>
                  <a:schemeClr val="accent3"/>
                </a:solidFill>
              </a:rPr>
              <a:t>який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існував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ще</a:t>
            </a:r>
            <a:r>
              <a:rPr lang="ru-RU" b="1" dirty="0">
                <a:ln/>
                <a:solidFill>
                  <a:schemeClr val="accent3"/>
                </a:solidFill>
              </a:rPr>
              <a:t> за </a:t>
            </a:r>
            <a:r>
              <a:rPr lang="ru-RU" b="1" dirty="0" err="1">
                <a:ln/>
                <a:solidFill>
                  <a:schemeClr val="accent3"/>
                </a:solidFill>
              </a:rPr>
              <a:t>часів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давніх</a:t>
            </a:r>
            <a:r>
              <a:rPr lang="ru-RU" b="1" dirty="0">
                <a:ln/>
                <a:solidFill>
                  <a:schemeClr val="accent3"/>
                </a:solidFill>
              </a:rPr>
              <a:t> римлян).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Будівництво</a:t>
            </a:r>
            <a:r>
              <a:rPr lang="ru-RU" b="1" dirty="0">
                <a:ln/>
                <a:solidFill>
                  <a:schemeClr val="accent3"/>
                </a:solidFill>
              </a:rPr>
              <a:t> собору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тривало</a:t>
            </a:r>
            <a:r>
              <a:rPr lang="ru-RU" b="1" dirty="0">
                <a:ln/>
                <a:solidFill>
                  <a:schemeClr val="accent3"/>
                </a:solidFill>
              </a:rPr>
              <a:t> до 1250 року, але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повністю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його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було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збудовано</a:t>
            </a:r>
            <a:r>
              <a:rPr lang="ru-RU" b="1" dirty="0">
                <a:ln/>
                <a:solidFill>
                  <a:schemeClr val="accent3"/>
                </a:solidFill>
              </a:rPr>
              <a:t> в 1345 </a:t>
            </a:r>
            <a:r>
              <a:rPr lang="ru-RU" b="1" dirty="0" err="1">
                <a:ln/>
                <a:solidFill>
                  <a:schemeClr val="accent3"/>
                </a:solidFill>
              </a:rPr>
              <a:t>році</a:t>
            </a:r>
            <a:r>
              <a:rPr lang="ru-RU" b="1" dirty="0">
                <a:ln/>
                <a:solidFill>
                  <a:schemeClr val="accent3"/>
                </a:solidFill>
              </a:rPr>
              <a:t>. </a:t>
            </a:r>
            <a:r>
              <a:rPr lang="ru-RU" b="1" dirty="0" err="1">
                <a:ln/>
                <a:solidFill>
                  <a:schemeClr val="accent3"/>
                </a:solidFill>
              </a:rPr>
              <a:t>Кошти</a:t>
            </a:r>
            <a:r>
              <a:rPr lang="ru-RU" b="1" dirty="0">
                <a:ln/>
                <a:solidFill>
                  <a:schemeClr val="accent3"/>
                </a:solidFill>
              </a:rPr>
              <a:t> на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спорудження</a:t>
            </a:r>
            <a:r>
              <a:rPr lang="ru-RU" b="1" dirty="0">
                <a:ln/>
                <a:solidFill>
                  <a:schemeClr val="accent3"/>
                </a:solidFill>
              </a:rPr>
              <a:t> храму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надходили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від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усіх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бажаючих</a:t>
            </a:r>
            <a:r>
              <a:rPr lang="ru-RU" b="1" dirty="0">
                <a:ln/>
                <a:solidFill>
                  <a:schemeClr val="accent3"/>
                </a:solidFill>
              </a:rPr>
              <a:t>: короля, </a:t>
            </a:r>
            <a:r>
              <a:rPr lang="ru-RU" b="1" dirty="0" err="1">
                <a:ln/>
                <a:solidFill>
                  <a:schemeClr val="accent3"/>
                </a:solidFill>
              </a:rPr>
              <a:t>єпископів</a:t>
            </a:r>
            <a:r>
              <a:rPr lang="ru-RU" b="1" dirty="0">
                <a:ln/>
                <a:solidFill>
                  <a:schemeClr val="accent3"/>
                </a:solidFill>
              </a:rPr>
              <a:t>,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простих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громадян</a:t>
            </a:r>
            <a:r>
              <a:rPr lang="ru-RU" b="1" dirty="0">
                <a:ln/>
                <a:solidFill>
                  <a:schemeClr val="accent3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2580005"/>
            <a:ext cx="5804793" cy="386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910" b="2438"/>
          <a:stretch/>
        </p:blipFill>
        <p:spPr>
          <a:xfrm>
            <a:off x="7318548" y="552444"/>
            <a:ext cx="4576539" cy="589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03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987" y="544202"/>
            <a:ext cx="1152128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solidFill>
                  <a:schemeClr val="accent3"/>
                </a:solidFill>
              </a:rPr>
              <a:t>Собор є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п'ятинефною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базилікою</a:t>
            </a:r>
            <a:r>
              <a:rPr lang="ru-RU" b="1" dirty="0">
                <a:ln/>
                <a:solidFill>
                  <a:schemeClr val="accent3"/>
                </a:solidFill>
              </a:rPr>
              <a:t>.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Висота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будівлі</a:t>
            </a:r>
            <a:r>
              <a:rPr lang="ru-RU" b="1" dirty="0">
                <a:ln/>
                <a:solidFill>
                  <a:schemeClr val="accent3"/>
                </a:solidFill>
              </a:rPr>
              <a:t> становить 35 м, </a:t>
            </a:r>
            <a:r>
              <a:rPr lang="ru-RU" b="1" dirty="0" err="1">
                <a:ln/>
                <a:solidFill>
                  <a:schemeClr val="accent3"/>
                </a:solidFill>
              </a:rPr>
              <a:t>довжина</a:t>
            </a:r>
            <a:r>
              <a:rPr lang="ru-RU" b="1" dirty="0">
                <a:ln/>
                <a:solidFill>
                  <a:schemeClr val="accent3"/>
                </a:solidFill>
              </a:rPr>
              <a:t> – 130 м, ширина – 48 м.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Висота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дзвіниць</a:t>
            </a:r>
            <a:r>
              <a:rPr lang="ru-RU" b="1" dirty="0">
                <a:ln/>
                <a:solidFill>
                  <a:schemeClr val="accent3"/>
                </a:solidFill>
              </a:rPr>
              <a:t> – 69 м, вага </a:t>
            </a:r>
            <a:r>
              <a:rPr lang="ru-RU" b="1" dirty="0" err="1">
                <a:ln/>
                <a:solidFill>
                  <a:schemeClr val="accent3"/>
                </a:solidFill>
              </a:rPr>
              <a:t>дзвона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Емануель</a:t>
            </a:r>
            <a:r>
              <a:rPr lang="ru-RU" b="1" dirty="0">
                <a:ln/>
                <a:solidFill>
                  <a:schemeClr val="accent3"/>
                </a:solidFill>
              </a:rPr>
              <a:t>, </a:t>
            </a:r>
            <a:r>
              <a:rPr lang="ru-RU" b="1" dirty="0" err="1">
                <a:ln/>
                <a:solidFill>
                  <a:schemeClr val="accent3"/>
                </a:solidFill>
              </a:rPr>
              <a:t>який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знаходиться</a:t>
            </a:r>
            <a:r>
              <a:rPr lang="ru-RU" b="1" dirty="0">
                <a:ln/>
                <a:solidFill>
                  <a:schemeClr val="accent3"/>
                </a:solidFill>
              </a:rPr>
              <a:t> 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східній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вежі</a:t>
            </a:r>
            <a:r>
              <a:rPr lang="ru-RU" b="1" dirty="0">
                <a:ln/>
                <a:solidFill>
                  <a:schemeClr val="accent3"/>
                </a:solidFill>
              </a:rPr>
              <a:t> – 15 тонн.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556" y="1401364"/>
            <a:ext cx="317182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401364"/>
            <a:ext cx="4536504" cy="473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3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56" y="5373216"/>
            <a:ext cx="1166529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err="1">
                <a:ln/>
                <a:solidFill>
                  <a:schemeClr val="accent3"/>
                </a:solidFill>
              </a:rPr>
              <a:t>Потужний</a:t>
            </a:r>
            <a:r>
              <a:rPr lang="ru-RU" b="1" dirty="0">
                <a:ln/>
                <a:solidFill>
                  <a:schemeClr val="accent3"/>
                </a:solidFill>
              </a:rPr>
              <a:t> і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величний</a:t>
            </a:r>
            <a:r>
              <a:rPr lang="ru-RU" b="1" dirty="0">
                <a:ln/>
                <a:solidFill>
                  <a:schemeClr val="accent3"/>
                </a:solidFill>
              </a:rPr>
              <a:t> фасад </a:t>
            </a:r>
            <a:r>
              <a:rPr lang="ru-RU" b="1" dirty="0" err="1">
                <a:ln/>
                <a:solidFill>
                  <a:schemeClr val="accent3"/>
                </a:solidFill>
              </a:rPr>
              <a:t>розділений</a:t>
            </a:r>
            <a:r>
              <a:rPr lang="ru-RU" b="1" dirty="0">
                <a:ln/>
                <a:solidFill>
                  <a:schemeClr val="accent3"/>
                </a:solidFill>
              </a:rPr>
              <a:t> по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вертикалі</a:t>
            </a:r>
            <a:r>
              <a:rPr lang="ru-RU" b="1" dirty="0">
                <a:ln/>
                <a:solidFill>
                  <a:schemeClr val="accent3"/>
                </a:solidFill>
              </a:rPr>
              <a:t> на три </a:t>
            </a:r>
            <a:r>
              <a:rPr lang="ru-RU" b="1" dirty="0" err="1">
                <a:ln/>
                <a:solidFill>
                  <a:schemeClr val="accent3"/>
                </a:solidFill>
              </a:rPr>
              <a:t>частини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пілястрами</a:t>
            </a:r>
            <a:r>
              <a:rPr lang="ru-RU" b="1" dirty="0">
                <a:ln/>
                <a:solidFill>
                  <a:schemeClr val="accent3"/>
                </a:solidFill>
              </a:rPr>
              <a:t>, а по </a:t>
            </a:r>
            <a:r>
              <a:rPr lang="ru-RU" b="1" dirty="0" err="1">
                <a:ln/>
                <a:solidFill>
                  <a:schemeClr val="accent3"/>
                </a:solidFill>
              </a:rPr>
              <a:t>горизонталі</a:t>
            </a:r>
            <a:r>
              <a:rPr lang="ru-RU" b="1" dirty="0">
                <a:ln/>
                <a:solidFill>
                  <a:schemeClr val="accent3"/>
                </a:solidFill>
              </a:rPr>
              <a:t> - на три </a:t>
            </a:r>
            <a:r>
              <a:rPr lang="ru-RU" b="1" dirty="0" err="1">
                <a:ln/>
                <a:solidFill>
                  <a:schemeClr val="accent3"/>
                </a:solidFill>
              </a:rPr>
              <a:t>яруси</a:t>
            </a:r>
            <a:r>
              <a:rPr lang="ru-RU" b="1" dirty="0">
                <a:ln/>
                <a:solidFill>
                  <a:schemeClr val="accent3"/>
                </a:solidFill>
              </a:rPr>
              <a:t> галереями, при </a:t>
            </a:r>
            <a:r>
              <a:rPr lang="ru-RU" b="1" dirty="0" err="1">
                <a:ln/>
                <a:solidFill>
                  <a:schemeClr val="accent3"/>
                </a:solidFill>
              </a:rPr>
              <a:t>цьому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нижній</a:t>
            </a:r>
            <a:r>
              <a:rPr lang="ru-RU" b="1" dirty="0">
                <a:ln/>
                <a:solidFill>
                  <a:schemeClr val="accent3"/>
                </a:solidFill>
              </a:rPr>
              <a:t> ярус, у свою </a:t>
            </a:r>
            <a:r>
              <a:rPr lang="ru-RU" b="1" dirty="0" err="1">
                <a:ln/>
                <a:solidFill>
                  <a:schemeClr val="accent3"/>
                </a:solidFill>
              </a:rPr>
              <a:t>чергу</a:t>
            </a:r>
            <a:r>
              <a:rPr lang="ru-RU" b="1" dirty="0">
                <a:ln/>
                <a:solidFill>
                  <a:schemeClr val="accent3"/>
                </a:solidFill>
              </a:rPr>
              <a:t>, </a:t>
            </a:r>
            <a:r>
              <a:rPr lang="ru-RU" b="1" dirty="0" err="1">
                <a:ln/>
                <a:solidFill>
                  <a:schemeClr val="accent3"/>
                </a:solidFill>
              </a:rPr>
              <a:t>має</a:t>
            </a:r>
            <a:r>
              <a:rPr lang="ru-RU" b="1" dirty="0">
                <a:ln/>
                <a:solidFill>
                  <a:schemeClr val="accent3"/>
                </a:solidFill>
              </a:rPr>
              <a:t> три </a:t>
            </a:r>
            <a:r>
              <a:rPr lang="ru-RU" b="1" dirty="0" err="1">
                <a:ln/>
                <a:solidFill>
                  <a:schemeClr val="accent3"/>
                </a:solidFill>
              </a:rPr>
              <a:t>глибоких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портали</a:t>
            </a:r>
            <a:r>
              <a:rPr lang="ru-RU" b="1" dirty="0">
                <a:ln/>
                <a:solidFill>
                  <a:schemeClr val="accent3"/>
                </a:solidFill>
              </a:rPr>
              <a:t>. Над ними </a:t>
            </a:r>
            <a:r>
              <a:rPr lang="ru-RU" b="1" dirty="0" err="1">
                <a:ln/>
                <a:solidFill>
                  <a:schemeClr val="accent3"/>
                </a:solidFill>
              </a:rPr>
              <a:t>йде</a:t>
            </a:r>
            <a:r>
              <a:rPr lang="ru-RU" b="1" dirty="0">
                <a:ln/>
                <a:solidFill>
                  <a:schemeClr val="accent3"/>
                </a:solidFill>
              </a:rPr>
              <a:t> аркада (Галерея </a:t>
            </a:r>
            <a:r>
              <a:rPr lang="ru-RU" b="1" dirty="0" err="1">
                <a:ln/>
                <a:solidFill>
                  <a:schemeClr val="accent3"/>
                </a:solidFill>
              </a:rPr>
              <a:t>Королів</a:t>
            </a:r>
            <a:r>
              <a:rPr lang="ru-RU" b="1" dirty="0">
                <a:ln/>
                <a:solidFill>
                  <a:schemeClr val="accent3"/>
                </a:solidFill>
              </a:rPr>
              <a:t>) з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статуями</a:t>
            </a:r>
            <a:r>
              <a:rPr lang="ru-RU" b="1" dirty="0">
                <a:ln/>
                <a:solidFill>
                  <a:schemeClr val="accent3"/>
                </a:solidFill>
              </a:rPr>
              <a:t>, </a:t>
            </a:r>
            <a:r>
              <a:rPr lang="ru-RU" b="1" dirty="0" err="1">
                <a:ln/>
                <a:solidFill>
                  <a:schemeClr val="accent3"/>
                </a:solidFill>
              </a:rPr>
              <a:t>що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представляють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царів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стародавньої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Іудеї</a:t>
            </a:r>
            <a:r>
              <a:rPr lang="ru-RU" b="1" dirty="0">
                <a:ln/>
                <a:solidFill>
                  <a:schemeClr val="accent3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37" y="188640"/>
            <a:ext cx="9281734" cy="501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2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4452" y="620687"/>
            <a:ext cx="537274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err="1" smtClean="0">
                <a:ln/>
                <a:solidFill>
                  <a:schemeClr val="accent3"/>
                </a:solidFill>
              </a:rPr>
              <a:t>Двері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прикрашені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кованими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рельєфами</a:t>
            </a:r>
            <a:r>
              <a:rPr lang="ru-RU" b="1" dirty="0">
                <a:ln/>
                <a:solidFill>
                  <a:schemeClr val="accent3"/>
                </a:solidFill>
              </a:rPr>
              <a:t>. </a:t>
            </a:r>
            <a:r>
              <a:rPr lang="ru-RU" b="1" dirty="0" err="1">
                <a:ln/>
                <a:solidFill>
                  <a:schemeClr val="accent3"/>
                </a:solidFill>
              </a:rPr>
              <a:t>Дах</a:t>
            </a:r>
            <a:r>
              <a:rPr lang="ru-RU" b="1" dirty="0">
                <a:ln/>
                <a:solidFill>
                  <a:schemeClr val="accent3"/>
                </a:solidFill>
              </a:rPr>
              <a:t> собору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виконаний</a:t>
            </a:r>
            <a:r>
              <a:rPr lang="ru-RU" b="1" dirty="0">
                <a:ln/>
                <a:solidFill>
                  <a:schemeClr val="accent3"/>
                </a:solidFill>
              </a:rPr>
              <a:t> з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свинцевих</a:t>
            </a:r>
            <a:r>
              <a:rPr lang="ru-RU" b="1" dirty="0">
                <a:ln/>
                <a:solidFill>
                  <a:schemeClr val="accent3"/>
                </a:solidFill>
              </a:rPr>
              <a:t> плиток 5 мм </a:t>
            </a:r>
            <a:r>
              <a:rPr lang="ru-RU" b="1" dirty="0" err="1">
                <a:ln/>
                <a:solidFill>
                  <a:schemeClr val="accent3"/>
                </a:solidFill>
              </a:rPr>
              <a:t>завтовшки</a:t>
            </a:r>
            <a:r>
              <a:rPr lang="ru-RU" b="1" dirty="0">
                <a:ln/>
                <a:solidFill>
                  <a:schemeClr val="accent3"/>
                </a:solidFill>
              </a:rPr>
              <a:t> і вага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всього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даху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складає</a:t>
            </a:r>
            <a:r>
              <a:rPr lang="ru-RU" b="1" dirty="0">
                <a:ln/>
                <a:solidFill>
                  <a:schemeClr val="accent3"/>
                </a:solidFill>
              </a:rPr>
              <a:t> 210 тонн.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764" y="620688"/>
            <a:ext cx="547260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err="1">
                <a:ln/>
                <a:solidFill>
                  <a:schemeClr val="accent3"/>
                </a:solidFill>
              </a:rPr>
              <a:t>Головний</a:t>
            </a:r>
            <a:r>
              <a:rPr lang="ru-RU" b="1" dirty="0">
                <a:ln/>
                <a:solidFill>
                  <a:schemeClr val="accent3"/>
                </a:solidFill>
              </a:rPr>
              <a:t> фасад собору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має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троє</a:t>
            </a:r>
            <a:r>
              <a:rPr lang="ru-RU" b="1" dirty="0">
                <a:ln/>
                <a:solidFill>
                  <a:schemeClr val="accent3"/>
                </a:solidFill>
              </a:rPr>
              <a:t> дверей. Над </a:t>
            </a:r>
            <a:r>
              <a:rPr lang="ru-RU" b="1" dirty="0" err="1">
                <a:ln/>
                <a:solidFill>
                  <a:schemeClr val="accent3"/>
                </a:solidFill>
              </a:rPr>
              <a:t>трьома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стрілчастими</a:t>
            </a:r>
            <a:r>
              <a:rPr lang="ru-RU" b="1" dirty="0">
                <a:ln/>
                <a:solidFill>
                  <a:schemeClr val="accent3"/>
                </a:solidFill>
              </a:rPr>
              <a:t> порталами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входів</a:t>
            </a:r>
            <a:r>
              <a:rPr lang="ru-RU" b="1" dirty="0">
                <a:ln/>
                <a:solidFill>
                  <a:schemeClr val="accent3"/>
                </a:solidFill>
              </a:rPr>
              <a:t> -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скульптурні</a:t>
            </a:r>
            <a:r>
              <a:rPr lang="ru-RU" b="1" dirty="0">
                <a:ln/>
                <a:solidFill>
                  <a:schemeClr val="accent3"/>
                </a:solidFill>
              </a:rPr>
              <a:t> панно з </a:t>
            </a:r>
            <a:r>
              <a:rPr lang="ru-RU" b="1" dirty="0" err="1">
                <a:ln/>
                <a:solidFill>
                  <a:schemeClr val="accent3"/>
                </a:solidFill>
              </a:rPr>
              <a:t>різними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епізодами</a:t>
            </a:r>
            <a:r>
              <a:rPr lang="ru-RU" b="1" dirty="0">
                <a:ln/>
                <a:solidFill>
                  <a:schemeClr val="accent3"/>
                </a:solidFill>
              </a:rPr>
              <a:t> з </a:t>
            </a:r>
            <a:r>
              <a:rPr lang="ru-RU" b="1" dirty="0" err="1">
                <a:ln/>
                <a:solidFill>
                  <a:schemeClr val="accent3"/>
                </a:solidFill>
              </a:rPr>
              <a:t>Євангелія</a:t>
            </a:r>
            <a:r>
              <a:rPr lang="ru-RU" b="1" dirty="0">
                <a:ln/>
                <a:solidFill>
                  <a:schemeClr val="accent3"/>
                </a:solidFill>
              </a:rPr>
              <a:t>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1821016"/>
            <a:ext cx="3600400" cy="478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40" y="1833366"/>
            <a:ext cx="3168352" cy="477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645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57" y="198884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9757" y="1204010"/>
            <a:ext cx="3600399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err="1">
                <a:ln/>
                <a:solidFill>
                  <a:schemeClr val="accent3"/>
                </a:solidFill>
              </a:rPr>
              <a:t>Дубовий</a:t>
            </a:r>
            <a:r>
              <a:rPr lang="ru-RU" b="1" dirty="0">
                <a:ln/>
                <a:solidFill>
                  <a:schemeClr val="accent3"/>
                </a:solidFill>
              </a:rPr>
              <a:t>,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покритий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свинцем</a:t>
            </a:r>
            <a:r>
              <a:rPr lang="ru-RU" b="1" dirty="0">
                <a:ln/>
                <a:solidFill>
                  <a:schemeClr val="accent3"/>
                </a:solidFill>
              </a:rPr>
              <a:t> шпиль собору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має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висоту</a:t>
            </a:r>
            <a:r>
              <a:rPr lang="ru-RU" b="1" dirty="0">
                <a:ln/>
                <a:solidFill>
                  <a:schemeClr val="accent3"/>
                </a:solidFill>
              </a:rPr>
              <a:t> 96 </a:t>
            </a:r>
            <a:r>
              <a:rPr lang="ru-RU" b="1" dirty="0" err="1">
                <a:ln/>
                <a:solidFill>
                  <a:schemeClr val="accent3"/>
                </a:solidFill>
              </a:rPr>
              <a:t>метрів</a:t>
            </a:r>
            <a:r>
              <a:rPr lang="ru-RU" b="1" dirty="0">
                <a:ln/>
                <a:solidFill>
                  <a:schemeClr val="accent3"/>
                </a:solidFill>
              </a:rPr>
              <a:t>. Основа шпиля оточена </a:t>
            </a:r>
            <a:r>
              <a:rPr lang="ru-RU" b="1" dirty="0" err="1">
                <a:ln/>
                <a:solidFill>
                  <a:schemeClr val="accent3"/>
                </a:solidFill>
              </a:rPr>
              <a:t>чотирма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групами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бронзових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фігур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апостолів</a:t>
            </a:r>
            <a:r>
              <a:rPr lang="ru-RU" b="1" dirty="0">
                <a:ln/>
                <a:solidFill>
                  <a:schemeClr val="accent3"/>
                </a:solidFill>
              </a:rPr>
              <a:t>. Перед кожною </a:t>
            </a:r>
            <a:r>
              <a:rPr lang="ru-RU" b="1" dirty="0" err="1">
                <a:ln/>
                <a:solidFill>
                  <a:schemeClr val="accent3"/>
                </a:solidFill>
              </a:rPr>
              <a:t>групою</a:t>
            </a:r>
            <a:r>
              <a:rPr lang="ru-RU" b="1" dirty="0">
                <a:ln/>
                <a:solidFill>
                  <a:schemeClr val="accent3"/>
                </a:solidFill>
              </a:rPr>
              <a:t> - </a:t>
            </a:r>
            <a:r>
              <a:rPr lang="ru-RU" b="1" dirty="0" err="1">
                <a:ln/>
                <a:solidFill>
                  <a:schemeClr val="accent3"/>
                </a:solidFill>
              </a:rPr>
              <a:t>тварина</a:t>
            </a:r>
            <a:r>
              <a:rPr lang="ru-RU" b="1" dirty="0">
                <a:ln/>
                <a:solidFill>
                  <a:schemeClr val="accent3"/>
                </a:solidFill>
              </a:rPr>
              <a:t>, символ </a:t>
            </a:r>
            <a:r>
              <a:rPr lang="ru-RU" b="1" dirty="0" err="1">
                <a:ln/>
                <a:solidFill>
                  <a:schemeClr val="accent3"/>
                </a:solidFill>
              </a:rPr>
              <a:t>євангеліста</a:t>
            </a:r>
            <a:r>
              <a:rPr lang="ru-RU" b="1" dirty="0">
                <a:ln/>
                <a:solidFill>
                  <a:schemeClr val="accent3"/>
                </a:solidFill>
              </a:rPr>
              <a:t>: лев - символ Марка,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бик</a:t>
            </a:r>
            <a:r>
              <a:rPr lang="ru-RU" b="1" dirty="0">
                <a:ln/>
                <a:solidFill>
                  <a:schemeClr val="accent3"/>
                </a:solidFill>
              </a:rPr>
              <a:t> - Луки, орел - </a:t>
            </a:r>
            <a:r>
              <a:rPr lang="ru-RU" b="1" dirty="0" err="1">
                <a:ln/>
                <a:solidFill>
                  <a:schemeClr val="accent3"/>
                </a:solidFill>
              </a:rPr>
              <a:t>Івана</a:t>
            </a:r>
            <a:r>
              <a:rPr lang="ru-RU" b="1" dirty="0">
                <a:ln/>
                <a:solidFill>
                  <a:schemeClr val="accent3"/>
                </a:solidFill>
              </a:rPr>
              <a:t> і ангел - </a:t>
            </a:r>
            <a:r>
              <a:rPr lang="ru-RU" b="1" dirty="0" err="1">
                <a:ln/>
                <a:solidFill>
                  <a:schemeClr val="accent3"/>
                </a:solidFill>
              </a:rPr>
              <a:t>Матвія</a:t>
            </a:r>
            <a:r>
              <a:rPr lang="ru-RU" b="1" dirty="0">
                <a:ln/>
                <a:solidFill>
                  <a:schemeClr val="accent3"/>
                </a:solidFill>
              </a:rPr>
              <a:t>.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Всі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статуї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дивляться</a:t>
            </a:r>
            <a:r>
              <a:rPr lang="ru-RU" b="1" dirty="0">
                <a:ln/>
                <a:solidFill>
                  <a:schemeClr val="accent3"/>
                </a:solidFill>
              </a:rPr>
              <a:t> на Париж, </a:t>
            </a:r>
            <a:r>
              <a:rPr lang="ru-RU" b="1" dirty="0" err="1">
                <a:ln/>
                <a:solidFill>
                  <a:schemeClr val="accent3"/>
                </a:solidFill>
              </a:rPr>
              <a:t>крім</a:t>
            </a:r>
            <a:r>
              <a:rPr lang="ru-RU" b="1" dirty="0">
                <a:ln/>
                <a:solidFill>
                  <a:schemeClr val="accent3"/>
                </a:solidFill>
              </a:rPr>
              <a:t> св. </a:t>
            </a:r>
            <a:r>
              <a:rPr lang="ru-RU" b="1" dirty="0" err="1">
                <a:ln/>
                <a:solidFill>
                  <a:schemeClr val="accent3"/>
                </a:solidFill>
              </a:rPr>
              <a:t>Фоми</a:t>
            </a:r>
            <a:r>
              <a:rPr lang="ru-RU" b="1" dirty="0">
                <a:ln/>
                <a:solidFill>
                  <a:schemeClr val="accent3"/>
                </a:solidFill>
              </a:rPr>
              <a:t>, покровителя </a:t>
            </a:r>
            <a:r>
              <a:rPr lang="ru-RU" b="1" dirty="0" err="1">
                <a:ln/>
                <a:solidFill>
                  <a:schemeClr val="accent3"/>
                </a:solidFill>
              </a:rPr>
              <a:t>архітекторів</a:t>
            </a:r>
            <a:r>
              <a:rPr lang="ru-RU" b="1" dirty="0">
                <a:ln/>
                <a:solidFill>
                  <a:schemeClr val="accent3"/>
                </a:solidFill>
              </a:rPr>
              <a:t>, </a:t>
            </a:r>
            <a:r>
              <a:rPr lang="ru-RU" b="1" dirty="0" err="1">
                <a:ln/>
                <a:solidFill>
                  <a:schemeClr val="accent3"/>
                </a:solidFill>
              </a:rPr>
              <a:t>який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звернений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обличчям</a:t>
            </a:r>
            <a:r>
              <a:rPr lang="ru-RU" b="1" dirty="0">
                <a:ln/>
                <a:solidFill>
                  <a:schemeClr val="accent3"/>
                </a:solidFill>
              </a:rPr>
              <a:t> до шпиля.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133"/>
          <a:stretch/>
        </p:blipFill>
        <p:spPr>
          <a:xfrm>
            <a:off x="4150196" y="836712"/>
            <a:ext cx="762000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08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9996" y="260648"/>
            <a:ext cx="792088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err="1">
                <a:ln/>
                <a:solidFill>
                  <a:schemeClr val="accent3"/>
                </a:solidFill>
              </a:rPr>
              <a:t>Панікадило</a:t>
            </a:r>
            <a:r>
              <a:rPr lang="ru-RU" b="1" dirty="0">
                <a:ln/>
                <a:solidFill>
                  <a:schemeClr val="accent3"/>
                </a:solidFill>
              </a:rPr>
              <a:t> (люстра) собору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виконано</a:t>
            </a:r>
            <a:r>
              <a:rPr lang="ru-RU" b="1" dirty="0">
                <a:ln/>
                <a:solidFill>
                  <a:schemeClr val="accent3"/>
                </a:solidFill>
              </a:rPr>
              <a:t> з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посрібленою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бронзи</a:t>
            </a:r>
            <a:r>
              <a:rPr lang="ru-RU" b="1" dirty="0">
                <a:ln/>
                <a:solidFill>
                  <a:schemeClr val="accent3"/>
                </a:solidFill>
              </a:rPr>
              <a:t> по </a:t>
            </a:r>
            <a:r>
              <a:rPr lang="ru-RU" b="1" dirty="0" err="1">
                <a:ln/>
                <a:solidFill>
                  <a:schemeClr val="accent3"/>
                </a:solidFill>
              </a:rPr>
              <a:t>малюнку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Віолі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Ле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Дюка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натомість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переплавленого</a:t>
            </a:r>
            <a:r>
              <a:rPr lang="ru-RU" b="1" dirty="0">
                <a:ln/>
                <a:solidFill>
                  <a:schemeClr val="accent3"/>
                </a:solidFill>
              </a:rPr>
              <a:t> в 1792 </a:t>
            </a:r>
            <a:r>
              <a:rPr lang="ru-RU" b="1" dirty="0" err="1">
                <a:ln/>
                <a:solidFill>
                  <a:schemeClr val="accent3"/>
                </a:solidFill>
              </a:rPr>
              <a:t>році</a:t>
            </a:r>
            <a:r>
              <a:rPr lang="ru-RU" b="1" dirty="0">
                <a:ln/>
                <a:solidFill>
                  <a:schemeClr val="accent3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104" y="1160748"/>
            <a:ext cx="5292588" cy="529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08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48" y="1052736"/>
            <a:ext cx="4392488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На жаль,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серед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вітражів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собору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Паризької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Богоматері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дуже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мало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справжніх</a:t>
            </a:r>
            <a:r>
              <a:rPr lang="ru-RU" sz="2400" b="1" dirty="0">
                <a:ln/>
                <a:solidFill>
                  <a:schemeClr val="accent3"/>
                </a:solidFill>
              </a:rPr>
              <a:t>.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Значна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частина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вітражів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виконана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в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середині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XIX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століття</a:t>
            </a:r>
            <a:r>
              <a:rPr lang="ru-RU" sz="2400" b="1" dirty="0">
                <a:ln/>
                <a:solidFill>
                  <a:schemeClr val="accent3"/>
                </a:solidFill>
              </a:rPr>
              <a:t>.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Головний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вітраж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-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троянда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над входом до собору -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частково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справжня</a:t>
            </a:r>
            <a:r>
              <a:rPr lang="ru-RU" sz="2400" b="1" dirty="0">
                <a:ln/>
                <a:solidFill>
                  <a:schemeClr val="accent3"/>
                </a:solidFill>
              </a:rPr>
              <a:t>,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збереглася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від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Середніх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віків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(9,6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метрів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в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діаметрі</a:t>
            </a:r>
            <a:r>
              <a:rPr lang="ru-RU" sz="2400" b="1" dirty="0">
                <a:ln/>
                <a:solidFill>
                  <a:schemeClr val="accent3"/>
                </a:solidFill>
              </a:rPr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292" y="836712"/>
            <a:ext cx="6484203" cy="529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9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Другая 4">
      <a:dk1>
        <a:srgbClr val="F0D67E"/>
      </a:dk1>
      <a:lt1>
        <a:sysClr val="window" lastClr="FFFFFF"/>
      </a:lt1>
      <a:dk2>
        <a:srgbClr val="F5E4A9"/>
      </a:dk2>
      <a:lt2>
        <a:srgbClr val="FEFAC9"/>
      </a:lt2>
      <a:accent1>
        <a:srgbClr val="FAF1D4"/>
      </a:accent1>
      <a:accent2>
        <a:srgbClr val="EEC560"/>
      </a:accent2>
      <a:accent3>
        <a:srgbClr val="E7BC29"/>
      </a:accent3>
      <a:accent4>
        <a:srgbClr val="FFFFFF"/>
      </a:accent4>
      <a:accent5>
        <a:srgbClr val="E7BC29"/>
      </a:accent5>
      <a:accent6>
        <a:srgbClr val="B79214"/>
      </a:accent6>
      <a:hlink>
        <a:srgbClr val="FAF1D4"/>
      </a:hlink>
      <a:folHlink>
        <a:srgbClr val="FADAB5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Woodgrain_16x9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miter lim="800000"/>
        </a:ln>
        <a:ln w="19050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Woodgrain_16x9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miter lim="800000"/>
        </a:ln>
        <a:ln w="19050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06AF6D2-5EE4-4070-BBE8-FC12504F7B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TC104033929[[fn=Грифель]]</Template>
  <TotalTime>0</TotalTime>
  <Words>455</Words>
  <Application>Microsoft Office PowerPoint</Application>
  <PresentationFormat>Произвольный</PresentationFormat>
  <Paragraphs>13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Adine Kirnberg</vt:lpstr>
      <vt:lpstr>Calisto MT</vt:lpstr>
      <vt:lpstr>Century</vt:lpstr>
      <vt:lpstr>Trebuchet MS</vt:lpstr>
      <vt:lpstr>Wingdings 2</vt:lpstr>
      <vt:lpstr>Грифель</vt:lpstr>
      <vt:lpstr>Нотр-Дам де Парі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2013-08-13T10:36:18Z</dcterms:created>
  <dcterms:modified xsi:type="dcterms:W3CDTF">2013-08-13T13:05:24Z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TC028011159991</vt:lpwstr>
  </property>
</Properties>
</file>