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BCE26-A55B-48B1-843A-F2FB69A4E45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B2DED-6E8E-41EF-9673-E8873BFF6A3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8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Утоплення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3357562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Підготувала учениця 11-А класу</a:t>
            </a:r>
          </a:p>
          <a:p>
            <a:pPr algn="r"/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Бойко Наталія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3071810"/>
            <a:ext cx="700089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Утоплення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- смерть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або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термінальний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стан,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що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виникає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в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результаті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проникнення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води (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рідше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-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інших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рідин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і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сипучих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матеріалів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) в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легені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і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дихальні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шляхи.</a:t>
            </a:r>
            <a:endParaRPr lang="ru-RU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028" name="Picture 4" descr="http://static.diary.ru/userdir/2/9/5/0/2950172/7508513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291"/>
            <a:ext cx="3151675" cy="2357453"/>
          </a:xfrm>
          <a:prstGeom prst="rect">
            <a:avLst/>
          </a:prstGeom>
          <a:noFill/>
        </p:spPr>
      </p:pic>
      <p:pic>
        <p:nvPicPr>
          <p:cNvPr id="1030" name="Picture 6" descr="http://pbs.twimg.com/media/BAMxAmKCcAAgmFg.jpg:lar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5000612"/>
            <a:ext cx="2967889" cy="1857388"/>
          </a:xfrm>
          <a:prstGeom prst="rect">
            <a:avLst/>
          </a:prstGeom>
          <a:noFill/>
        </p:spPr>
      </p:pic>
      <p:pic>
        <p:nvPicPr>
          <p:cNvPr id="1032" name="Picture 8" descr="http://spbvoditel.ru/mm/items/2011/9/24/0035/4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714356"/>
            <a:ext cx="3327603" cy="22145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357166"/>
            <a:ext cx="66437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Типи</a:t>
            </a:r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6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утоплення</a:t>
            </a:r>
            <a:endParaRPr lang="ru-RU" sz="6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285860"/>
            <a:ext cx="82868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«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Мокре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»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утоплення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виникає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коли в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дихальні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шляхи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і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легені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потрапляє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велика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кількість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рідини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Як правило,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це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трапляється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тими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людьми,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які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до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останнього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борються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за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життя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Зустрічається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середньому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20%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випадків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«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Сухе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»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утоплення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виникає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коли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відбувається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спазм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голосової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щілини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і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результаті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рідина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не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проникає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легені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Зустрічається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середньому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35%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випадків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Синкопальне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утоплення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відбувається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при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рефлекторній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зупинці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серця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через спазм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судин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У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цьому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випадку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потерпілий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як правило,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відразу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йде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на дно.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Зустрічається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середньому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10%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випадків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Змішаний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тип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утоплення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характеризується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наявністю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ознак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як «мокрого», так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і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«сухого»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типів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Зустрічається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середньому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20% </a:t>
            </a:r>
            <a:r>
              <a:rPr lang="ru-RU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випадків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285728"/>
            <a:ext cx="692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Механізм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утоплення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571612"/>
            <a:ext cx="78581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При </a:t>
            </a:r>
            <a:r>
              <a:rPr lang="ru-RU" dirty="0" err="1" smtClean="0"/>
              <a:t>утопленні</a:t>
            </a:r>
            <a:r>
              <a:rPr lang="ru-RU" dirty="0" smtClean="0"/>
              <a:t> в </a:t>
            </a:r>
            <a:r>
              <a:rPr lang="ru-RU" dirty="0" err="1" smtClean="0"/>
              <a:t>прісній</a:t>
            </a:r>
            <a:r>
              <a:rPr lang="ru-RU" dirty="0" smtClean="0"/>
              <a:t> </a:t>
            </a:r>
            <a:r>
              <a:rPr lang="ru-RU" dirty="0" err="1" smtClean="0"/>
              <a:t>воді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розрідження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пояснюється</a:t>
            </a:r>
            <a:r>
              <a:rPr lang="ru-RU" dirty="0" smtClean="0"/>
              <a:t> </a:t>
            </a:r>
            <a:r>
              <a:rPr lang="ru-RU" dirty="0" err="1" smtClean="0"/>
              <a:t>надходженням</a:t>
            </a:r>
            <a:r>
              <a:rPr lang="ru-RU" dirty="0" smtClean="0"/>
              <a:t> води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легень</a:t>
            </a:r>
            <a:r>
              <a:rPr lang="ru-RU" dirty="0" smtClean="0"/>
              <a:t> у </a:t>
            </a:r>
            <a:r>
              <a:rPr lang="ru-RU" dirty="0" err="1" smtClean="0"/>
              <a:t>кров'яне</a:t>
            </a:r>
            <a:r>
              <a:rPr lang="ru-RU" dirty="0" smtClean="0"/>
              <a:t> русло. </a:t>
            </a:r>
            <a:r>
              <a:rPr lang="ru-RU" dirty="0" err="1" smtClean="0"/>
              <a:t>Відбувається</a:t>
            </a:r>
            <a:r>
              <a:rPr lang="ru-RU" dirty="0" smtClean="0"/>
              <a:t> через </a:t>
            </a:r>
            <a:r>
              <a:rPr lang="ru-RU" dirty="0" err="1" smtClean="0"/>
              <a:t>різницю</a:t>
            </a:r>
            <a:r>
              <a:rPr lang="ru-RU" dirty="0" smtClean="0"/>
              <a:t> </a:t>
            </a:r>
            <a:r>
              <a:rPr lang="ru-RU" dirty="0" err="1" smtClean="0"/>
              <a:t>осмотичного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 </a:t>
            </a:r>
            <a:r>
              <a:rPr lang="ru-RU" dirty="0" err="1" smtClean="0"/>
              <a:t>прісної</a:t>
            </a:r>
            <a:r>
              <a:rPr lang="ru-RU" dirty="0" smtClean="0"/>
              <a:t> води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плазми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.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розрідження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різкого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обсягу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в </a:t>
            </a:r>
            <a:r>
              <a:rPr lang="ru-RU" dirty="0" err="1" smtClean="0"/>
              <a:t>організмі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зупинка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(</a:t>
            </a:r>
            <a:r>
              <a:rPr lang="ru-RU" dirty="0" err="1" smtClean="0"/>
              <a:t>серце</a:t>
            </a:r>
            <a:r>
              <a:rPr lang="ru-RU" dirty="0" smtClean="0"/>
              <a:t> не в </a:t>
            </a:r>
            <a:r>
              <a:rPr lang="ru-RU" dirty="0" err="1" smtClean="0"/>
              <a:t>змозі</a:t>
            </a:r>
            <a:r>
              <a:rPr lang="ru-RU" dirty="0" smtClean="0"/>
              <a:t> </a:t>
            </a:r>
            <a:r>
              <a:rPr lang="ru-RU" dirty="0" err="1" smtClean="0"/>
              <a:t>перекачувати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величезний</a:t>
            </a:r>
            <a:r>
              <a:rPr lang="ru-RU" dirty="0" smtClean="0"/>
              <a:t> </a:t>
            </a:r>
            <a:r>
              <a:rPr lang="ru-RU" dirty="0" err="1" smtClean="0"/>
              <a:t>об'єм</a:t>
            </a:r>
            <a:r>
              <a:rPr lang="ru-RU" dirty="0" smtClean="0"/>
              <a:t>).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 </a:t>
            </a:r>
            <a:r>
              <a:rPr lang="ru-RU" dirty="0" err="1" smtClean="0"/>
              <a:t>утопленні</a:t>
            </a:r>
            <a:r>
              <a:rPr lang="ru-RU" dirty="0" smtClean="0"/>
              <a:t> в </a:t>
            </a:r>
            <a:r>
              <a:rPr lang="ru-RU" dirty="0" err="1" smtClean="0"/>
              <a:t>солоній</a:t>
            </a:r>
            <a:r>
              <a:rPr lang="ru-RU" dirty="0" smtClean="0"/>
              <a:t> </a:t>
            </a:r>
            <a:r>
              <a:rPr lang="ru-RU" dirty="0" err="1" smtClean="0"/>
              <a:t>воді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протилежний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- </a:t>
            </a:r>
            <a:r>
              <a:rPr lang="ru-RU" dirty="0" err="1" smtClean="0"/>
              <a:t>згущення</a:t>
            </a:r>
            <a:r>
              <a:rPr lang="ru-RU" dirty="0" smtClean="0"/>
              <a:t> </a:t>
            </a:r>
            <a:r>
              <a:rPr lang="ru-RU" dirty="0" err="1" smtClean="0"/>
              <a:t>крові.Зазвичай</a:t>
            </a:r>
            <a:r>
              <a:rPr lang="ru-RU" dirty="0" smtClean="0"/>
              <a:t> </a:t>
            </a:r>
            <a:r>
              <a:rPr lang="ru-RU" dirty="0" err="1" smtClean="0"/>
              <a:t>механізм</a:t>
            </a:r>
            <a:r>
              <a:rPr lang="ru-RU" dirty="0" smtClean="0"/>
              <a:t> </a:t>
            </a:r>
            <a:r>
              <a:rPr lang="ru-RU" dirty="0" err="1" smtClean="0"/>
              <a:t>утоплення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: </a:t>
            </a:r>
            <a:r>
              <a:rPr lang="ru-RU" dirty="0" err="1" smtClean="0"/>
              <a:t>людина</a:t>
            </a:r>
            <a:r>
              <a:rPr lang="ru-RU" dirty="0" smtClean="0"/>
              <a:t> 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потрапила</a:t>
            </a:r>
            <a:r>
              <a:rPr lang="ru-RU" dirty="0" smtClean="0"/>
              <a:t> у воду </a:t>
            </a:r>
            <a:r>
              <a:rPr lang="ru-RU" dirty="0" smtClean="0"/>
              <a:t>,не </a:t>
            </a:r>
            <a:r>
              <a:rPr lang="ru-RU" dirty="0" err="1" smtClean="0"/>
              <a:t>вміє</a:t>
            </a:r>
            <a:r>
              <a:rPr lang="ru-RU" dirty="0" smtClean="0"/>
              <a:t> </a:t>
            </a:r>
            <a:r>
              <a:rPr lang="ru-RU" dirty="0" err="1" smtClean="0"/>
              <a:t>плавати</a:t>
            </a:r>
            <a:r>
              <a:rPr lang="ru-RU" dirty="0" smtClean="0"/>
              <a:t>,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глибокі</a:t>
            </a:r>
            <a:r>
              <a:rPr lang="ru-RU" dirty="0" smtClean="0"/>
              <a:t> </a:t>
            </a:r>
            <a:r>
              <a:rPr lang="ru-RU" dirty="0" err="1" smtClean="0"/>
              <a:t>вдихи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боротьби</a:t>
            </a:r>
            <a:r>
              <a:rPr lang="ru-RU" dirty="0" smtClean="0"/>
              <a:t> за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потрапляння</a:t>
            </a:r>
            <a:r>
              <a:rPr lang="ru-RU" dirty="0" smtClean="0"/>
              <a:t> </a:t>
            </a:r>
            <a:r>
              <a:rPr lang="ru-RU" dirty="0" err="1" smtClean="0"/>
              <a:t>деякої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води в </a:t>
            </a:r>
            <a:r>
              <a:rPr lang="ru-RU" dirty="0" err="1" smtClean="0"/>
              <a:t>легені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втрата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.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тіло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занурене</a:t>
            </a:r>
            <a:r>
              <a:rPr lang="ru-RU" dirty="0" smtClean="0"/>
              <a:t> у воду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тривають</a:t>
            </a:r>
            <a:r>
              <a:rPr lang="ru-RU" dirty="0" smtClean="0"/>
              <a:t> </a:t>
            </a:r>
            <a:r>
              <a:rPr lang="ru-RU" dirty="0" err="1" smtClean="0"/>
              <a:t>дихальні</a:t>
            </a:r>
            <a:r>
              <a:rPr lang="ru-RU" dirty="0" smtClean="0"/>
              <a:t> </a:t>
            </a:r>
            <a:r>
              <a:rPr lang="ru-RU" dirty="0" err="1" smtClean="0"/>
              <a:t>рухи</a:t>
            </a:r>
            <a:r>
              <a:rPr lang="ru-RU" dirty="0" smtClean="0"/>
              <a:t> , то </a:t>
            </a:r>
            <a:r>
              <a:rPr lang="ru-RU" dirty="0" err="1" smtClean="0"/>
              <a:t>легені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заповнюються</a:t>
            </a:r>
            <a:r>
              <a:rPr lang="ru-RU" dirty="0" smtClean="0"/>
              <a:t> </a:t>
            </a:r>
            <a:r>
              <a:rPr lang="ru-RU" dirty="0" smtClean="0"/>
              <a:t>водою. У </a:t>
            </a:r>
            <a:r>
              <a:rPr lang="ru-RU" dirty="0" err="1" smtClean="0"/>
              <a:t>цей</a:t>
            </a:r>
            <a:r>
              <a:rPr lang="ru-RU" dirty="0" smtClean="0"/>
              <a:t> час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відбутися</a:t>
            </a:r>
            <a:r>
              <a:rPr lang="ru-RU" dirty="0" smtClean="0"/>
              <a:t> </a:t>
            </a:r>
            <a:r>
              <a:rPr lang="ru-RU" dirty="0" err="1" smtClean="0"/>
              <a:t>судоми</a:t>
            </a:r>
            <a:r>
              <a:rPr lang="ru-RU" dirty="0" smtClean="0"/>
              <a:t> </a:t>
            </a:r>
            <a:r>
              <a:rPr lang="ru-RU" dirty="0" err="1" smtClean="0"/>
              <a:t>м'язів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. Через </a:t>
            </a:r>
            <a:r>
              <a:rPr lang="ru-RU" dirty="0" err="1" smtClean="0"/>
              <a:t>деякий</a:t>
            </a:r>
            <a:r>
              <a:rPr lang="ru-RU" dirty="0" smtClean="0"/>
              <a:t> час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зупинка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. Через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хвилин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починаються</a:t>
            </a:r>
            <a:r>
              <a:rPr lang="ru-RU" dirty="0" smtClean="0"/>
              <a:t> </a:t>
            </a:r>
            <a:r>
              <a:rPr lang="ru-RU" dirty="0" err="1" smtClean="0"/>
              <a:t>незворотні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в </a:t>
            </a:r>
            <a:r>
              <a:rPr lang="ru-RU" dirty="0" err="1" smtClean="0"/>
              <a:t>корі</a:t>
            </a:r>
            <a:r>
              <a:rPr lang="ru-RU" dirty="0" smtClean="0"/>
              <a:t> головного </a:t>
            </a:r>
            <a:r>
              <a:rPr lang="ru-RU" dirty="0" err="1" smtClean="0"/>
              <a:t>мозку</a:t>
            </a:r>
            <a:r>
              <a:rPr lang="ru-RU" dirty="0" smtClean="0"/>
              <a:t>. При </a:t>
            </a:r>
            <a:r>
              <a:rPr lang="ru-RU" dirty="0" err="1" smtClean="0"/>
              <a:t>активній</a:t>
            </a:r>
            <a:r>
              <a:rPr lang="ru-RU" dirty="0" smtClean="0"/>
              <a:t> </a:t>
            </a:r>
            <a:r>
              <a:rPr lang="ru-RU" dirty="0" err="1" smtClean="0"/>
              <a:t>боротьбі</a:t>
            </a:r>
            <a:r>
              <a:rPr lang="ru-RU" dirty="0" smtClean="0"/>
              <a:t> за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кисню</a:t>
            </a:r>
            <a:r>
              <a:rPr lang="ru-RU" dirty="0" smtClean="0"/>
              <a:t> , т.ч. </a:t>
            </a:r>
            <a:r>
              <a:rPr lang="ru-RU" dirty="0" err="1" smtClean="0"/>
              <a:t>гіпоксія</a:t>
            </a:r>
            <a:r>
              <a:rPr lang="ru-RU" dirty="0" smtClean="0"/>
              <a:t> </a:t>
            </a:r>
            <a:r>
              <a:rPr lang="ru-RU" dirty="0" err="1" smtClean="0"/>
              <a:t>посилюється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смерть </a:t>
            </a:r>
            <a:r>
              <a:rPr lang="ru-RU" dirty="0" err="1" smtClean="0"/>
              <a:t>настає</a:t>
            </a:r>
            <a:r>
              <a:rPr lang="ru-RU" dirty="0" smtClean="0"/>
              <a:t> в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короткі</a:t>
            </a:r>
            <a:r>
              <a:rPr lang="ru-RU" dirty="0" smtClean="0"/>
              <a:t> </a:t>
            </a:r>
            <a:r>
              <a:rPr lang="ru-RU" dirty="0" err="1" smtClean="0"/>
              <a:t>терміни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14290"/>
            <a:ext cx="6429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Причини </a:t>
            </a:r>
            <a:r>
              <a:rPr lang="ru-RU" sz="5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утоплення</a:t>
            </a:r>
            <a:endParaRPr lang="ru-RU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214422"/>
            <a:ext cx="84296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Утоплення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smtClean="0"/>
              <a:t>за </a:t>
            </a:r>
            <a:r>
              <a:rPr lang="ru-RU" dirty="0" err="1" smtClean="0"/>
              <a:t>різних</a:t>
            </a:r>
            <a:r>
              <a:rPr lang="ru-RU" dirty="0" smtClean="0"/>
              <a:t> причин. Часто люди тонуть , </a:t>
            </a:r>
            <a:r>
              <a:rPr lang="ru-RU" dirty="0" err="1" smtClean="0"/>
              <a:t>нехтуючи</a:t>
            </a:r>
            <a:r>
              <a:rPr lang="ru-RU" dirty="0" smtClean="0"/>
              <a:t> </a:t>
            </a:r>
            <a:r>
              <a:rPr lang="ru-RU" dirty="0" err="1" smtClean="0"/>
              <a:t>елементарними</a:t>
            </a:r>
            <a:r>
              <a:rPr lang="ru-RU" dirty="0" smtClean="0"/>
              <a:t> заходами </a:t>
            </a:r>
            <a:r>
              <a:rPr lang="ru-RU" dirty="0" err="1" smtClean="0"/>
              <a:t>безпеки</a:t>
            </a:r>
            <a:r>
              <a:rPr lang="ru-RU" dirty="0" smtClean="0"/>
              <a:t> (Не </a:t>
            </a:r>
            <a:r>
              <a:rPr lang="ru-RU" dirty="0" err="1" smtClean="0"/>
              <a:t>запливати</a:t>
            </a:r>
            <a:r>
              <a:rPr lang="ru-RU" dirty="0" smtClean="0"/>
              <a:t> за буйки , не </a:t>
            </a:r>
            <a:r>
              <a:rPr lang="ru-RU" dirty="0" err="1" smtClean="0"/>
              <a:t>купатися</a:t>
            </a:r>
            <a:r>
              <a:rPr lang="ru-RU" dirty="0" smtClean="0"/>
              <a:t> у </a:t>
            </a:r>
            <a:r>
              <a:rPr lang="ru-RU" dirty="0" err="1" smtClean="0"/>
              <a:t>нетверезому</a:t>
            </a:r>
            <a:r>
              <a:rPr lang="ru-RU" dirty="0" smtClean="0"/>
              <a:t> </a:t>
            </a:r>
            <a:r>
              <a:rPr lang="ru-RU" dirty="0" err="1" smtClean="0"/>
              <a:t>вигляді</a:t>
            </a:r>
            <a:r>
              <a:rPr lang="ru-RU" dirty="0" smtClean="0"/>
              <a:t> , не </a:t>
            </a:r>
            <a:r>
              <a:rPr lang="ru-RU" dirty="0" err="1" smtClean="0"/>
              <a:t>купатися</a:t>
            </a:r>
            <a:r>
              <a:rPr lang="ru-RU" dirty="0" smtClean="0"/>
              <a:t> у </a:t>
            </a:r>
            <a:r>
              <a:rPr lang="ru-RU" dirty="0" err="1" smtClean="0"/>
              <a:t>сумнівних</a:t>
            </a:r>
            <a:r>
              <a:rPr lang="ru-RU" dirty="0" smtClean="0"/>
              <a:t> </a:t>
            </a:r>
            <a:r>
              <a:rPr lang="ru-RU" dirty="0" err="1" smtClean="0"/>
              <a:t>водоймах</a:t>
            </a:r>
            <a:r>
              <a:rPr lang="ru-RU" dirty="0" smtClean="0"/>
              <a:t> , не </a:t>
            </a:r>
            <a:r>
              <a:rPr lang="ru-RU" dirty="0" err="1" smtClean="0"/>
              <a:t>купатися</a:t>
            </a:r>
            <a:r>
              <a:rPr lang="ru-RU" dirty="0" smtClean="0"/>
              <a:t> у шторм ) . При </a:t>
            </a:r>
            <a:r>
              <a:rPr lang="ru-RU" dirty="0" err="1" smtClean="0"/>
              <a:t>утопленні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роль </a:t>
            </a:r>
            <a:r>
              <a:rPr lang="ru-RU" dirty="0" err="1" smtClean="0"/>
              <a:t>відіграє</a:t>
            </a:r>
            <a:r>
              <a:rPr lang="ru-RU" dirty="0" smtClean="0"/>
              <a:t> фактор страху.</a:t>
            </a:r>
          </a:p>
          <a:p>
            <a:r>
              <a:rPr lang="ru-RU" dirty="0" smtClean="0"/>
              <a:t>Так , часто не </a:t>
            </a:r>
            <a:r>
              <a:rPr lang="ru-RU" dirty="0" err="1" smtClean="0"/>
              <a:t>вміють</a:t>
            </a:r>
            <a:r>
              <a:rPr lang="ru-RU" dirty="0" smtClean="0"/>
              <a:t> </a:t>
            </a:r>
            <a:r>
              <a:rPr lang="ru-RU" dirty="0" err="1" smtClean="0"/>
              <a:t>плавати</a:t>
            </a:r>
            <a:r>
              <a:rPr lang="ru-RU" dirty="0" smtClean="0"/>
              <a:t> , </a:t>
            </a:r>
            <a:r>
              <a:rPr lang="ru-RU" dirty="0" err="1" smtClean="0"/>
              <a:t>випадково</a:t>
            </a:r>
            <a:r>
              <a:rPr lang="ru-RU" dirty="0" smtClean="0"/>
              <a:t> </a:t>
            </a:r>
            <a:r>
              <a:rPr lang="ru-RU" dirty="0" err="1" smtClean="0"/>
              <a:t>опинившися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воді</a:t>
            </a:r>
            <a:r>
              <a:rPr lang="ru-RU" dirty="0" smtClean="0"/>
              <a:t> на </a:t>
            </a:r>
            <a:r>
              <a:rPr lang="ru-RU" dirty="0" err="1" smtClean="0"/>
              <a:t>великій</a:t>
            </a:r>
            <a:r>
              <a:rPr lang="ru-RU" dirty="0" smtClean="0"/>
              <a:t> </a:t>
            </a:r>
            <a:r>
              <a:rPr lang="ru-RU" dirty="0" err="1" smtClean="0"/>
              <a:t>глибині</a:t>
            </a:r>
            <a:r>
              <a:rPr lang="ru-RU" dirty="0" smtClean="0"/>
              <a:t> </a:t>
            </a:r>
            <a:r>
              <a:rPr lang="ru-RU" dirty="0" err="1" smtClean="0"/>
              <a:t>починають</a:t>
            </a:r>
            <a:r>
              <a:rPr lang="ru-RU" dirty="0" smtClean="0"/>
              <a:t> хаотично </a:t>
            </a:r>
            <a:r>
              <a:rPr lang="ru-RU" dirty="0" err="1" smtClean="0"/>
              <a:t>гребти</a:t>
            </a:r>
            <a:r>
              <a:rPr lang="ru-RU" dirty="0" smtClean="0"/>
              <a:t> руками </a:t>
            </a:r>
            <a:r>
              <a:rPr lang="ru-RU" dirty="0" err="1" smtClean="0"/>
              <a:t>і</a:t>
            </a:r>
            <a:r>
              <a:rPr lang="ru-RU" dirty="0" smtClean="0"/>
              <a:t> ногами </a:t>
            </a:r>
            <a:r>
              <a:rPr lang="ru-RU" dirty="0" err="1" smtClean="0"/>
              <a:t>з</a:t>
            </a:r>
            <a:r>
              <a:rPr lang="ru-RU" dirty="0" smtClean="0"/>
              <a:t> криком « </a:t>
            </a:r>
            <a:r>
              <a:rPr lang="ru-RU" dirty="0" err="1" smtClean="0"/>
              <a:t>Рятуйте</a:t>
            </a:r>
            <a:r>
              <a:rPr lang="ru-RU" dirty="0" smtClean="0"/>
              <a:t>, я тону ! ». Тим самим вони </a:t>
            </a:r>
            <a:r>
              <a:rPr lang="ru-RU" dirty="0" err="1" smtClean="0"/>
              <a:t>випускають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легенів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неминуче </a:t>
            </a:r>
            <a:r>
              <a:rPr lang="ru-RU" dirty="0" err="1" smtClean="0"/>
              <a:t>занурюються</a:t>
            </a:r>
            <a:r>
              <a:rPr lang="ru-RU" dirty="0" smtClean="0"/>
              <a:t> у воду.</a:t>
            </a:r>
          </a:p>
          <a:p>
            <a:r>
              <a:rPr lang="ru-RU" dirty="0" err="1" smtClean="0"/>
              <a:t>Утоплення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виникнути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у </a:t>
            </a:r>
            <a:r>
              <a:rPr lang="ru-RU" dirty="0" err="1" smtClean="0"/>
              <a:t>любителів</a:t>
            </a:r>
            <a:r>
              <a:rPr lang="ru-RU" dirty="0" smtClean="0"/>
              <a:t> </a:t>
            </a:r>
            <a:r>
              <a:rPr lang="ru-RU" dirty="0" err="1" smtClean="0"/>
              <a:t>підводного</a:t>
            </a:r>
            <a:r>
              <a:rPr lang="ru-RU" dirty="0" smtClean="0"/>
              <a:t> </a:t>
            </a:r>
            <a:r>
              <a:rPr lang="ru-RU" dirty="0" err="1" smtClean="0"/>
              <a:t>плавання</a:t>
            </a:r>
            <a:r>
              <a:rPr lang="ru-RU" dirty="0" smtClean="0"/>
              <a:t>. Часом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небезпечно</a:t>
            </a:r>
            <a:r>
              <a:rPr lang="ru-RU" dirty="0" smtClean="0"/>
              <a:t> 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просте</a:t>
            </a:r>
            <a:r>
              <a:rPr lang="ru-RU" dirty="0" smtClean="0"/>
              <a:t> </a:t>
            </a:r>
            <a:r>
              <a:rPr lang="ru-RU" dirty="0" err="1" smtClean="0"/>
              <a:t>утоплення</a:t>
            </a:r>
            <a:r>
              <a:rPr lang="ru-RU" dirty="0" smtClean="0"/>
              <a:t> , особливо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пірнати</a:t>
            </a:r>
            <a:r>
              <a:rPr lang="ru-RU" dirty="0" smtClean="0"/>
              <a:t> в </a:t>
            </a:r>
            <a:r>
              <a:rPr lang="ru-RU" dirty="0" err="1" smtClean="0"/>
              <a:t>поодинці</a:t>
            </a:r>
            <a:r>
              <a:rPr lang="ru-RU" dirty="0" smtClean="0"/>
              <a:t>. Часто </a:t>
            </a:r>
            <a:r>
              <a:rPr lang="ru-RU" dirty="0" err="1" smtClean="0"/>
              <a:t>утоплення</a:t>
            </a:r>
            <a:r>
              <a:rPr lang="ru-RU" dirty="0" smtClean="0"/>
              <a:t> </a:t>
            </a:r>
            <a:r>
              <a:rPr lang="ru-RU" dirty="0" err="1" smtClean="0"/>
              <a:t>аквалангістів</a:t>
            </a:r>
            <a:r>
              <a:rPr lang="ru-RU" dirty="0" smtClean="0"/>
              <a:t> </a:t>
            </a:r>
            <a:r>
              <a:rPr lang="ru-RU" dirty="0" err="1" smtClean="0"/>
              <a:t>супроводжується</a:t>
            </a:r>
            <a:r>
              <a:rPr lang="ru-RU" dirty="0" smtClean="0"/>
              <a:t> так </a:t>
            </a:r>
            <a:r>
              <a:rPr lang="ru-RU" dirty="0" err="1" smtClean="0"/>
              <a:t>званої</a:t>
            </a:r>
            <a:r>
              <a:rPr lang="ru-RU" dirty="0" smtClean="0"/>
              <a:t> « </a:t>
            </a:r>
            <a:r>
              <a:rPr lang="ru-RU" dirty="0" err="1" smtClean="0"/>
              <a:t>кесонної</a:t>
            </a:r>
            <a:r>
              <a:rPr lang="ru-RU" dirty="0" smtClean="0"/>
              <a:t> хворобою» .</a:t>
            </a:r>
            <a:endParaRPr lang="ru-RU" dirty="0"/>
          </a:p>
        </p:txBody>
      </p:sp>
      <p:pic>
        <p:nvPicPr>
          <p:cNvPr id="15362" name="Picture 2" descr="File:Wassilij Grigorjewitsch Perow 0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5" y="4143380"/>
            <a:ext cx="3683521" cy="2357454"/>
          </a:xfrm>
          <a:prstGeom prst="rect">
            <a:avLst/>
          </a:prstGeom>
          <a:noFill/>
        </p:spPr>
      </p:pic>
      <p:pic>
        <p:nvPicPr>
          <p:cNvPr id="15364" name="Picture 4" descr="http://stat21.privet.ru/lr/0c19b07a5c83aedae8b73ffd4c4d818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4143380"/>
            <a:ext cx="3571900" cy="23704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1500174"/>
            <a:ext cx="78581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err="1" smtClean="0"/>
              <a:t>Кесонна</a:t>
            </a:r>
            <a:r>
              <a:rPr lang="ru-RU" sz="2000" i="1" dirty="0" smtClean="0"/>
              <a:t> </a:t>
            </a:r>
            <a:r>
              <a:rPr lang="ru-RU" sz="2000" i="1" dirty="0" smtClean="0"/>
              <a:t>хвороба (на </a:t>
            </a:r>
            <a:r>
              <a:rPr lang="ru-RU" sz="2000" i="1" dirty="0" err="1" smtClean="0"/>
              <a:t>жаргоні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підводників</a:t>
            </a:r>
            <a:r>
              <a:rPr lang="ru-RU" sz="2000" i="1" dirty="0" smtClean="0"/>
              <a:t> - </a:t>
            </a:r>
            <a:r>
              <a:rPr lang="ru-RU" sz="2000" i="1" dirty="0" err="1" smtClean="0"/>
              <a:t>кессонка</a:t>
            </a:r>
            <a:r>
              <a:rPr lang="ru-RU" sz="2000" i="1" dirty="0" smtClean="0"/>
              <a:t>), </a:t>
            </a:r>
            <a:r>
              <a:rPr lang="ru-RU" sz="2000" i="1" dirty="0" err="1" smtClean="0"/>
              <a:t>також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відома</a:t>
            </a:r>
            <a:r>
              <a:rPr lang="ru-RU" sz="2000" i="1" dirty="0" smtClean="0"/>
              <a:t> як хвороба </a:t>
            </a:r>
            <a:r>
              <a:rPr lang="ru-RU" sz="2000" i="1" dirty="0" err="1" smtClean="0"/>
              <a:t>водолазів</a:t>
            </a:r>
            <a:r>
              <a:rPr lang="ru-RU" sz="2000" i="1" dirty="0" smtClean="0"/>
              <a:t> - </a:t>
            </a:r>
            <a:r>
              <a:rPr lang="ru-RU" sz="2000" i="1" dirty="0" err="1" smtClean="0"/>
              <a:t>захворювання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що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відбувається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головним</a:t>
            </a:r>
            <a:r>
              <a:rPr lang="ru-RU" sz="2000" i="1" dirty="0" smtClean="0"/>
              <a:t> чином, через </a:t>
            </a:r>
            <a:r>
              <a:rPr lang="ru-RU" sz="2000" i="1" dirty="0" err="1" smtClean="0"/>
              <a:t>швидке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зниження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тиску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вдихається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газової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суміші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внаслідок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якого</a:t>
            </a:r>
            <a:r>
              <a:rPr lang="ru-RU" sz="2000" i="1" dirty="0" smtClean="0"/>
              <a:t> гази, </a:t>
            </a:r>
            <a:r>
              <a:rPr lang="ru-RU" sz="2000" i="1" dirty="0" err="1" smtClean="0"/>
              <a:t>розчинені</a:t>
            </a:r>
            <a:r>
              <a:rPr lang="ru-RU" sz="2000" i="1" dirty="0" smtClean="0"/>
              <a:t> в </a:t>
            </a:r>
            <a:r>
              <a:rPr lang="ru-RU" sz="2000" i="1" dirty="0" err="1" smtClean="0"/>
              <a:t>крові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</a:t>
            </a:r>
            <a:r>
              <a:rPr lang="ru-RU" sz="2000" i="1" dirty="0" smtClean="0"/>
              <a:t> тканинах </a:t>
            </a:r>
            <a:r>
              <a:rPr lang="ru-RU" sz="2000" i="1" dirty="0" err="1" smtClean="0"/>
              <a:t>організму</a:t>
            </a:r>
            <a:r>
              <a:rPr lang="ru-RU" sz="2000" i="1" dirty="0" smtClean="0"/>
              <a:t> (азот, </a:t>
            </a:r>
            <a:r>
              <a:rPr lang="ru-RU" sz="2000" i="1" dirty="0" err="1" smtClean="0"/>
              <a:t>гелій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водень</a:t>
            </a:r>
            <a:r>
              <a:rPr lang="ru-RU" sz="2000" i="1" dirty="0" smtClean="0"/>
              <a:t> - </a:t>
            </a:r>
            <a:r>
              <a:rPr lang="ru-RU" sz="2000" i="1" dirty="0" err="1" smtClean="0"/>
              <a:t>залежно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від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дихальної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суміші</a:t>
            </a:r>
            <a:r>
              <a:rPr lang="ru-RU" sz="2000" i="1" dirty="0" smtClean="0"/>
              <a:t>), </a:t>
            </a:r>
            <a:r>
              <a:rPr lang="ru-RU" sz="2000" i="1" dirty="0" err="1" smtClean="0"/>
              <a:t>починають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виділятися</a:t>
            </a:r>
            <a:r>
              <a:rPr lang="ru-RU" sz="2000" i="1" dirty="0" smtClean="0"/>
              <a:t> у </a:t>
            </a:r>
            <a:r>
              <a:rPr lang="ru-RU" sz="2000" i="1" dirty="0" err="1" smtClean="0"/>
              <a:t>вигляді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бульбашок</a:t>
            </a:r>
            <a:r>
              <a:rPr lang="ru-RU" sz="2000" i="1" dirty="0" smtClean="0"/>
              <a:t> в кров </a:t>
            </a:r>
            <a:r>
              <a:rPr lang="ru-RU" sz="2000" i="1" dirty="0" err="1" smtClean="0"/>
              <a:t>потерпілого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руйнувати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стінки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клітин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кровоносних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судин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блокувати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кровотік</a:t>
            </a:r>
            <a:r>
              <a:rPr lang="ru-RU" sz="2000" i="1" dirty="0" smtClean="0"/>
              <a:t>. При </a:t>
            </a:r>
            <a:r>
              <a:rPr lang="ru-RU" sz="2000" i="1" dirty="0" err="1" smtClean="0"/>
              <a:t>важкій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формі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декомпресійна</a:t>
            </a:r>
            <a:r>
              <a:rPr lang="ru-RU" sz="2000" i="1" dirty="0" smtClean="0"/>
              <a:t> хвороба </a:t>
            </a:r>
            <a:r>
              <a:rPr lang="ru-RU" sz="2000" i="1" dirty="0" err="1" smtClean="0"/>
              <a:t>може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призвести</a:t>
            </a:r>
            <a:r>
              <a:rPr lang="ru-RU" sz="2000" i="1" dirty="0" smtClean="0"/>
              <a:t> до </a:t>
            </a:r>
            <a:r>
              <a:rPr lang="ru-RU" sz="2000" i="1" dirty="0" err="1" smtClean="0"/>
              <a:t>паралічу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або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смерті</a:t>
            </a:r>
            <a:r>
              <a:rPr lang="ru-RU" sz="2000" i="1" dirty="0" smtClean="0"/>
              <a:t>.</a:t>
            </a:r>
            <a:endParaRPr lang="ru-RU" sz="20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714480" y="428604"/>
            <a:ext cx="6215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Кесонна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хвороба 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9458" name="Picture 2" descr="http://www.medspravkaufa.ru/upload/medialibrary/97f/gpqycceir%20qtoaflz%2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441504"/>
            <a:ext cx="3714776" cy="2154572"/>
          </a:xfrm>
          <a:prstGeom prst="rect">
            <a:avLst/>
          </a:prstGeom>
          <a:noFill/>
        </p:spPr>
      </p:pic>
      <p:pic>
        <p:nvPicPr>
          <p:cNvPr id="19460" name="Picture 4" descr="http://aquaviews.net/wp-content/uploads/2009/12/Scuba-Diving-and-Decompression-Sicknes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4429132"/>
            <a:ext cx="3500462" cy="21431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357166"/>
            <a:ext cx="6643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Порятунок</a:t>
            </a:r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потопаючих</a:t>
            </a:r>
            <a:endParaRPr lang="ru-RU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285860"/>
            <a:ext cx="6786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Врятувати</a:t>
            </a:r>
            <a:r>
              <a:rPr lang="ru-RU" dirty="0" smtClean="0"/>
              <a:t> </a:t>
            </a:r>
            <a:r>
              <a:rPr lang="ru-RU" dirty="0" err="1" smtClean="0"/>
              <a:t>потопаючу</a:t>
            </a:r>
            <a:r>
              <a:rPr lang="ru-RU" dirty="0" smtClean="0"/>
              <a:t> </a:t>
            </a:r>
            <a:r>
              <a:rPr lang="ru-RU" dirty="0" err="1" smtClean="0"/>
              <a:t>людину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в </a:t>
            </a:r>
            <a:r>
              <a:rPr lang="ru-RU" dirty="0" err="1" smtClean="0"/>
              <a:t>перші</a:t>
            </a:r>
            <a:r>
              <a:rPr lang="ru-RU" dirty="0" smtClean="0"/>
              <a:t> 3-6 </a:t>
            </a:r>
            <a:r>
              <a:rPr lang="ru-RU" dirty="0" err="1" smtClean="0"/>
              <a:t>хвилин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початку </a:t>
            </a:r>
            <a:r>
              <a:rPr lang="ru-RU" dirty="0" err="1" smtClean="0"/>
              <a:t>утоплення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, при </a:t>
            </a:r>
            <a:r>
              <a:rPr lang="ru-RU" dirty="0" err="1" smtClean="0"/>
              <a:t>утопленні</a:t>
            </a:r>
            <a:r>
              <a:rPr lang="ru-RU" dirty="0" smtClean="0"/>
              <a:t> в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холодній</a:t>
            </a:r>
            <a:r>
              <a:rPr lang="ru-RU" dirty="0" smtClean="0"/>
              <a:t> </a:t>
            </a:r>
            <a:r>
              <a:rPr lang="ru-RU" dirty="0" err="1" smtClean="0"/>
              <a:t>воді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dirty="0" err="1" smtClean="0"/>
              <a:t>сягає</a:t>
            </a:r>
            <a:r>
              <a:rPr lang="ru-RU" dirty="0" smtClean="0"/>
              <a:t> 20-30 </a:t>
            </a:r>
            <a:r>
              <a:rPr lang="ru-RU" dirty="0" err="1" smtClean="0"/>
              <a:t>хвилин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2214554"/>
            <a:ext cx="70009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Підпливати</a:t>
            </a:r>
            <a:r>
              <a:rPr lang="ru-RU" dirty="0" smtClean="0"/>
              <a:t> до </a:t>
            </a:r>
            <a:r>
              <a:rPr lang="ru-RU" dirty="0" err="1" smtClean="0"/>
              <a:t>потопаючого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 </a:t>
            </a:r>
            <a:r>
              <a:rPr lang="ru-RU" dirty="0" err="1" smtClean="0"/>
              <a:t>бажано</a:t>
            </a:r>
            <a:r>
              <a:rPr lang="ru-RU" dirty="0" smtClean="0"/>
              <a:t> </a:t>
            </a:r>
            <a:r>
              <a:rPr lang="ru-RU" dirty="0" err="1" smtClean="0"/>
              <a:t>ззаду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перевернути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на спину так,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обличчя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на </a:t>
            </a:r>
            <a:r>
              <a:rPr lang="ru-RU" dirty="0" err="1" smtClean="0"/>
              <a:t>поверхні</a:t>
            </a:r>
            <a:r>
              <a:rPr lang="ru-RU" dirty="0" smtClean="0"/>
              <a:t> води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транспортувати</a:t>
            </a:r>
            <a:r>
              <a:rPr lang="ru-RU" dirty="0" smtClean="0"/>
              <a:t> до берега.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пам'ятати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у </a:t>
            </a:r>
            <a:r>
              <a:rPr lang="ru-RU" dirty="0" err="1" smtClean="0"/>
              <a:t>потопаючого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розвинений</a:t>
            </a:r>
            <a:r>
              <a:rPr lang="ru-RU" dirty="0" smtClean="0"/>
              <a:t> так званий «</a:t>
            </a:r>
            <a:r>
              <a:rPr lang="ru-RU" dirty="0" err="1" smtClean="0"/>
              <a:t>інстинкт</a:t>
            </a:r>
            <a:r>
              <a:rPr lang="ru-RU" dirty="0" smtClean="0"/>
              <a:t> </a:t>
            </a:r>
            <a:r>
              <a:rPr lang="ru-RU" dirty="0" err="1" smtClean="0"/>
              <a:t>самозбереження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вчепитися</a:t>
            </a:r>
            <a:r>
              <a:rPr lang="ru-RU" dirty="0" smtClean="0"/>
              <a:t> за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рятівника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потягнути</a:t>
            </a:r>
            <a:r>
              <a:rPr lang="ru-RU" dirty="0" smtClean="0"/>
              <a:t> на дно.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сталося</a:t>
            </a:r>
            <a:r>
              <a:rPr lang="ru-RU" dirty="0" smtClean="0"/>
              <a:t>, то </a:t>
            </a:r>
            <a:r>
              <a:rPr lang="ru-RU" dirty="0" err="1" smtClean="0"/>
              <a:t>ні</a:t>
            </a:r>
            <a:r>
              <a:rPr lang="ru-RU" dirty="0" smtClean="0"/>
              <a:t>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разі</a:t>
            </a:r>
            <a:r>
              <a:rPr lang="ru-RU" dirty="0" smtClean="0"/>
              <a:t>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панікувати</a:t>
            </a:r>
            <a:r>
              <a:rPr lang="ru-RU" dirty="0" smtClean="0"/>
              <a:t>. Треба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глибокий</a:t>
            </a:r>
            <a:r>
              <a:rPr lang="ru-RU" dirty="0" smtClean="0"/>
              <a:t> </a:t>
            </a:r>
            <a:r>
              <a:rPr lang="ru-RU" dirty="0" err="1" smtClean="0"/>
              <a:t>вдих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пірнути</a:t>
            </a:r>
            <a:r>
              <a:rPr lang="ru-RU" dirty="0" smtClean="0"/>
              <a:t> на </a:t>
            </a:r>
            <a:r>
              <a:rPr lang="ru-RU" dirty="0" err="1" smtClean="0"/>
              <a:t>глибину</a:t>
            </a:r>
            <a:r>
              <a:rPr lang="ru-RU" dirty="0" smtClean="0"/>
              <a:t>. </a:t>
            </a:r>
            <a:r>
              <a:rPr lang="ru-RU" dirty="0" err="1" smtClean="0"/>
              <a:t>Потопаючий</a:t>
            </a:r>
            <a:r>
              <a:rPr lang="ru-RU" dirty="0" smtClean="0"/>
              <a:t> </a:t>
            </a:r>
            <a:r>
              <a:rPr lang="ru-RU" dirty="0" err="1" smtClean="0"/>
              <a:t>втратить</a:t>
            </a:r>
            <a:r>
              <a:rPr lang="ru-RU" dirty="0" smtClean="0"/>
              <a:t> опору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розтисне</a:t>
            </a:r>
            <a:r>
              <a:rPr lang="ru-RU" dirty="0" smtClean="0"/>
              <a:t> руки.</a:t>
            </a:r>
            <a:endParaRPr lang="ru-RU" dirty="0"/>
          </a:p>
        </p:txBody>
      </p:sp>
      <p:pic>
        <p:nvPicPr>
          <p:cNvPr id="20482" name="Picture 2" descr="http://www.climbing.ru/media/pic_middle/2/657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4643446"/>
            <a:ext cx="4000528" cy="197465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665</Words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Утоплення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Утоплення</dc:title>
  <cp:lastModifiedBy>User</cp:lastModifiedBy>
  <cp:revision>6</cp:revision>
  <dcterms:modified xsi:type="dcterms:W3CDTF">2013-11-19T19:51:27Z</dcterms:modified>
</cp:coreProperties>
</file>