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8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1891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6%D0%B8%D1%82%D0%BE_(%D0%BA%D0%B0%D1%80%D1%82%D0%B8%D0%BD%D0%B0_%D0%A8%D0%B8%D1%88%D0%BA%D1%96%D0%BD%D0%B0)&amp;action=edit&amp;redlink=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187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9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7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1870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57" TargetMode="External"/><Relationship Id="rId13" Type="http://schemas.openxmlformats.org/officeDocument/2006/relationships/hyperlink" Target="http://uk.wikipedia.org/w/index.php?title=%D0%9A%D1%83%D0%BA%D0%BA%D0%BE&amp;action=edit&amp;redlink=1" TargetMode="External"/><Relationship Id="rId3" Type="http://schemas.openxmlformats.org/officeDocument/2006/relationships/hyperlink" Target="http://uk.wikipedia.org/wiki/1832" TargetMode="External"/><Relationship Id="rId7" Type="http://schemas.openxmlformats.org/officeDocument/2006/relationships/hyperlink" Target="http://uk.wikipedia.org/wiki/1856" TargetMode="External"/><Relationship Id="rId12" Type="http://schemas.openxmlformats.org/officeDocument/2006/relationships/hyperlink" Target="http://uk.wikipedia.org/wiki/1860" TargetMode="External"/><Relationship Id="rId2" Type="http://schemas.openxmlformats.org/officeDocument/2006/relationships/hyperlink" Target="http://uk.wikipedia.org/wiki/13_%D1%81%D1%96%D1%8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52" TargetMode="External"/><Relationship Id="rId11" Type="http://schemas.openxmlformats.org/officeDocument/2006/relationships/hyperlink" Target="http://uk.wikipedia.org/wiki/1859" TargetMode="External"/><Relationship Id="rId5" Type="http://schemas.openxmlformats.org/officeDocument/2006/relationships/hyperlink" Target="http://uk.wikipedia.org/wiki/%D0%A0%D0%BE%D1%81%D1%96%D0%B9%D1%81%D1%8C%D0%BA%D0%B0_%D1%96%D0%BC%D0%BF%D0%B5%D1%80%D1%96%D1%8F" TargetMode="External"/><Relationship Id="rId10" Type="http://schemas.openxmlformats.org/officeDocument/2006/relationships/hyperlink" Target="http://uk.wikipedia.org/wiki/1858" TargetMode="External"/><Relationship Id="rId4" Type="http://schemas.openxmlformats.org/officeDocument/2006/relationships/hyperlink" Target="http://uk.wikipedia.org/wiki/%D0%84%D0%BB%D0%B0%D0%B1%D1%83%D0%B3%D0%B0" TargetMode="External"/><Relationship Id="rId9" Type="http://schemas.openxmlformats.org/officeDocument/2006/relationships/hyperlink" Target="http://uk.wikipedia.org/wiki/18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E%D0%BD%D1%85%D0%B5%D0%BD" TargetMode="External"/><Relationship Id="rId2" Type="http://schemas.openxmlformats.org/officeDocument/2006/relationships/hyperlink" Target="http://uk.wikipedia.org/wiki/186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898" TargetMode="External"/><Relationship Id="rId5" Type="http://schemas.openxmlformats.org/officeDocument/2006/relationships/hyperlink" Target="http://uk.wikipedia.org/wiki/1870" TargetMode="External"/><Relationship Id="rId4" Type="http://schemas.openxmlformats.org/officeDocument/2006/relationships/hyperlink" Target="http://uk.wikipedia.org/wiki/186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B%D1%96%D0%BC%D0%B0%D1%82" TargetMode="External"/><Relationship Id="rId3" Type="http://schemas.openxmlformats.org/officeDocument/2006/relationships/hyperlink" Target="http://uk.wikipedia.org/wiki/%D0%A2%D1%80%D0%B0%D0%B2%D0%B0" TargetMode="External"/><Relationship Id="rId7" Type="http://schemas.openxmlformats.org/officeDocument/2006/relationships/hyperlink" Target="http://uk.wikipedia.org/wiki/%D2%90%D1%80%D1%83%D0%BD%D1%82" TargetMode="External"/><Relationship Id="rId2" Type="http://schemas.openxmlformats.org/officeDocument/2006/relationships/hyperlink" Target="http://uk.wikipedia.org/wiki/%D0%9A%D1%83%D1%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B%D1%96%D1%81" TargetMode="External"/><Relationship Id="rId11" Type="http://schemas.openxmlformats.org/officeDocument/2006/relationships/hyperlink" Target="http://uk.wikipedia.org/wiki/%D0%A5%D0%BC%D0%B8%D0%B7" TargetMode="External"/><Relationship Id="rId5" Type="http://schemas.openxmlformats.org/officeDocument/2006/relationships/hyperlink" Target="http://uk.wikipedia.org/wiki/%D0%AF%D0%BB%D0%B8%D0%BD%D0%BA%D0%B0" TargetMode="External"/><Relationship Id="rId10" Type="http://schemas.openxmlformats.org/officeDocument/2006/relationships/hyperlink" Target="http://uk.wikipedia.org/wiki/%D0%91%D0%B5%D1%80%D0%B5%D0%B7%D0%B0" TargetMode="External"/><Relationship Id="rId4" Type="http://schemas.openxmlformats.org/officeDocument/2006/relationships/hyperlink" Target="http://uk.wikipedia.org/wiki/%D0%A1%D0%BE%D1%81%D0%BD%D0%B0" TargetMode="External"/><Relationship Id="rId9" Type="http://schemas.openxmlformats.org/officeDocument/2006/relationships/hyperlink" Target="http://uk.wikipedia.org/wiki/%D0%94%D1%83%D0%B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86" y="4006537"/>
            <a:ext cx="8686800" cy="1464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vi-VN" b="1" dirty="0" smtClean="0"/>
              <a:t>Іва́н Іва́нович Ши́шкін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Життя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творчість</a:t>
            </a: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6" name="Picture 2" descr="http://www.bibliotekar.ru/kKramskoy/index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4" y="219332"/>
            <a:ext cx="3019425" cy="3743325"/>
          </a:xfrm>
          <a:prstGeom prst="rect">
            <a:avLst/>
          </a:prstGeom>
          <a:noFill/>
        </p:spPr>
      </p:pic>
      <p:pic>
        <p:nvPicPr>
          <p:cNvPr id="11268" name="Picture 4" descr="http://www.bibliotekar.ru/rusShishkin/index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7848" y="847166"/>
            <a:ext cx="3704271" cy="5026412"/>
          </a:xfrm>
          <a:prstGeom prst="rect">
            <a:avLst/>
          </a:prstGeom>
          <a:noFill/>
        </p:spPr>
      </p:pic>
      <p:pic>
        <p:nvPicPr>
          <p:cNvPr id="11270" name="Picture 6" descr="http://www.rulex.ru/portret/45-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453" y="239025"/>
            <a:ext cx="3926472" cy="375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156" y="1939802"/>
            <a:ext cx="4810898" cy="366192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художника </a:t>
            </a:r>
            <a:r>
              <a:rPr lang="ru-RU" sz="2000" dirty="0" err="1" smtClean="0"/>
              <a:t>найпопулярніша</a:t>
            </a:r>
            <a:r>
              <a:rPr lang="ru-RU" sz="2000" dirty="0" smtClean="0"/>
              <a:t> картина «Ранок у сосновому </a:t>
            </a:r>
            <a:r>
              <a:rPr lang="ru-RU" sz="2000" dirty="0" err="1" smtClean="0"/>
              <a:t>лісі</a:t>
            </a:r>
            <a:r>
              <a:rPr lang="ru-RU" sz="2000" dirty="0" smtClean="0"/>
              <a:t>». </a:t>
            </a:r>
            <a:r>
              <a:rPr lang="ru-RU" sz="2000" dirty="0" err="1" smtClean="0"/>
              <a:t>Її</a:t>
            </a:r>
            <a:r>
              <a:rPr lang="ru-RU" sz="2000" dirty="0" smtClean="0"/>
              <a:t> сюжет, </a:t>
            </a:r>
            <a:r>
              <a:rPr lang="ru-RU" sz="2000" dirty="0" err="1" smtClean="0"/>
              <a:t>можливо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підказаний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Шишкіну</a:t>
            </a:r>
            <a:r>
              <a:rPr lang="ru-RU" sz="2000" dirty="0" smtClean="0"/>
              <a:t> К. А. </a:t>
            </a:r>
            <a:r>
              <a:rPr lang="ru-RU" sz="2000" dirty="0" err="1" smtClean="0"/>
              <a:t>Савицьким</a:t>
            </a:r>
            <a:r>
              <a:rPr lang="ru-RU" sz="2000" dirty="0" smtClean="0"/>
              <a:t>. Є </a:t>
            </a:r>
            <a:r>
              <a:rPr lang="ru-RU" sz="2000" dirty="0" err="1" smtClean="0"/>
              <a:t>інша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поштовхом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полотна послужив пейзаж «Туман в сосновому </a:t>
            </a:r>
            <a:r>
              <a:rPr lang="ru-RU" sz="2000" dirty="0" err="1" smtClean="0"/>
              <a:t>лісі</a:t>
            </a:r>
            <a:r>
              <a:rPr lang="ru-RU" sz="2000" dirty="0" smtClean="0"/>
              <a:t>» (1888), написаний, </a:t>
            </a:r>
            <a:r>
              <a:rPr lang="ru-RU" sz="2000" dirty="0" err="1" smtClean="0"/>
              <a:t>ймовірно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«Бурелом»,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поїздки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вологодські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лісу</a:t>
            </a:r>
            <a:r>
              <a:rPr lang="ru-RU" sz="2000" dirty="0" smtClean="0"/>
              <a:t>. «Туман в сосновому </a:t>
            </a:r>
            <a:r>
              <a:rPr lang="ru-RU" sz="2000" dirty="0" err="1" smtClean="0"/>
              <a:t>лісі</a:t>
            </a:r>
            <a:r>
              <a:rPr lang="ru-RU" sz="2000" dirty="0" smtClean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пересувній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Москві</a:t>
            </a:r>
            <a:r>
              <a:rPr lang="ru-RU" sz="2000" dirty="0" smtClean="0"/>
              <a:t> (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приватній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колекції</a:t>
            </a:r>
            <a:r>
              <a:rPr lang="ru-RU" sz="2000" dirty="0" smtClean="0"/>
              <a:t>) </a:t>
            </a:r>
            <a:r>
              <a:rPr lang="ru-RU" sz="2000" dirty="0" err="1" smtClean="0"/>
              <a:t>міг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Савицького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написати</a:t>
            </a:r>
            <a:r>
              <a:rPr lang="ru-RU" sz="2000" dirty="0" smtClean="0"/>
              <a:t> полотно,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повторює</a:t>
            </a:r>
            <a:r>
              <a:rPr lang="ru-RU" sz="2000" dirty="0" smtClean="0"/>
              <a:t> мотив </a:t>
            </a:r>
            <a:r>
              <a:rPr lang="ru-RU" sz="2000" dirty="0" err="1" smtClean="0"/>
              <a:t>прославленої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жанрової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сцени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upload.wikimedia.org/wikipedia/commons/2/20/Utro_v_sosnovom_les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889" r="19889"/>
          <a:stretch>
            <a:fillRect/>
          </a:stretch>
        </p:blipFill>
        <p:spPr bwMode="auto">
          <a:xfrm>
            <a:off x="164758" y="195717"/>
            <a:ext cx="6837405" cy="639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07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Iwan Iwanowitsch Schischkin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1225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22011" y="2693942"/>
            <a:ext cx="1515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Струмок</a:t>
            </a:r>
            <a:r>
              <a:rPr lang="ru-RU" dirty="0" smtClean="0"/>
              <a:t> в березовому </a:t>
            </a:r>
            <a:r>
              <a:rPr lang="ru-RU" dirty="0" err="1" smtClean="0"/>
              <a:t>лісі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3"/>
              </a:rPr>
              <a:t>1883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17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йл:Iwan Iwanowitsch Schischkin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12" y="0"/>
            <a:ext cx="108426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471521"/>
            <a:ext cx="1359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Дубовий</a:t>
            </a:r>
            <a:r>
              <a:rPr lang="ru-RU" dirty="0" smtClean="0"/>
              <a:t> гай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7"/>
              </a:rPr>
              <a:t>1887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5/5e/Iwan_Iwanowitsch_Schischkin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69152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96500" y="2867710"/>
            <a:ext cx="183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4"/>
              </a:rPr>
              <a:t>1884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Иван Шишкин На опушке соснового леса 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322262"/>
            <a:ext cx="3781425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095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«На </a:t>
            </a:r>
            <a:r>
              <a:rPr lang="ru-RU" dirty="0" err="1" smtClean="0"/>
              <a:t>узліссі</a:t>
            </a:r>
            <a:r>
              <a:rPr lang="ru-RU" dirty="0" smtClean="0"/>
              <a:t> соснового </a:t>
            </a:r>
            <a:r>
              <a:rPr lang="ru-RU" dirty="0" err="1" smtClean="0"/>
              <a:t>лісу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2"/>
              </a:rPr>
              <a:t>1882</a:t>
            </a:r>
            <a:endParaRPr lang="ru-RU" dirty="0"/>
          </a:p>
        </p:txBody>
      </p:sp>
      <p:pic>
        <p:nvPicPr>
          <p:cNvPr id="28676" name="Picture 4" descr="Файл:Shishkin na severe diko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600" y="381000"/>
            <a:ext cx="398145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31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дикій</a:t>
            </a:r>
            <a:r>
              <a:rPr lang="ru-RU" dirty="0" smtClean="0"/>
              <a:t>…»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 tooltip="1891"/>
              </a:rPr>
              <a:t>1891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Poles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0"/>
            <a:ext cx="11449050" cy="68408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5" y="1010335"/>
            <a:ext cx="314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Полісся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4"/>
              </a:rPr>
              <a:t>1884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Ro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3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66900" y="2007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hlinkClick r:id="rId3" tooltip="Жито (картина Шишкіна) (ще не написана)"/>
              </a:rPr>
              <a:t>«</a:t>
            </a:r>
            <a:r>
              <a:rPr lang="ru-RU" u="sng" dirty="0" smtClean="0">
                <a:hlinkClick r:id="rId3" tooltip="Жито (картина Шишкіна) (ще не написана)"/>
              </a:rPr>
              <a:t>Жито»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4" tooltip="1878"/>
              </a:rPr>
              <a:t>1878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айл:Shishkin DozVDubLesu 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286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82350" y="2886760"/>
            <a:ext cx="1123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Дощ</a:t>
            </a:r>
            <a:r>
              <a:rPr lang="ru-RU" dirty="0" smtClean="0"/>
              <a:t> в дубовому </a:t>
            </a:r>
            <a:r>
              <a:rPr lang="ru-RU" dirty="0" err="1" smtClean="0"/>
              <a:t>лісі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91"/>
              </a:rPr>
              <a:t>1891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айл:ShishkinII OpushkaLesaP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0"/>
            <a:ext cx="12458700" cy="72260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53125" y="27691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</a:t>
            </a:r>
            <a:r>
              <a:rPr lang="ru-RU" dirty="0" err="1" smtClean="0"/>
              <a:t>Узлісся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2"/>
              </a:rPr>
              <a:t>1882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айл:Берёзовый 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0"/>
            <a:ext cx="10848975" cy="68619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" y="2420035"/>
            <a:ext cx="103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Березовий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71"/>
              </a:rPr>
              <a:t>1871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err="1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Зміст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i="0" dirty="0" err="1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Біографія</a:t>
            </a:r>
            <a:endParaRPr lang="ru-RU" sz="2400" b="0" i="0" dirty="0" smtClean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i="0" dirty="0" err="1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Риси</a:t>
            </a:r>
            <a:r>
              <a:rPr lang="ru-RU" sz="24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 </a:t>
            </a:r>
            <a:r>
              <a:rPr lang="ru-RU" sz="2400" b="0" i="0" dirty="0" err="1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творчості</a:t>
            </a:r>
            <a:endParaRPr lang="ru-RU" sz="2400" b="0" i="0" dirty="0" smtClean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i="0" dirty="0" err="1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Фотогалерея</a:t>
            </a:r>
            <a:endParaRPr lang="ru-RU" sz="24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0242" name="Picture 2" descr="http://upload.wikimedia.org/wikipedia/commons/7/79/Iwan_Nikolajewitsch_Kramskoj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754" y="492764"/>
            <a:ext cx="4256528" cy="5983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Веч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341312"/>
            <a:ext cx="432435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49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Вечір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2"/>
              </a:rPr>
              <a:t>1882</a:t>
            </a:r>
            <a:endParaRPr lang="ru-RU" dirty="0"/>
          </a:p>
        </p:txBody>
      </p:sp>
      <p:pic>
        <p:nvPicPr>
          <p:cNvPr id="31748" name="Picture 4" descr="Файл:Сторожка в лес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475" y="369887"/>
            <a:ext cx="4400550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57825" y="6096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«Сторожка в </a:t>
            </a:r>
            <a:r>
              <a:rPr lang="ru-RU" dirty="0" err="1" smtClean="0"/>
              <a:t>лісі</a:t>
            </a:r>
            <a:r>
              <a:rPr lang="ru-RU" dirty="0" smtClean="0"/>
              <a:t>»,</a:t>
            </a:r>
            <a:br>
              <a:rPr lang="ru-RU" dirty="0" smtClean="0"/>
            </a:br>
            <a:r>
              <a:rPr lang="ru-RU" dirty="0" smtClean="0">
                <a:hlinkClick r:id="rId5" tooltip="1870"/>
              </a:rPr>
              <a:t>1870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Файл:ShishkinII SosnaNaPeskeR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001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9550" y="3340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«Сосна на </a:t>
            </a:r>
            <a:r>
              <a:rPr lang="ru-RU" dirty="0" err="1" smtClean="0"/>
              <a:t>піску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tooltip="1884"/>
              </a:rPr>
              <a:t>1884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25600"/>
            <a:ext cx="88825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 smtClean="0">
                <a:solidFill>
                  <a:srgbClr val="00B0F0"/>
                </a:solidFill>
              </a:rPr>
              <a:t>Дякую</a:t>
            </a:r>
            <a:r>
              <a:rPr lang="ru-RU" sz="8800" dirty="0" smtClean="0">
                <a:solidFill>
                  <a:srgbClr val="00B0F0"/>
                </a:solidFill>
              </a:rPr>
              <a:t> за </a:t>
            </a:r>
            <a:r>
              <a:rPr lang="ru-RU" sz="8800" dirty="0" err="1" smtClean="0">
                <a:solidFill>
                  <a:srgbClr val="00B0F0"/>
                </a:solidFill>
              </a:rPr>
              <a:t>увагу</a:t>
            </a:r>
            <a:r>
              <a:rPr lang="ru-RU" sz="8800" dirty="0" smtClean="0">
                <a:solidFill>
                  <a:srgbClr val="00B0F0"/>
                </a:solidFill>
              </a:rPr>
              <a:t>!!!</a:t>
            </a:r>
            <a:endParaRPr lang="ru-RU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err="1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Біографія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Шишкін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 </a:t>
            </a:r>
            <a:r>
              <a:rPr lang="ru-RU" dirty="0" smtClean="0">
                <a:hlinkClick r:id="rId2" tooltip="13 січня"/>
              </a:rPr>
              <a:t>13 </a:t>
            </a:r>
            <a:r>
              <a:rPr lang="ru-RU" dirty="0" err="1" smtClean="0">
                <a:hlinkClick r:id="rId2" tooltip="13 січня"/>
              </a:rPr>
              <a:t>січня</a:t>
            </a:r>
            <a:r>
              <a:rPr lang="ru-RU" dirty="0" smtClean="0"/>
              <a:t> </a:t>
            </a:r>
            <a:r>
              <a:rPr lang="ru-RU" dirty="0" smtClean="0">
                <a:hlinkClick r:id="rId3" tooltip="1832"/>
              </a:rPr>
              <a:t>1832</a:t>
            </a:r>
            <a:r>
              <a:rPr lang="ru-RU" dirty="0" smtClean="0"/>
              <a:t> року в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Єлабуга"/>
              </a:rPr>
              <a:t>Єлабуга</a:t>
            </a:r>
            <a:r>
              <a:rPr lang="ru-RU" dirty="0" smtClean="0"/>
              <a:t> </a:t>
            </a:r>
            <a:r>
              <a:rPr lang="ru-RU" dirty="0" err="1" smtClean="0"/>
              <a:t>Вятської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 tooltip="Російська імперія"/>
              </a:rPr>
              <a:t>Російської</a:t>
            </a:r>
            <a:r>
              <a:rPr lang="ru-RU" u="sng" dirty="0" smtClean="0">
                <a:hlinkClick r:id="rId5" tooltip="Російська імперія"/>
              </a:rPr>
              <a:t> </a:t>
            </a:r>
            <a:r>
              <a:rPr lang="ru-RU" u="sng" dirty="0" err="1" smtClean="0">
                <a:hlinkClick r:id="rId5" tooltip="Російська імперія"/>
              </a:rPr>
              <a:t>імперії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дванадцять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став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казанської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, </a:t>
            </a:r>
            <a:r>
              <a:rPr lang="ru-RU" dirty="0" err="1" smtClean="0"/>
              <a:t>дійшовши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до 5-го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та вступив до </a:t>
            </a:r>
            <a:r>
              <a:rPr lang="ru-RU" dirty="0" err="1" smtClean="0"/>
              <a:t>Московського</a:t>
            </a:r>
            <a:r>
              <a:rPr lang="ru-RU" dirty="0" smtClean="0"/>
              <a:t> училища </a:t>
            </a:r>
            <a:r>
              <a:rPr lang="ru-RU" dirty="0" err="1" smtClean="0"/>
              <a:t>живопису</a:t>
            </a:r>
            <a:r>
              <a:rPr lang="ru-RU" dirty="0" smtClean="0"/>
              <a:t>,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зодчества (</a:t>
            </a:r>
            <a:r>
              <a:rPr lang="ru-RU" dirty="0" smtClean="0">
                <a:hlinkClick r:id="rId6" tooltip="1852"/>
              </a:rPr>
              <a:t>1852</a:t>
            </a:r>
            <a:r>
              <a:rPr lang="ru-RU" dirty="0" smtClean="0"/>
              <a:t>—</a:t>
            </a:r>
            <a:r>
              <a:rPr lang="ru-RU" dirty="0" smtClean="0">
                <a:hlinkClick r:id="rId7" tooltip="1856"/>
              </a:rPr>
              <a:t>1856</a:t>
            </a:r>
            <a:r>
              <a:rPr lang="ru-RU" dirty="0" smtClean="0"/>
              <a:t>). </a:t>
            </a:r>
            <a:r>
              <a:rPr lang="ru-RU" dirty="0" err="1" smtClean="0"/>
              <a:t>Закінчивши</a:t>
            </a:r>
            <a:r>
              <a:rPr lang="ru-RU" dirty="0" smtClean="0"/>
              <a:t> курс </a:t>
            </a:r>
            <a:r>
              <a:rPr lang="ru-RU" dirty="0" err="1" smtClean="0"/>
              <a:t>цього</a:t>
            </a:r>
            <a:r>
              <a:rPr lang="ru-RU" dirty="0" smtClean="0"/>
              <a:t> закладу,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>
                <a:hlinkClick r:id="rId8" tooltip="1857"/>
              </a:rPr>
              <a:t>1857</a:t>
            </a:r>
            <a:r>
              <a:rPr lang="ru-RU" dirty="0" smtClean="0"/>
              <a:t>продовжував свою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Петербурзькій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(</a:t>
            </a:r>
            <a:r>
              <a:rPr lang="ru-RU" dirty="0" smtClean="0">
                <a:hlinkClick r:id="rId7" tooltip="1856"/>
              </a:rPr>
              <a:t>1856</a:t>
            </a:r>
            <a:r>
              <a:rPr lang="ru-RU" dirty="0" smtClean="0"/>
              <a:t>—</a:t>
            </a:r>
            <a:r>
              <a:rPr lang="ru-RU" dirty="0" smtClean="0">
                <a:hlinkClick r:id="rId9" tooltip="1865"/>
              </a:rPr>
              <a:t>1865</a:t>
            </a:r>
            <a:r>
              <a:rPr lang="ru-RU" dirty="0" smtClean="0"/>
              <a:t>), де </a:t>
            </a:r>
            <a:r>
              <a:rPr lang="ru-RU" dirty="0" err="1" smtClean="0"/>
              <a:t>числився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професора</a:t>
            </a:r>
            <a:r>
              <a:rPr lang="ru-RU" dirty="0" smtClean="0"/>
              <a:t> С. М. </a:t>
            </a:r>
            <a:r>
              <a:rPr lang="ru-RU" dirty="0" err="1" smtClean="0"/>
              <a:t>Воробйова</a:t>
            </a:r>
            <a:r>
              <a:rPr lang="ru-RU" dirty="0" smtClean="0"/>
              <a:t>. </a:t>
            </a:r>
            <a:r>
              <a:rPr lang="ru-RU" dirty="0" smtClean="0"/>
              <a:t>Уже </a:t>
            </a:r>
            <a:r>
              <a:rPr lang="ru-RU" dirty="0" smtClean="0"/>
              <a:t>в перший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в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присуджені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срібні</a:t>
            </a:r>
            <a:r>
              <a:rPr lang="ru-RU" dirty="0" smtClean="0"/>
              <a:t> </a:t>
            </a:r>
            <a:r>
              <a:rPr lang="ru-RU" dirty="0" err="1" smtClean="0"/>
              <a:t>медалі</a:t>
            </a:r>
            <a:r>
              <a:rPr lang="ru-RU" dirty="0" smtClean="0"/>
              <a:t> за </a:t>
            </a:r>
            <a:r>
              <a:rPr lang="ru-RU" dirty="0" err="1" smtClean="0"/>
              <a:t>класний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вид в </a:t>
            </a:r>
            <a:r>
              <a:rPr lang="ru-RU" dirty="0" err="1" smtClean="0"/>
              <a:t>околицях</a:t>
            </a:r>
            <a:r>
              <a:rPr lang="ru-RU" dirty="0" smtClean="0"/>
              <a:t> Санкт-Петербурга. У </a:t>
            </a:r>
            <a:r>
              <a:rPr lang="ru-RU" dirty="0" smtClean="0">
                <a:hlinkClick r:id="rId10" tooltip="1858"/>
              </a:rPr>
              <a:t>1858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срібну</a:t>
            </a:r>
            <a:r>
              <a:rPr lang="ru-RU" dirty="0" smtClean="0"/>
              <a:t> медаль за вид на </a:t>
            </a:r>
            <a:r>
              <a:rPr lang="ru-RU" dirty="0" err="1" smtClean="0"/>
              <a:t>Валаамі</a:t>
            </a:r>
            <a:r>
              <a:rPr lang="ru-RU" dirty="0" smtClean="0"/>
              <a:t>, в </a:t>
            </a:r>
            <a:r>
              <a:rPr lang="ru-RU" dirty="0" smtClean="0">
                <a:hlinkClick r:id="rId11" tooltip="1859"/>
              </a:rPr>
              <a:t>1859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 — малу золоту медаль за пейзаж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околиць</a:t>
            </a:r>
            <a:r>
              <a:rPr lang="ru-RU" dirty="0" smtClean="0"/>
              <a:t> Санкт-Петербурга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нарешті</a:t>
            </a:r>
            <a:r>
              <a:rPr lang="ru-RU" dirty="0" smtClean="0"/>
              <a:t>, в </a:t>
            </a:r>
            <a:r>
              <a:rPr lang="ru-RU" dirty="0" smtClean="0">
                <a:hlinkClick r:id="rId12" tooltip="1860"/>
              </a:rPr>
              <a:t>1860</a:t>
            </a:r>
            <a:r>
              <a:rPr lang="ru-RU" dirty="0" smtClean="0"/>
              <a:t>році — </a:t>
            </a:r>
            <a:r>
              <a:rPr lang="ru-RU" dirty="0" err="1" smtClean="0"/>
              <a:t>велику</a:t>
            </a:r>
            <a:r>
              <a:rPr lang="ru-RU" dirty="0" smtClean="0"/>
              <a:t> золоту медаль за два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 </a:t>
            </a:r>
            <a:r>
              <a:rPr lang="ru-RU" dirty="0" err="1" smtClean="0">
                <a:hlinkClick r:id="rId13" tooltip="Кукко (ще не написана)"/>
              </a:rPr>
              <a:t>Кукко</a:t>
            </a:r>
            <a:r>
              <a:rPr lang="ru-RU" dirty="0" smtClean="0"/>
              <a:t>, на </a:t>
            </a:r>
            <a:r>
              <a:rPr lang="ru-RU" dirty="0" err="1" smtClean="0"/>
              <a:t>Валаамі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err="1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Біографія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799" y="1904999"/>
            <a:ext cx="10565027" cy="4271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D680A5"/>
              </a:buClr>
              <a:buFont typeface="Arial"/>
              <a:buChar char="•"/>
            </a:pPr>
            <a:r>
              <a:rPr lang="ru-RU" dirty="0" err="1" smtClean="0"/>
              <a:t>Придбавши</a:t>
            </a:r>
            <a:r>
              <a:rPr lang="ru-RU" dirty="0" smtClean="0"/>
              <a:t>,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останньою</a:t>
            </a:r>
            <a:r>
              <a:rPr lang="ru-RU" dirty="0" smtClean="0"/>
              <a:t> </a:t>
            </a:r>
            <a:r>
              <a:rPr lang="ru-RU" dirty="0" err="1" smtClean="0"/>
              <a:t>нагородою</a:t>
            </a:r>
            <a:r>
              <a:rPr lang="ru-RU" dirty="0" smtClean="0"/>
              <a:t>, право на </a:t>
            </a:r>
            <a:r>
              <a:rPr lang="ru-RU" dirty="0" err="1" smtClean="0"/>
              <a:t>поїздку</a:t>
            </a:r>
            <a:r>
              <a:rPr lang="ru-RU" dirty="0" smtClean="0"/>
              <a:t> за кордон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пенсіонера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відправився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smtClean="0">
                <a:hlinkClick r:id="rId2" tooltip="1861"/>
              </a:rPr>
              <a:t>1861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в </a:t>
            </a:r>
            <a:r>
              <a:rPr lang="ru-RU" dirty="0" smtClean="0">
                <a:hlinkClick r:id="rId3" tooltip="Мюнхен"/>
              </a:rPr>
              <a:t>Мюнхен</a:t>
            </a:r>
            <a:r>
              <a:rPr lang="ru-RU" dirty="0" smtClean="0"/>
              <a:t>, </a:t>
            </a:r>
            <a:r>
              <a:rPr lang="ru-RU" dirty="0" err="1" smtClean="0"/>
              <a:t>відвідував</a:t>
            </a:r>
            <a:r>
              <a:rPr lang="ru-RU" dirty="0" smtClean="0"/>
              <a:t> там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 </a:t>
            </a:r>
            <a:r>
              <a:rPr lang="ru-RU" dirty="0" smtClean="0"/>
              <a:t> У </a:t>
            </a:r>
            <a:r>
              <a:rPr lang="ru-RU" dirty="0" err="1" smtClean="0"/>
              <a:t>Цюріху</a:t>
            </a:r>
            <a:r>
              <a:rPr lang="ru-RU" dirty="0" smtClean="0"/>
              <a:t> </a:t>
            </a:r>
            <a:r>
              <a:rPr lang="ru-RU" dirty="0" err="1" smtClean="0"/>
              <a:t>спробував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гравірувати</a:t>
            </a:r>
            <a:r>
              <a:rPr lang="ru-RU" dirty="0" smtClean="0"/>
              <a:t> «</a:t>
            </a:r>
            <a:r>
              <a:rPr lang="ru-RU" dirty="0" err="1" smtClean="0"/>
              <a:t>царською</a:t>
            </a:r>
            <a:r>
              <a:rPr lang="ru-RU" dirty="0" smtClean="0"/>
              <a:t> </a:t>
            </a:r>
            <a:r>
              <a:rPr lang="ru-RU" dirty="0" err="1" smtClean="0"/>
              <a:t>горілкою</a:t>
            </a:r>
            <a:r>
              <a:rPr lang="ru-RU" dirty="0" smtClean="0"/>
              <a:t>».</a:t>
            </a:r>
            <a:r>
              <a:rPr lang="ru-RU" dirty="0" smtClean="0"/>
              <a:t> За кордоном,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малюнками</a:t>
            </a:r>
            <a:r>
              <a:rPr lang="ru-RU" dirty="0" smtClean="0"/>
              <a:t> пером; твори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роді</a:t>
            </a:r>
            <a:r>
              <a:rPr lang="ru-RU" dirty="0" smtClean="0"/>
              <a:t> приводили в </a:t>
            </a:r>
            <a:r>
              <a:rPr lang="ru-RU" dirty="0" err="1" smtClean="0"/>
              <a:t>здивування</a:t>
            </a: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поміщені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Дюссельдорфському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малюнками</a:t>
            </a:r>
            <a:r>
              <a:rPr lang="ru-RU" dirty="0" smtClean="0"/>
              <a:t> </a:t>
            </a:r>
            <a:r>
              <a:rPr lang="ru-RU" dirty="0" err="1" smtClean="0"/>
              <a:t>першокласних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Занудьгувавши</a:t>
            </a:r>
            <a:r>
              <a:rPr lang="ru-RU" dirty="0" smtClean="0"/>
              <a:t> за </a:t>
            </a:r>
            <a:r>
              <a:rPr lang="ru-RU" dirty="0" err="1" smtClean="0"/>
              <a:t>батьківщиною</a:t>
            </a:r>
            <a:r>
              <a:rPr lang="ru-RU" dirty="0" smtClean="0"/>
              <a:t>, в </a:t>
            </a:r>
            <a:r>
              <a:rPr lang="ru-RU" dirty="0" smtClean="0">
                <a:hlinkClick r:id="rId4" tooltip="1866"/>
              </a:rPr>
              <a:t>1866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в Санкт-Петербург до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пенсіонерства</a:t>
            </a:r>
            <a:r>
              <a:rPr lang="ru-RU" dirty="0" smtClean="0"/>
              <a:t>. З того часу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робив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метою по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виставляв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твори </a:t>
            </a:r>
            <a:r>
              <a:rPr lang="ru-RU" dirty="0" err="1" smtClean="0"/>
              <a:t>спочатку</a:t>
            </a:r>
            <a:r>
              <a:rPr lang="ru-RU" dirty="0" smtClean="0"/>
              <a:t> в </a:t>
            </a:r>
            <a:r>
              <a:rPr lang="ru-RU" dirty="0" err="1" smtClean="0"/>
              <a:t>академії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того як </a:t>
            </a:r>
            <a:r>
              <a:rPr lang="ru-RU" dirty="0" err="1" smtClean="0"/>
              <a:t>заснувалося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пересувних</a:t>
            </a:r>
            <a:r>
              <a:rPr lang="ru-RU" dirty="0" smtClean="0"/>
              <a:t> </a:t>
            </a:r>
            <a:r>
              <a:rPr lang="ru-RU" dirty="0" err="1" smtClean="0"/>
              <a:t>виставок</a:t>
            </a:r>
            <a:r>
              <a:rPr lang="ru-RU" dirty="0" smtClean="0"/>
              <a:t>, на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виставках</a:t>
            </a:r>
            <a:r>
              <a:rPr lang="ru-RU" dirty="0" smtClean="0"/>
              <a:t> </a:t>
            </a:r>
            <a:r>
              <a:rPr lang="ru-RU" dirty="0" err="1" smtClean="0"/>
              <a:t>виробляв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пером</a:t>
            </a:r>
            <a:r>
              <a:rPr lang="ru-RU" dirty="0" smtClean="0"/>
              <a:t>.</a:t>
            </a:r>
            <a:r>
              <a:rPr lang="ru-RU" dirty="0" smtClean="0"/>
              <a:t> З </a:t>
            </a:r>
            <a:r>
              <a:rPr lang="ru-RU" dirty="0" smtClean="0">
                <a:hlinkClick r:id="rId5" tooltip="1870"/>
              </a:rPr>
              <a:t>1870</a:t>
            </a:r>
            <a:r>
              <a:rPr lang="ru-RU" dirty="0" smtClean="0"/>
              <a:t> року, </a:t>
            </a:r>
            <a:r>
              <a:rPr lang="ru-RU" dirty="0" err="1" smtClean="0"/>
              <a:t>приєднався</a:t>
            </a:r>
            <a:r>
              <a:rPr lang="ru-RU" dirty="0" smtClean="0"/>
              <a:t> до </a:t>
            </a:r>
            <a:r>
              <a:rPr lang="ru-RU" dirty="0" err="1" smtClean="0"/>
              <a:t>утворився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 </a:t>
            </a:r>
            <a:r>
              <a:rPr lang="ru-RU" dirty="0" err="1" smtClean="0"/>
              <a:t>аквафортістов</a:t>
            </a:r>
            <a:r>
              <a:rPr lang="ru-RU" dirty="0" smtClean="0"/>
              <a:t>, почав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гравіруванням</a:t>
            </a:r>
            <a:r>
              <a:rPr lang="ru-RU" dirty="0" smtClean="0"/>
              <a:t> «</a:t>
            </a:r>
            <a:r>
              <a:rPr lang="ru-RU" dirty="0" err="1" smtClean="0"/>
              <a:t>царською</a:t>
            </a:r>
            <a:r>
              <a:rPr lang="ru-RU" dirty="0" smtClean="0"/>
              <a:t> </a:t>
            </a:r>
            <a:r>
              <a:rPr lang="ru-RU" dirty="0" err="1" smtClean="0"/>
              <a:t>горілкою</a:t>
            </a:r>
            <a:r>
              <a:rPr lang="ru-RU" dirty="0" smtClean="0"/>
              <a:t>», яке </a:t>
            </a:r>
            <a:r>
              <a:rPr lang="ru-RU" dirty="0" err="1" smtClean="0"/>
              <a:t>вже</a:t>
            </a:r>
            <a:r>
              <a:rPr lang="ru-RU" dirty="0" smtClean="0"/>
              <a:t> не покидав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присвячуючи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ж часу,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.  </a:t>
            </a:r>
            <a:r>
              <a:rPr lang="ru-RU" dirty="0" err="1" smtClean="0"/>
              <a:t>Він</a:t>
            </a:r>
            <a:r>
              <a:rPr lang="ru-RU" dirty="0" smtClean="0"/>
              <a:t> помер </a:t>
            </a:r>
            <a:r>
              <a:rPr lang="ru-RU" dirty="0" err="1" smtClean="0"/>
              <a:t>раптово</a:t>
            </a:r>
            <a:r>
              <a:rPr lang="ru-RU" dirty="0" smtClean="0"/>
              <a:t> в </a:t>
            </a:r>
            <a:r>
              <a:rPr lang="ru-RU" dirty="0" err="1" smtClean="0"/>
              <a:t>Петербурзі</a:t>
            </a:r>
            <a:r>
              <a:rPr lang="ru-RU" dirty="0" smtClean="0"/>
              <a:t> 8 (20) </a:t>
            </a:r>
            <a:r>
              <a:rPr lang="ru-RU" dirty="0" err="1" smtClean="0"/>
              <a:t>березня</a:t>
            </a:r>
            <a:r>
              <a:rPr lang="ru-RU" dirty="0" smtClean="0"/>
              <a:t> </a:t>
            </a:r>
            <a:r>
              <a:rPr lang="ru-RU" dirty="0" smtClean="0">
                <a:hlinkClick r:id="rId6" tooltip="1898"/>
              </a:rPr>
              <a:t>1898</a:t>
            </a:r>
            <a:r>
              <a:rPr lang="ru-RU" dirty="0" smtClean="0"/>
              <a:t>, </a:t>
            </a:r>
            <a:r>
              <a:rPr lang="ru-RU" dirty="0" err="1" smtClean="0"/>
              <a:t>сидячи</a:t>
            </a:r>
            <a:r>
              <a:rPr lang="ru-RU" dirty="0" smtClean="0"/>
              <a:t> за мольбертом, </a:t>
            </a:r>
            <a:r>
              <a:rPr lang="ru-RU" dirty="0" err="1" smtClean="0"/>
              <a:t>працюючи</a:t>
            </a:r>
            <a:r>
              <a:rPr lang="ru-RU" dirty="0" smtClean="0"/>
              <a:t> над новою картиною.</a:t>
            </a:r>
            <a:endParaRPr lang="ru-RU" sz="24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108" y="0"/>
            <a:ext cx="8686800" cy="1464906"/>
          </a:xfrm>
        </p:spPr>
        <p:txBody>
          <a:bodyPr/>
          <a:lstStyle/>
          <a:p>
            <a:r>
              <a:rPr lang="ru-RU" dirty="0" err="1" smtClean="0"/>
              <a:t>Творчість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32" y="2334554"/>
            <a:ext cx="110798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Серед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пейзажистів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Шишкіну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безперечно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найсильнішого</a:t>
            </a:r>
            <a:r>
              <a:rPr lang="ru-RU" sz="2000" dirty="0" smtClean="0">
                <a:solidFill>
                  <a:schemeClr val="bg1"/>
                </a:solidFill>
              </a:rPr>
              <a:t> художника. У </a:t>
            </a:r>
            <a:r>
              <a:rPr lang="ru-RU" sz="2000" dirty="0" err="1" smtClean="0">
                <a:solidFill>
                  <a:schemeClr val="bg1"/>
                </a:solidFill>
              </a:rPr>
              <a:t>всіх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творах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дивним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знавцем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рослинних</a:t>
            </a:r>
            <a:r>
              <a:rPr lang="ru-RU" sz="2000" dirty="0" smtClean="0">
                <a:solidFill>
                  <a:schemeClr val="bg1"/>
                </a:solidFill>
              </a:rPr>
              <a:t> форм,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відтворює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тонким </a:t>
            </a:r>
            <a:r>
              <a:rPr lang="ru-RU" sz="2000" dirty="0" err="1" smtClean="0">
                <a:solidFill>
                  <a:schemeClr val="bg1"/>
                </a:solidFill>
              </a:rPr>
              <a:t>розумінням</a:t>
            </a:r>
            <a:r>
              <a:rPr lang="ru-RU" sz="2000" dirty="0" smtClean="0">
                <a:solidFill>
                  <a:schemeClr val="bg1"/>
                </a:solidFill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загального</a:t>
            </a:r>
            <a:r>
              <a:rPr lang="ru-RU" sz="2000" dirty="0" smtClean="0">
                <a:solidFill>
                  <a:schemeClr val="bg1"/>
                </a:solidFill>
              </a:rPr>
              <a:t> характеру, так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дрібних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відмінностей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будь-якої</a:t>
            </a:r>
            <a:r>
              <a:rPr lang="ru-RU" sz="2000" dirty="0" smtClean="0">
                <a:solidFill>
                  <a:schemeClr val="bg1"/>
                </a:solidFill>
              </a:rPr>
              <a:t> породи дерев, </a:t>
            </a:r>
            <a:r>
              <a:rPr lang="ru-RU" sz="2000" dirty="0" err="1" smtClean="0">
                <a:solidFill>
                  <a:schemeClr val="bg1"/>
                </a:solidFill>
                <a:hlinkClick r:id="rId2" tooltip="Кущ"/>
              </a:rPr>
              <a:t>кущів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hlinkClick r:id="rId3" tooltip="Трава"/>
              </a:rPr>
              <a:t>трав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Брався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зображення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hlinkClick r:id="rId4" tooltip="Сосна"/>
              </a:rPr>
              <a:t>соснового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hlinkClick r:id="rId5" tooltip="Ялинка"/>
              </a:rPr>
              <a:t>ялинового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hlinkClick r:id="rId6" tooltip="Ліс"/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окремі</a:t>
            </a:r>
            <a:r>
              <a:rPr lang="ru-RU" sz="2000" dirty="0" smtClean="0">
                <a:solidFill>
                  <a:schemeClr val="bg1"/>
                </a:solidFill>
              </a:rPr>
              <a:t> сосни та </a:t>
            </a:r>
            <a:r>
              <a:rPr lang="ru-RU" sz="2000" dirty="0" err="1" smtClean="0">
                <a:solidFill>
                  <a:schemeClr val="bg1"/>
                </a:solidFill>
              </a:rPr>
              <a:t>ялини</a:t>
            </a:r>
            <a:r>
              <a:rPr lang="ru-RU" sz="2000" dirty="0" smtClean="0">
                <a:solidFill>
                  <a:schemeClr val="bg1"/>
                </a:solidFill>
              </a:rPr>
              <a:t>, точно так само, як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сукупність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отримували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нього</a:t>
            </a:r>
            <a:r>
              <a:rPr lang="ru-RU" sz="2000" dirty="0" smtClean="0">
                <a:solidFill>
                  <a:schemeClr val="bg1"/>
                </a:solidFill>
              </a:rPr>
              <a:t> свою </a:t>
            </a:r>
            <a:r>
              <a:rPr lang="ru-RU" sz="2000" dirty="0" err="1" smtClean="0">
                <a:solidFill>
                  <a:schemeClr val="bg1"/>
                </a:solidFill>
              </a:rPr>
              <a:t>справжню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фізіономію</a:t>
            </a:r>
            <a:r>
              <a:rPr lang="ru-RU" sz="2000" dirty="0" smtClean="0">
                <a:solidFill>
                  <a:schemeClr val="bg1"/>
                </a:solidFill>
              </a:rPr>
              <a:t>, без </a:t>
            </a:r>
            <a:r>
              <a:rPr lang="ru-RU" sz="2000" dirty="0" err="1" smtClean="0">
                <a:solidFill>
                  <a:schemeClr val="bg1"/>
                </a:solidFill>
              </a:rPr>
              <a:t>жодних</a:t>
            </a:r>
            <a:r>
              <a:rPr lang="ru-RU" sz="2000" dirty="0" smtClean="0">
                <a:solidFill>
                  <a:schemeClr val="bg1"/>
                </a:solidFill>
              </a:rPr>
              <a:t> прикрас </a:t>
            </a:r>
            <a:r>
              <a:rPr lang="ru-RU" sz="2000" dirty="0" err="1" smtClean="0">
                <a:solidFill>
                  <a:schemeClr val="bg1"/>
                </a:solidFill>
              </a:rPr>
              <a:t>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применшення</a:t>
            </a:r>
            <a:r>
              <a:rPr lang="ru-RU" sz="2000" dirty="0" smtClean="0">
                <a:solidFill>
                  <a:schemeClr val="bg1"/>
                </a:solidFill>
              </a:rPr>
              <a:t>, — той вид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подробицями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цілком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пояснюються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обумовлюються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hlinkClick r:id="rId7" tooltip="Ґрунт"/>
              </a:rPr>
              <a:t>ґрунтом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hlinkClick r:id="rId8" tooltip="Клімат"/>
              </a:rPr>
              <a:t>кліматом</a:t>
            </a:r>
            <a:r>
              <a:rPr lang="ru-RU" sz="2000" dirty="0" smtClean="0">
                <a:solidFill>
                  <a:schemeClr val="bg1"/>
                </a:solidFill>
              </a:rPr>
              <a:t>, де художник </a:t>
            </a:r>
            <a:r>
              <a:rPr lang="ru-RU" sz="2000" dirty="0" err="1" smtClean="0">
                <a:solidFill>
                  <a:schemeClr val="bg1"/>
                </a:solidFill>
              </a:rPr>
              <a:t>змушував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рости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Зображував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hlinkClick r:id="rId9" tooltip="Дуб"/>
              </a:rPr>
              <a:t>дуби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hlinkClick r:id="rId10" tooltip="Береза"/>
              </a:rPr>
              <a:t>берези</a:t>
            </a:r>
            <a:r>
              <a:rPr lang="ru-RU" sz="2000" dirty="0" smtClean="0">
                <a:solidFill>
                  <a:schemeClr val="bg1"/>
                </a:solidFill>
              </a:rPr>
              <a:t>, вони брали у </a:t>
            </a:r>
            <a:r>
              <a:rPr lang="ru-RU" sz="2000" dirty="0" err="1" smtClean="0">
                <a:solidFill>
                  <a:schemeClr val="bg1"/>
                </a:solidFill>
              </a:rPr>
              <a:t>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донезмоги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правдиві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листі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гілках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стовбурах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корінні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усіх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подробицях</a:t>
            </a:r>
            <a:r>
              <a:rPr lang="ru-RU" sz="2000" dirty="0" smtClean="0">
                <a:solidFill>
                  <a:schemeClr val="bg1"/>
                </a:solidFill>
              </a:rPr>
              <a:t>. Сама </a:t>
            </a:r>
            <a:r>
              <a:rPr lang="ru-RU" sz="2000" dirty="0" err="1" smtClean="0">
                <a:solidFill>
                  <a:schemeClr val="bg1"/>
                </a:solidFill>
              </a:rPr>
              <a:t>місцевість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деревами — </a:t>
            </a:r>
            <a:r>
              <a:rPr lang="ru-RU" sz="2000" dirty="0" err="1" smtClean="0">
                <a:solidFill>
                  <a:schemeClr val="bg1"/>
                </a:solidFill>
              </a:rPr>
              <a:t>каміння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пісок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</a:t>
            </a:r>
            <a:r>
              <a:rPr lang="ru-RU" sz="2000" dirty="0" smtClean="0">
                <a:solidFill>
                  <a:schemeClr val="bg1"/>
                </a:solidFill>
              </a:rPr>
              <a:t> глина, </a:t>
            </a:r>
            <a:r>
              <a:rPr lang="ru-RU" sz="2000" dirty="0" err="1" smtClean="0">
                <a:solidFill>
                  <a:schemeClr val="bg1"/>
                </a:solidFill>
              </a:rPr>
              <a:t>нерівності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ґрунту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порослі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папороттю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іншими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лісовими</a:t>
            </a:r>
            <a:r>
              <a:rPr lang="ru-RU" sz="2000" dirty="0" smtClean="0">
                <a:solidFill>
                  <a:schemeClr val="bg1"/>
                </a:solidFill>
              </a:rPr>
              <a:t> травами, </a:t>
            </a:r>
            <a:r>
              <a:rPr lang="ru-RU" sz="2000" dirty="0" err="1" smtClean="0">
                <a:solidFill>
                  <a:schemeClr val="bg1"/>
                </a:solidFill>
              </a:rPr>
              <a:t>сухе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листя</a:t>
            </a:r>
            <a:r>
              <a:rPr lang="ru-RU" sz="2000" dirty="0" smtClean="0">
                <a:solidFill>
                  <a:schemeClr val="bg1"/>
                </a:solidFill>
              </a:rPr>
              <a:t>, </a:t>
            </a:r>
            <a:r>
              <a:rPr lang="ru-RU" sz="2000" dirty="0" err="1" smtClean="0">
                <a:solidFill>
                  <a:schemeClr val="bg1"/>
                </a:solidFill>
                <a:hlinkClick r:id="rId11" tooltip="Хмиз"/>
              </a:rPr>
              <a:t>хмиз</a:t>
            </a:r>
            <a:r>
              <a:rPr lang="ru-RU" sz="2000" dirty="0" smtClean="0">
                <a:solidFill>
                  <a:schemeClr val="bg1"/>
                </a:solidFill>
              </a:rPr>
              <a:t>, сушняк та </a:t>
            </a:r>
            <a:r>
              <a:rPr lang="ru-RU" sz="2000" dirty="0" err="1" smtClean="0">
                <a:solidFill>
                  <a:schemeClr val="bg1"/>
                </a:solidFill>
              </a:rPr>
              <a:t>інше</a:t>
            </a:r>
            <a:r>
              <a:rPr lang="ru-RU" sz="2000" dirty="0" smtClean="0">
                <a:solidFill>
                  <a:schemeClr val="bg1"/>
                </a:solidFill>
              </a:rPr>
              <a:t> — </a:t>
            </a:r>
            <a:r>
              <a:rPr lang="ru-RU" sz="2000" dirty="0" err="1" smtClean="0">
                <a:solidFill>
                  <a:schemeClr val="bg1"/>
                </a:solidFill>
              </a:rPr>
              <a:t>отримували</a:t>
            </a:r>
            <a:r>
              <a:rPr lang="ru-RU" sz="2000" dirty="0" smtClean="0">
                <a:solidFill>
                  <a:schemeClr val="bg1"/>
                </a:solidFill>
              </a:rPr>
              <a:t> в картинах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малюнках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Шишкіна</a:t>
            </a:r>
            <a:r>
              <a:rPr lang="ru-RU" sz="2000" dirty="0" smtClean="0">
                <a:solidFill>
                  <a:schemeClr val="bg1"/>
                </a:solidFill>
              </a:rPr>
              <a:t> вид </a:t>
            </a:r>
            <a:r>
              <a:rPr lang="ru-RU" sz="2000" dirty="0" err="1" smtClean="0">
                <a:solidFill>
                  <a:schemeClr val="bg1"/>
                </a:solidFill>
              </a:rPr>
              <a:t>досконалої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дійсності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artcontext.info/images/stories/picture/publ/shishkin/shishkin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49679"/>
            <a:ext cx="12192000" cy="8107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29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t2.inspireme.ru/2010/05/image001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03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08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://www.hydojnik.ru/Shishkin/shishki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8153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Але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реалістичність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шкодила </a:t>
            </a:r>
            <a:r>
              <a:rPr lang="ru-RU" dirty="0" err="1" smtClean="0"/>
              <a:t>його</a:t>
            </a:r>
            <a:r>
              <a:rPr lang="ru-RU" dirty="0" smtClean="0"/>
              <a:t> пейзажам: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вона </a:t>
            </a:r>
            <a:r>
              <a:rPr lang="ru-RU" dirty="0" err="1" smtClean="0"/>
              <a:t>затуляла</a:t>
            </a:r>
            <a:r>
              <a:rPr lang="ru-RU" dirty="0" smtClean="0"/>
              <a:t> собою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, </a:t>
            </a:r>
            <a:r>
              <a:rPr lang="ru-RU" dirty="0" err="1" smtClean="0"/>
              <a:t>повідомляла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характер не картин, </a:t>
            </a:r>
            <a:r>
              <a:rPr lang="ru-RU" dirty="0" err="1" smtClean="0"/>
              <a:t>задуманих</a:t>
            </a:r>
            <a:r>
              <a:rPr lang="ru-RU" dirty="0" smtClean="0"/>
              <a:t> не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порушувати</a:t>
            </a:r>
            <a:r>
              <a:rPr lang="ru-RU" dirty="0" smtClean="0"/>
              <a:t> у </a:t>
            </a:r>
            <a:r>
              <a:rPr lang="ru-RU" dirty="0" err="1" smtClean="0"/>
              <a:t>глядача</a:t>
            </a:r>
            <a:r>
              <a:rPr lang="ru-RU" dirty="0" smtClean="0"/>
              <a:t> те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, а </a:t>
            </a:r>
            <a:r>
              <a:rPr lang="ru-RU" dirty="0" err="1" smtClean="0"/>
              <a:t>випадкових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чудових</a:t>
            </a:r>
            <a:r>
              <a:rPr lang="ru-RU" dirty="0" smtClean="0"/>
              <a:t> </a:t>
            </a:r>
            <a:r>
              <a:rPr lang="ru-RU" dirty="0" err="1" smtClean="0"/>
              <a:t>етюдів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Шишкіним</a:t>
            </a:r>
            <a:r>
              <a:rPr lang="ru-RU" dirty="0" smtClean="0"/>
              <a:t> </a:t>
            </a:r>
            <a:r>
              <a:rPr lang="ru-RU" dirty="0" err="1" smtClean="0"/>
              <a:t>повторилося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особливо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малювальником</a:t>
            </a:r>
            <a:r>
              <a:rPr lang="ru-RU" dirty="0" smtClean="0"/>
              <a:t>: наука форм </a:t>
            </a:r>
            <a:r>
              <a:rPr lang="ru-RU" dirty="0" err="1" smtClean="0"/>
              <a:t>далася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на шкоду для колориту, </a:t>
            </a:r>
            <a:r>
              <a:rPr lang="ru-RU" dirty="0" err="1" smtClean="0"/>
              <a:t>який</a:t>
            </a:r>
            <a:r>
              <a:rPr lang="ru-RU" dirty="0" smtClean="0"/>
              <a:t>, не будучи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слабким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негармонійним</a:t>
            </a:r>
            <a:r>
              <a:rPr lang="ru-RU" dirty="0" smtClean="0"/>
              <a:t>, все-таки не </a:t>
            </a:r>
            <a:r>
              <a:rPr lang="ru-RU" dirty="0" err="1" smtClean="0"/>
              <a:t>стоїть</a:t>
            </a:r>
            <a:r>
              <a:rPr lang="ru-RU" dirty="0" smtClean="0"/>
              <a:t> на одному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майстерним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. Тому талант </a:t>
            </a:r>
            <a:r>
              <a:rPr lang="ru-RU" dirty="0" err="1" smtClean="0"/>
              <a:t>Шишкіна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яскравіше</a:t>
            </a:r>
            <a:r>
              <a:rPr lang="ru-RU" dirty="0" smtClean="0"/>
              <a:t> </a:t>
            </a:r>
            <a:r>
              <a:rPr lang="ru-RU" dirty="0" err="1" smtClean="0"/>
              <a:t>висловлюється</a:t>
            </a:r>
            <a:r>
              <a:rPr lang="ru-RU" dirty="0" smtClean="0"/>
              <a:t> в </a:t>
            </a:r>
            <a:r>
              <a:rPr lang="ru-RU" dirty="0" err="1" smtClean="0"/>
              <a:t>одноколірних</a:t>
            </a:r>
            <a:r>
              <a:rPr lang="ru-RU" dirty="0" smtClean="0"/>
              <a:t> </a:t>
            </a:r>
            <a:r>
              <a:rPr lang="ru-RU" dirty="0" err="1" smtClean="0"/>
              <a:t>малюнках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офортах, </a:t>
            </a:r>
            <a:r>
              <a:rPr lang="ru-RU" dirty="0" err="1" smtClean="0"/>
              <a:t>ніж</a:t>
            </a:r>
            <a:r>
              <a:rPr lang="ru-RU" dirty="0" smtClean="0"/>
              <a:t> у таких роботах,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користувався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tushinec.ru/tushinka/gallery/album/archive/49/shiskin_bratz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807" y="527221"/>
            <a:ext cx="51244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9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279</Words>
  <Application>Microsoft Office PowerPoint</Application>
  <PresentationFormat>Произвольный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TS103031002</vt:lpstr>
      <vt:lpstr>Іва́н Іва́нович Ши́шкін</vt:lpstr>
      <vt:lpstr>Зміст</vt:lpstr>
      <vt:lpstr>Біографія</vt:lpstr>
      <vt:lpstr>Біографія</vt:lpstr>
      <vt:lpstr>Творчість</vt:lpstr>
      <vt:lpstr>Слайд 6</vt:lpstr>
      <vt:lpstr>Слайд 7</vt:lpstr>
      <vt:lpstr>Слайд 8</vt:lpstr>
      <vt:lpstr>Слайд 9</vt:lpstr>
      <vt:lpstr>Серед усіх творів художника найпопулярніша картина «Ранок у сосновому лісі». Її сюжет, можливо, був підказаний Шишкіну К. А. Савицьким. Є інша версія, що поштовхом до появи цього полотна послужив пейзаж «Туман в сосновому лісі» (1888), написаний, ймовірно, як і «Бурелом», під враженням від поїздки в вологодські лісу. «Туман в сосновому лісі», що мав успіх на пересувній виставці в Москві (нині у приватній колекції) міг викликати у Шишкіна і Савицького бажання написати полотно, що повторює мотив прославленої картини, але з включенням жанрової сцени.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2013-12-05T17:03:42Z</dcterms:created>
  <dcterms:modified xsi:type="dcterms:W3CDTF">2013-12-05T20:24:27Z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