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0" autoAdjust="0"/>
    <p:restoredTop sz="94660"/>
  </p:normalViewPr>
  <p:slideViewPr>
    <p:cSldViewPr>
      <p:cViewPr varScale="1">
        <p:scale>
          <a:sx n="86" d="100"/>
          <a:sy n="86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5FB8F-C8F5-478A-A935-D73147D64FE3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EFC8F-6DA4-410E-B17E-8BD9513F610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1F89-FF73-46BA-92A2-FEB8FB69D3C2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F21A-2199-46AC-9C34-4310C458C0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1F89-FF73-46BA-92A2-FEB8FB69D3C2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F21A-2199-46AC-9C34-4310C458C0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1F89-FF73-46BA-92A2-FEB8FB69D3C2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F21A-2199-46AC-9C34-4310C458C0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1F89-FF73-46BA-92A2-FEB8FB69D3C2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F21A-2199-46AC-9C34-4310C458C0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1F89-FF73-46BA-92A2-FEB8FB69D3C2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F21A-2199-46AC-9C34-4310C458C0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1F89-FF73-46BA-92A2-FEB8FB69D3C2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F21A-2199-46AC-9C34-4310C458C0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1F89-FF73-46BA-92A2-FEB8FB69D3C2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F21A-2199-46AC-9C34-4310C458C0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1F89-FF73-46BA-92A2-FEB8FB69D3C2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48F21A-2199-46AC-9C34-4310C458C05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1F89-FF73-46BA-92A2-FEB8FB69D3C2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F21A-2199-46AC-9C34-4310C458C0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1F89-FF73-46BA-92A2-FEB8FB69D3C2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748F21A-2199-46AC-9C34-4310C458C0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8B91F89-FF73-46BA-92A2-FEB8FB69D3C2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F21A-2199-46AC-9C34-4310C458C0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8B91F89-FF73-46BA-92A2-FEB8FB69D3C2}" type="datetimeFigureOut">
              <a:rPr lang="uk-UA" smtClean="0"/>
              <a:pPr/>
              <a:t>01.02.2015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748F21A-2199-46AC-9C34-4310C458C05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1999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uk.wikipedia.org/wiki/%D0%9A%D1%80%D0%B0%D1%81%D0%BE%D1%82%D0%B0_(%D0%B0%D0%BB%D1%8C%D0%B1%D0%BE%D0%BC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/index.php?title=%D0%A0%D1%83%D0%BA%D0%B8_%D0%B2%D0%B2%D0%B5%D1%80%D1%85!&amp;action=edit&amp;redlink=1" TargetMode="External"/><Relationship Id="rId5" Type="http://schemas.openxmlformats.org/officeDocument/2006/relationships/hyperlink" Target="https://uk.wikipedia.org/wiki/2000" TargetMode="External"/><Relationship Id="rId4" Type="http://schemas.openxmlformats.org/officeDocument/2006/relationships/hyperlink" Target="https://uk.wikipedia.org/wiki/%D0%A4%D1%80%D0%B0%D0%BD%D1%86%D1%96%D1%8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MTV" TargetMode="External"/><Relationship Id="rId3" Type="http://schemas.openxmlformats.org/officeDocument/2006/relationships/hyperlink" Target="https://uk.wikipedia.org/w/index.php?title=%D0%9F%D0%B5%D1%80%D1%88%D0%B8%D0%B9_%D0%BD%D0%B0%D1%86%D1%96%D0%BE%D0%BD%D0%B0%D0%BB%D1%8C%D0%BD%D0%B8%D0%B9_%D1%82%D0%B5%D0%BB%D0%B5%D0%BA%D0%B0%D0%BD%D0%B0%D0%BB_(%D0%91%D1%96%D0%BB%D0%BE%D1%80%D1%83%D1%81%D1%8C)&amp;action=edit&amp;redlink=1" TargetMode="External"/><Relationship Id="rId7" Type="http://schemas.openxmlformats.org/officeDocument/2006/relationships/hyperlink" Target="https://uk.wikipedia.org/wiki/15_%D1%82%D1%80%D0%B0%D0%B2%D0%BD%D1%8F" TargetMode="External"/><Relationship Id="rId2" Type="http://schemas.openxmlformats.org/officeDocument/2006/relationships/hyperlink" Target="https://uk.wikipedia.org/wiki/20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/index.php?title=Real_Records&amp;action=edit&amp;redlink=1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https://uk.wikipedia.org/wiki/%D0%A2%D1%80%D0%BE%D0%BC%D0%B1%D0%BE%D0%BD" TargetMode="External"/><Relationship Id="rId10" Type="http://schemas.openxmlformats.org/officeDocument/2006/relationships/hyperlink" Target="https://uk.wikipedia.org/wiki/%D0%9C%D0%B0%D1%81%D0%BA%D0%B8-%D1%88%D0%BE%D1%83" TargetMode="External"/><Relationship Id="rId4" Type="http://schemas.openxmlformats.org/officeDocument/2006/relationships/hyperlink" Target="https://uk.wikipedia.org/wiki/%D0%A2%D1%8F%D0%B6%D0%BA%D0%B8%D0%B9_(%D0%B0%D0%BB%D1%8C%D0%B1%D0%BE%D0%BC)" TargetMode="External"/><Relationship Id="rId9" Type="http://schemas.openxmlformats.org/officeDocument/2006/relationships/hyperlink" Target="https://uk.wikipedia.org/wiki/%D0%9E%D0%A0%D0%A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2001" TargetMode="External"/><Relationship Id="rId2" Type="http://schemas.openxmlformats.org/officeDocument/2006/relationships/hyperlink" Target="https://uk.wikipedia.org/wiki/%D0%AE%D0%BD%D1%96%D1%81%D1%82%D1%8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uk.wikipedia.org/wiki/2003" TargetMode="External"/><Relationship Id="rId7" Type="http://schemas.openxmlformats.org/officeDocument/2006/relationships/hyperlink" Target="https://uk.wikipedia.org/wiki/2004" TargetMode="External"/><Relationship Id="rId2" Type="http://schemas.openxmlformats.org/officeDocument/2006/relationships/hyperlink" Target="https://uk.wikipedia.org/wiki/20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7%D0%BE%D0%BB%D0%BE%D1%82%D1%8B%D0%B5_%D1%8F%D0%B9%D1%86%D1%8B" TargetMode="External"/><Relationship Id="rId5" Type="http://schemas.openxmlformats.org/officeDocument/2006/relationships/hyperlink" Target="https://uk.wikipedia.org/w/index.php?title=%D0%A7%D1%8B%D1%80%D0%B2%D0%BE%D0%BD%D1%8B_%D0%BA%D0%B0%D0%BB%D1%8C%D1%81%D0%BE%D0%BD%D1%8B&amp;action=edit&amp;redlink=1" TargetMode="External"/><Relationship Id="rId4" Type="http://schemas.openxmlformats.org/officeDocument/2006/relationships/hyperlink" Target="https://uk.wikipedia.org/wiki/%D0%9A%D0%B8%D1%97%D0%B2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0%B0%D0%B7%D0%B0%D1%85%D1%81%D1%82%D0%B0%D0%BD" TargetMode="External"/><Relationship Id="rId3" Type="http://schemas.openxmlformats.org/officeDocument/2006/relationships/hyperlink" Target="https://uk.wikipedia.org/wiki/2006" TargetMode="External"/><Relationship Id="rId7" Type="http://schemas.openxmlformats.org/officeDocument/2006/relationships/hyperlink" Target="https://uk.wikipedia.org/w/index.php?title=%D0%9D%D0%B0%D1%88%D0%B5%D1%81%D1%82%D0%B2%D0%B8%D0%B5&amp;action=edit&amp;redlink=1" TargetMode="External"/><Relationship Id="rId2" Type="http://schemas.openxmlformats.org/officeDocument/2006/relationships/hyperlink" Target="https://uk.wikipedia.org/wiki/20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2005" TargetMode="External"/><Relationship Id="rId5" Type="http://schemas.openxmlformats.org/officeDocument/2006/relationships/hyperlink" Target="https://uk.wikipedia.org/wiki/%D0%9C%D1%83%D0%B6%D1%87%D0%B8%D0%BD%D1%8B_%D0%BD%D0%B5_%D0%BF%D0%BB%D0%B0%D1%87%D1%83%D1%82._%D0%9F%D0%B5%D1%81%D0%BD%D0%B8_%D0%B4%D0%BB%D1%8F_%D0%BA%D0%B8%D0%BD%D0%BE" TargetMode="External"/><Relationship Id="rId4" Type="http://schemas.openxmlformats.org/officeDocument/2006/relationships/hyperlink" Target="https://uk.wikipedia.org/w/index.php?title=%D0%A1%D0%B5%D1%80%D0%B3%D1%96%D0%B9_%D0%91%D0%BE%D0%B1%D1%80%D0%BE%D0%B2&amp;action=edit&amp;redlink=1" TargetMode="External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1_%D1%82%D1%80%D0%B0%D0%B2%D0%BD%D1%8F" TargetMode="External"/><Relationship Id="rId3" Type="http://schemas.openxmlformats.org/officeDocument/2006/relationships/hyperlink" Target="https://uk.wikipedia.org/wiki/%D0%9E%D0%BA%D0%B5%D0%B0%D0%BD_%D0%95%D0%BB%D1%8C%D0%B7%D0%B8" TargetMode="External"/><Relationship Id="rId7" Type="http://schemas.openxmlformats.org/officeDocument/2006/relationships/hyperlink" Target="https://uk.wikipedia.org/wiki/%D0%9A%D0%B0%D0%BF%D0%B8%D1%82%D0%B0%D0%BB_(%D0%B0%D0%BB%D1%8C%D0%B1%D0%BE%D0%BC)" TargetMode="External"/><Relationship Id="rId12" Type="http://schemas.openxmlformats.org/officeDocument/2006/relationships/image" Target="../media/image15.jpeg"/><Relationship Id="rId2" Type="http://schemas.openxmlformats.org/officeDocument/2006/relationships/hyperlink" Target="https://uk.wikipedia.org/wiki/20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86%D0%BD%D1%82%D0%B5%D1%80%D0%BD%D0%B5%D1%82" TargetMode="External"/><Relationship Id="rId11" Type="http://schemas.openxmlformats.org/officeDocument/2006/relationships/hyperlink" Target="https://uk.wikipedia.org/wiki/%D0%91%D0%BE%D0%B1%D1%80%D1%83%D0%B9%D1%81%D1%8C%D0%BA" TargetMode="External"/><Relationship Id="rId5" Type="http://schemas.openxmlformats.org/officeDocument/2006/relationships/hyperlink" Target="https://uk.wikipedia.org/wiki/2007" TargetMode="External"/><Relationship Id="rId10" Type="http://schemas.openxmlformats.org/officeDocument/2006/relationships/hyperlink" Target="https://uk.wikipedia.org/wiki/2_%D1%87%D0%B5%D1%80%D0%B2%D0%BD%D1%8F" TargetMode="External"/><Relationship Id="rId4" Type="http://schemas.openxmlformats.org/officeDocument/2006/relationships/hyperlink" Target="https://uk.wikipedia.org/w/index.php?title=%D0%91%D1%80%D0%B0%D1%82%D1%8C%D1%8F_%D0%93%D1%80%D0%B8%D0%BC%D0%BC&amp;action=edit&amp;redlink=1" TargetMode="External"/><Relationship Id="rId9" Type="http://schemas.openxmlformats.org/officeDocument/2006/relationships/hyperlink" Target="https://uk.wikipedia.org/wiki/17_%D1%82%D1%80%D0%B0%D0%B2%D0%BD%D1%8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C%D0%BE%D0%B3%D0%B8%D0%BB%D1%8C%D0%BE%D0%B2" TargetMode="External"/><Relationship Id="rId13" Type="http://schemas.openxmlformats.org/officeDocument/2006/relationships/hyperlink" Target="https://uk.wikipedia.org/wiki/14_%D0%B1%D0%B5%D1%80%D0%B5%D0%B7%D0%BD%D1%8F" TargetMode="External"/><Relationship Id="rId3" Type="http://schemas.openxmlformats.org/officeDocument/2006/relationships/hyperlink" Target="https://uk.wikipedia.org/wiki/2009" TargetMode="External"/><Relationship Id="rId7" Type="http://schemas.openxmlformats.org/officeDocument/2006/relationships/hyperlink" Target="https://uk.wikipedia.org/wiki/%D0%93%D1%80%D0%BE%D0%B4%D0%BD%D0%BE" TargetMode="External"/><Relationship Id="rId12" Type="http://schemas.openxmlformats.org/officeDocument/2006/relationships/hyperlink" Target="https://uk.wikipedia.org/wiki/%D0%91%D0%BE%D0%B1%D1%80%D1%83%D0%B9%D1%81%D1%8C%D0%BA" TargetMode="External"/><Relationship Id="rId17" Type="http://schemas.openxmlformats.org/officeDocument/2006/relationships/image" Target="../media/image4.png"/><Relationship Id="rId2" Type="http://schemas.openxmlformats.org/officeDocument/2006/relationships/hyperlink" Target="https://uk.wikipedia.org/wiki/7_%D0%B1%D0%B5%D1%80%D0%B5%D0%B7%D0%BD%D1%8F" TargetMode="External"/><Relationship Id="rId16" Type="http://schemas.openxmlformats.org/officeDocument/2006/relationships/hyperlink" Target="https://uk.wikipedia.org/wiki/Manif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1%D1%80%D0%B5%D1%81%D1%82" TargetMode="External"/><Relationship Id="rId11" Type="http://schemas.openxmlformats.org/officeDocument/2006/relationships/hyperlink" Target="https://uk.wikipedia.org/wiki/%D0%A1%D0%BE%D0%BB%D1%96%D0%B3%D0%BE%D1%80%D1%81%D1%8C%D0%BA" TargetMode="External"/><Relationship Id="rId5" Type="http://schemas.openxmlformats.org/officeDocument/2006/relationships/hyperlink" Target="https://uk.wikipedia.org/wiki/%D0%9C%D1%96%D0%BD%D1%81%D1%8C%D0%BA" TargetMode="External"/><Relationship Id="rId15" Type="http://schemas.openxmlformats.org/officeDocument/2006/relationships/hyperlink" Target="https://uk.wikipedia.org/w/index.php?title=%D0%A0%D0%BE%D0%BA-%D0%BA%D0%BE%D1%80%D0%BE%D0%BD%D0%B0%D1%86%D1%96%D1%8F&amp;action=edit&amp;redlink=1" TargetMode="External"/><Relationship Id="rId10" Type="http://schemas.openxmlformats.org/officeDocument/2006/relationships/hyperlink" Target="https://uk.wikipedia.org/wiki/%D0%9D%D0%BE%D0%B2%D0%BE%D0%BF%D0%BE%D0%BB%D0%BE%D1%86%D1%8C%D0%BA" TargetMode="External"/><Relationship Id="rId4" Type="http://schemas.openxmlformats.org/officeDocument/2006/relationships/hyperlink" Target="https://uk.wikipedia.org/wiki/9_%D0%B1%D0%B5%D1%80%D0%B5%D0%B7%D0%BD%D1%8F" TargetMode="External"/><Relationship Id="rId9" Type="http://schemas.openxmlformats.org/officeDocument/2006/relationships/hyperlink" Target="https://uk.wikipedia.org/wiki/%D0%93%D0%BE%D0%BC%D0%B5%D0%BB%D1%8C" TargetMode="External"/><Relationship Id="rId14" Type="http://schemas.openxmlformats.org/officeDocument/2006/relationships/hyperlink" Target="https://uk.wikipedia.org/wiki/%D0%9C%D0%BE%D0%BB%D0%BE%D0%B4%D0%B5%D1%87%D0%BD%D0%B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uk.wikipedia.org/wiki/Brutt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uk.wikipedia.org/w/index.php?title=Trubetskoy&amp;action=edit&amp;redlink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077;&#1075;\Desktop\&#1086;&#1083;&#1077;&#1075;\lyapis_trubetskoy_-_voiny_sveta_(zaycev.net).mp3" TargetMode="Externa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uk.wikipedia.org/w/index.php?title=RAMP&amp;action=edit&amp;redlink=1" TargetMode="External"/><Relationship Id="rId7" Type="http://schemas.openxmlformats.org/officeDocument/2006/relationships/hyperlink" Target="https://uk.wikipedia.org/w/index.php?title=ZD_Awards&amp;action=edit&amp;redlink=1" TargetMode="External"/><Relationship Id="rId2" Type="http://schemas.openxmlformats.org/officeDocument/2006/relationships/hyperlink" Target="https://uk.wikipedia.org/wiki/%D0%91%D1%96%D0%BB%D0%BE%D1%80%D1%83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/index.php?title=%D0%A1%D1%82%D0%B5%D0%BF%D0%BE%D0%B2%D0%B8%D0%B9_%D0%B2%D0%BE%D0%B2%D0%BA_(%D0%BF%D1%80%D0%B5%D0%BC%D1%96%D1%8F)&amp;action=edit&amp;redlink=1" TargetMode="External"/><Relationship Id="rId5" Type="http://schemas.openxmlformats.org/officeDocument/2006/relationships/hyperlink" Target="https://uk.wikipedia.org/w/index.php?title=%D0%A7%D0%B0%D1%80%D1%82%D0%BE%D0%B2%D0%B0_%D0%B4%D1%8E%D0%B6%D0%B8%D0%BD%D0%B0&amp;action=edit&amp;redlink=1" TargetMode="External"/><Relationship Id="rId4" Type="http://schemas.openxmlformats.org/officeDocument/2006/relationships/hyperlink" Target="https://uk.wikipedia.org/w/index.php?title=%D0%A0%D0%BE%D0%BA-%D0%BA%D0%BE%D1%80%D0%BE%D0%BD%D0%B0%D1%86%D1%96%D1%8F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2%D0%B0%D0%BB%D1%82%D0%BE%D1%80%D0%BD%D0%B0" TargetMode="External"/><Relationship Id="rId3" Type="http://schemas.openxmlformats.org/officeDocument/2006/relationships/hyperlink" Target="https://uk.wikipedia.org/wiki/%D0%92%D0%BE%D0%BA%D0%B0%D0%BB" TargetMode="External"/><Relationship Id="rId7" Type="http://schemas.openxmlformats.org/officeDocument/2006/relationships/hyperlink" Target="https://uk.wikipedia.org/wiki/%D0%91%D0%B0%D1%81-%D0%B3%D1%96%D1%82%D0%B0%D1%80%D0%B0" TargetMode="External"/><Relationship Id="rId12" Type="http://schemas.openxmlformats.org/officeDocument/2006/relationships/image" Target="../media/image5.jpeg"/><Relationship Id="rId2" Type="http://schemas.openxmlformats.org/officeDocument/2006/relationships/hyperlink" Target="https://uk.wikipedia.org/wiki/%D0%9C%D1%96%D1%85%D0%B0%D0%BB%D0%BE%D0%BA_%D0%A1%D0%B5%D1%80%D0%B3%D1%96%D0%B9_%D0%92%D0%BE%D0%BB%D0%BE%D0%B4%D0%B8%D0%BC%D0%B8%D1%80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3%D1%96%D1%82%D0%B0%D1%80%D0%B0" TargetMode="External"/><Relationship Id="rId11" Type="http://schemas.openxmlformats.org/officeDocument/2006/relationships/hyperlink" Target="https://uk.wikipedia.org/wiki/%D0%A2%D1%80%D0%BE%D0%BC%D0%B1%D0%BE%D0%BD" TargetMode="External"/><Relationship Id="rId5" Type="http://schemas.openxmlformats.org/officeDocument/2006/relationships/hyperlink" Target="https://uk.wikipedia.org/wiki/%D0%A3%D0%B4%D0%B0%D1%80%D0%BD%D1%96_%D0%BC%D1%83%D0%B7%D0%B8%D1%87%D0%BD%D1%96_%D1%96%D0%BD%D1%81%D1%82%D1%80%D1%83%D0%BC%D0%B5%D0%BD%D1%82%D0%B8" TargetMode="External"/><Relationship Id="rId10" Type="http://schemas.openxmlformats.org/officeDocument/2006/relationships/hyperlink" Target="https://uk.wikipedia.org/wiki/%D0%91%D0%B5%D0%BA-%D0%B2%D0%BE%D0%BA%D0%B0%D0%BB" TargetMode="External"/><Relationship Id="rId4" Type="http://schemas.openxmlformats.org/officeDocument/2006/relationships/hyperlink" Target="https://uk.wikipedia.org/wiki/%D0%91%D1%83%D0%BB%D0%B0%D1%82%D0%BD%D1%96%D0%BA%D0%BE%D0%B2_%D0%9F%D0%B0%D0%B2%D0%BB%D0%BE_%D0%9E%D0%BB%D0%B5%D0%B3%D0%BE%D0%B2%D0%B8%D1%87" TargetMode="External"/><Relationship Id="rId9" Type="http://schemas.openxmlformats.org/officeDocument/2006/relationships/hyperlink" Target="https://uk.wikipedia.org/wiki/%D0%A2%D1%80%D1%83%D0%B1%D0%B0_(%D0%BC%D1%83%D0%B7%D0%B8%D1%87%D0%BD%D0%B8%D0%B9_%D1%96%D0%BD%D1%81%D1%82%D1%80%D1%83%D0%BC%D0%B5%D0%BD%D1%82)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uk.wikipedia.org/wiki/199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uk.wikipedia.org/wiki/%D0%9C%D1%96%D0%BD%D1%81%D1%8C%D0%BA%D0%B8%D0%B9_%D1%82%D1%80%D0%B0%D0%BA%D1%82%D0%BE%D1%80%D0%BD%D0%B8%D0%B9_%D0%B7%D0%B0%D0%B2%D0%BE%D0%B4" TargetMode="External"/><Relationship Id="rId7" Type="http://schemas.openxmlformats.org/officeDocument/2006/relationships/hyperlink" Target="https://uk.wikipedia.org/wiki/%D0%9A%D0%B0%D0%B1%D1%83%D0%BA%D1%96" TargetMode="External"/><Relationship Id="rId2" Type="http://schemas.openxmlformats.org/officeDocument/2006/relationships/hyperlink" Target="https://uk.wikipedia.org/wiki/199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0%D0%B0%D0%BD%D0%B5%D1%82%D0%BE%D0%B5_%D1%81%D0%B5%D1%80%D0%B4%D1%86%D0%B5" TargetMode="External"/><Relationship Id="rId5" Type="http://schemas.openxmlformats.org/officeDocument/2006/relationships/hyperlink" Target="https://uk.wikipedia.org/wiki/%D0%A0%D0%BE%D0%BA-%D0%BE%D0%BF%D0%B5%D1%80%D0%B0" TargetMode="External"/><Relationship Id="rId4" Type="http://schemas.openxmlformats.org/officeDocument/2006/relationships/hyperlink" Target="https://uk.wikipedia.org/wiki/%D0%91%D1%96%D0%BB%D0%BE%D1%80%D1%83%D1%81%D1%8C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0%D0%B0%D0%BD%D0%B5%D1%82%D0%BE%D0%B5_%D1%81%D0%B5%D1%80%D0%B4%D1%86%D0%B5" TargetMode="External"/><Relationship Id="rId13" Type="http://schemas.openxmlformats.org/officeDocument/2006/relationships/image" Target="../media/image8.jpeg"/><Relationship Id="rId3" Type="http://schemas.openxmlformats.org/officeDocument/2006/relationships/hyperlink" Target="https://uk.wikipedia.org/wiki/%D0%A2%D1%80%D1%83%D0%B1%D0%B0" TargetMode="External"/><Relationship Id="rId7" Type="http://schemas.openxmlformats.org/officeDocument/2006/relationships/hyperlink" Target="https://uk.wikipedia.org/wiki/%D0%93%D1%96%D1%82%D0%B0%D1%80%D0%B0" TargetMode="External"/><Relationship Id="rId12" Type="http://schemas.openxmlformats.org/officeDocument/2006/relationships/hyperlink" Target="https://uk.wikipedia.org/wiki/%D0%A1%D0%BC%D1%8F%D1%80%D0%BE%D1%82%D0%BD%D0%B0%D0%B5_%D0%B2%D1%8F%D1%81%D0%B5%D0%BB%D0%BB%D0%B5" TargetMode="External"/><Relationship Id="rId2" Type="http://schemas.openxmlformats.org/officeDocument/2006/relationships/hyperlink" Target="https://uk.wikipedia.org/w/index.php?title=%D0%9F%D0%B0%D0%BB%D0%B0%D1%86_%D1%88%D0%B0%D1%85%D1%96%D0%B2_%D1%96_%D1%88%D0%B0%D1%88%D0%BE%D0%BA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2%D0%B0%D0%BB%D1%82%D0%BE%D1%80%D0%BD%D0%B0" TargetMode="External"/><Relationship Id="rId11" Type="http://schemas.openxmlformats.org/officeDocument/2006/relationships/hyperlink" Target="https://uk.wikipedia.org/w/index.php?title=%D0%9D%D0%BE%D0%B2%D0%B5_%D0%9D%D0%B5%D0%B1%D0%BE&amp;action=edit&amp;redlink=1" TargetMode="External"/><Relationship Id="rId5" Type="http://schemas.openxmlformats.org/officeDocument/2006/relationships/hyperlink" Target="https://uk.wikipedia.org/wiki/%D0%92%D0%BE%D0%BA%D0%B0%D0%BB" TargetMode="External"/><Relationship Id="rId10" Type="http://schemas.openxmlformats.org/officeDocument/2006/relationships/hyperlink" Target="https://uk.wikipedia.org/wiki/1996" TargetMode="External"/><Relationship Id="rId4" Type="http://schemas.openxmlformats.org/officeDocument/2006/relationships/hyperlink" Target="https://uk.wikipedia.org/wiki/%D0%A1%D0%BA%D1%80%D0%B8%D0%BF%D0%BA%D0%B0" TargetMode="External"/><Relationship Id="rId9" Type="http://schemas.openxmlformats.org/officeDocument/2006/relationships/hyperlink" Target="https://uk.wikipedia.org/wiki/21_%D1%87%D0%B5%D1%80%D0%B2%D0%BD%D1%8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2%D1%8B_%D0%BA%D0%B8%D0%BD%D1%83%D0%BB%D0%B0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uk.wikipedia.org/wiki/19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1%D0%9D%D0%94" TargetMode="External"/><Relationship Id="rId5" Type="http://schemas.openxmlformats.org/officeDocument/2006/relationships/hyperlink" Target="https://uk.wikipedia.org/wiki/%D0%A0%D0%BE%D1%81%D1%96%D1%8F" TargetMode="External"/><Relationship Id="rId4" Type="http://schemas.openxmlformats.org/officeDocument/2006/relationships/hyperlink" Target="https://uk.wikipedia.org/wiki/%D0%9F%D0%B0%D0%B2%D0%BB%D0%BE_%D0%91%D1%83%D0%BB%D0%B0%D1%82%D0%BD%D1%96%D0%BA%D0%BE%D0%B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83671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5580112" cy="2301240"/>
          </a:xfrm>
        </p:spPr>
        <p:txBody>
          <a:bodyPr/>
          <a:lstStyle/>
          <a:p>
            <a:r>
              <a:rPr lang="uk-UA" sz="7200" dirty="0" smtClean="0"/>
              <a:t>Рок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2050" name="Picture 2" descr="C:\Users\Олег\Desktop\Новая папка\nomes-banda-r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277438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652120" cy="6597352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Восени</a:t>
            </a:r>
            <a:r>
              <a:rPr lang="ru-RU" dirty="0" smtClean="0">
                <a:solidFill>
                  <a:srgbClr val="00B0F0"/>
                </a:solidFill>
              </a:rPr>
              <a:t> 1998 року </a:t>
            </a:r>
            <a:r>
              <a:rPr lang="ru-RU" dirty="0" err="1" smtClean="0">
                <a:solidFill>
                  <a:srgbClr val="00B0F0"/>
                </a:solidFill>
              </a:rPr>
              <a:t>починається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підготовка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матеріалу</a:t>
            </a:r>
            <a:r>
              <a:rPr lang="ru-RU" dirty="0" smtClean="0">
                <a:solidFill>
                  <a:srgbClr val="00B0F0"/>
                </a:solidFill>
              </a:rPr>
              <a:t> для нового альбому. Альбом </a:t>
            </a:r>
            <a:r>
              <a:rPr lang="ru-RU" dirty="0" smtClean="0">
                <a:solidFill>
                  <a:srgbClr val="00B0F0"/>
                </a:solidFill>
                <a:hlinkClick r:id="rId2" tooltip="Красота (альбом)"/>
              </a:rPr>
              <a:t>«Красота»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err="1" smtClean="0">
                <a:solidFill>
                  <a:srgbClr val="00B0F0"/>
                </a:solidFill>
              </a:rPr>
              <a:t>виходить</a:t>
            </a:r>
            <a:r>
              <a:rPr lang="ru-RU" dirty="0" smtClean="0">
                <a:solidFill>
                  <a:srgbClr val="00B0F0"/>
                </a:solidFill>
              </a:rPr>
              <a:t> в </a:t>
            </a:r>
            <a:r>
              <a:rPr lang="ru-RU" dirty="0" err="1" smtClean="0">
                <a:solidFill>
                  <a:srgbClr val="00B0F0"/>
                </a:solidFill>
              </a:rPr>
              <a:t>травні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smtClean="0">
                <a:solidFill>
                  <a:srgbClr val="00B0F0"/>
                </a:solidFill>
                <a:hlinkClick r:id="rId3" tooltip="1999"/>
              </a:rPr>
              <a:t>1999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музиканти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знову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починають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активну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гастрольну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діяльність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значне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місце</a:t>
            </a:r>
            <a:r>
              <a:rPr lang="ru-RU" dirty="0" smtClean="0">
                <a:solidFill>
                  <a:srgbClr val="00B0F0"/>
                </a:solidFill>
              </a:rPr>
              <a:t> в </a:t>
            </a:r>
            <a:r>
              <a:rPr lang="ru-RU" dirty="0" err="1" smtClean="0">
                <a:solidFill>
                  <a:srgbClr val="00B0F0"/>
                </a:solidFill>
              </a:rPr>
              <a:t>якому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займає</a:t>
            </a:r>
            <a:r>
              <a:rPr lang="ru-RU" dirty="0" smtClean="0">
                <a:solidFill>
                  <a:srgbClr val="00B0F0"/>
                </a:solidFill>
              </a:rPr>
              <a:t> участь у </a:t>
            </a:r>
            <a:r>
              <a:rPr lang="ru-RU" dirty="0" err="1" smtClean="0">
                <a:solidFill>
                  <a:srgbClr val="00B0F0"/>
                </a:solidFill>
              </a:rPr>
              <a:t>неполітичній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частині</a:t>
            </a:r>
            <a:r>
              <a:rPr lang="ru-RU" dirty="0" smtClean="0">
                <a:solidFill>
                  <a:srgbClr val="00B0F0"/>
                </a:solidFill>
              </a:rPr>
              <a:t> туру «Так!» У </a:t>
            </a:r>
            <a:r>
              <a:rPr lang="ru-RU" dirty="0" err="1" smtClean="0">
                <a:solidFill>
                  <a:srgbClr val="00B0F0"/>
                </a:solidFill>
              </a:rPr>
              <a:t>вересні-жовтні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 err="1" smtClean="0">
                <a:solidFill>
                  <a:srgbClr val="00B0F0"/>
                </a:solidFill>
              </a:rPr>
              <a:t>Восени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починається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підготовка</a:t>
            </a:r>
            <a:r>
              <a:rPr lang="ru-RU" dirty="0" smtClean="0">
                <a:solidFill>
                  <a:srgbClr val="00B0F0"/>
                </a:solidFill>
              </a:rPr>
              <a:t> нового </a:t>
            </a:r>
            <a:r>
              <a:rPr lang="ru-RU" dirty="0" err="1" smtClean="0">
                <a:solidFill>
                  <a:srgbClr val="00B0F0"/>
                </a:solidFill>
              </a:rPr>
              <a:t>матеріалу</a:t>
            </a:r>
            <a:r>
              <a:rPr lang="ru-RU" dirty="0" smtClean="0">
                <a:solidFill>
                  <a:srgbClr val="00B0F0"/>
                </a:solidFill>
              </a:rPr>
              <a:t>. Перша </a:t>
            </a:r>
            <a:r>
              <a:rPr lang="ru-RU" dirty="0" err="1" smtClean="0">
                <a:solidFill>
                  <a:srgbClr val="00B0F0"/>
                </a:solidFill>
              </a:rPr>
              <a:t>пісня</a:t>
            </a:r>
            <a:r>
              <a:rPr lang="ru-RU" dirty="0" smtClean="0">
                <a:solidFill>
                  <a:srgbClr val="00B0F0"/>
                </a:solidFill>
              </a:rPr>
              <a:t> «</a:t>
            </a:r>
            <a:r>
              <a:rPr lang="ru-RU" dirty="0" err="1" smtClean="0">
                <a:solidFill>
                  <a:srgbClr val="00B0F0"/>
                </a:solidFill>
              </a:rPr>
              <a:t>Виноградна</a:t>
            </a:r>
            <a:r>
              <a:rPr lang="ru-RU" dirty="0" smtClean="0">
                <a:solidFill>
                  <a:srgbClr val="00B0F0"/>
                </a:solidFill>
              </a:rPr>
              <a:t> лоза» </a:t>
            </a:r>
            <a:r>
              <a:rPr lang="ru-RU" dirty="0" err="1" smtClean="0">
                <a:solidFill>
                  <a:srgbClr val="00B0F0"/>
                </a:solidFill>
              </a:rPr>
              <a:t>записується</a:t>
            </a:r>
            <a:r>
              <a:rPr lang="ru-RU" dirty="0" smtClean="0">
                <a:solidFill>
                  <a:srgbClr val="00B0F0"/>
                </a:solidFill>
              </a:rPr>
              <a:t> в </a:t>
            </a:r>
            <a:r>
              <a:rPr lang="ru-RU" dirty="0" err="1" smtClean="0">
                <a:solidFill>
                  <a:srgbClr val="00B0F0"/>
                </a:solidFill>
              </a:rPr>
              <a:t>Мінську</a:t>
            </a:r>
            <a:r>
              <a:rPr lang="ru-RU" dirty="0" smtClean="0">
                <a:solidFill>
                  <a:srgbClr val="00B0F0"/>
                </a:solidFill>
              </a:rPr>
              <a:t> на </a:t>
            </a:r>
            <a:r>
              <a:rPr lang="ru-RU" dirty="0" err="1" smtClean="0">
                <a:solidFill>
                  <a:srgbClr val="00B0F0"/>
                </a:solidFill>
              </a:rPr>
              <a:t>студії</a:t>
            </a:r>
            <a:r>
              <a:rPr lang="ru-RU" dirty="0" smtClean="0">
                <a:solidFill>
                  <a:srgbClr val="00B0F0"/>
                </a:solidFill>
              </a:rPr>
              <a:t> «</a:t>
            </a:r>
            <a:r>
              <a:rPr lang="ru-RU" dirty="0" err="1" smtClean="0">
                <a:solidFill>
                  <a:srgbClr val="00B0F0"/>
                </a:solidFill>
              </a:rPr>
              <a:t>Mezzo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Forte</a:t>
            </a:r>
            <a:r>
              <a:rPr lang="ru-RU" dirty="0" smtClean="0">
                <a:solidFill>
                  <a:srgbClr val="00B0F0"/>
                </a:solidFill>
              </a:rPr>
              <a:t>» у </a:t>
            </a:r>
            <a:r>
              <a:rPr lang="ru-RU" dirty="0" err="1" smtClean="0">
                <a:solidFill>
                  <a:srgbClr val="00B0F0"/>
                </a:solidFill>
              </a:rPr>
              <a:t>вересні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зводиться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у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err="1" smtClean="0">
                <a:solidFill>
                  <a:srgbClr val="00B0F0"/>
                </a:solidFill>
                <a:hlinkClick r:id="rId4" tooltip="Франція"/>
              </a:rPr>
              <a:t>Франції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err="1" smtClean="0">
                <a:solidFill>
                  <a:srgbClr val="00B0F0"/>
                </a:solidFill>
              </a:rPr>
              <a:t>англійським</a:t>
            </a:r>
            <a:r>
              <a:rPr lang="ru-RU" dirty="0" smtClean="0">
                <a:solidFill>
                  <a:srgbClr val="00B0F0"/>
                </a:solidFill>
              </a:rPr>
              <a:t> продюсером </a:t>
            </a:r>
            <a:r>
              <a:rPr lang="ru-RU" dirty="0" err="1" smtClean="0">
                <a:solidFill>
                  <a:srgbClr val="00B0F0"/>
                </a:solidFill>
              </a:rPr>
              <a:t>Віктором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Пендлбери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На початку </a:t>
            </a:r>
            <a:r>
              <a:rPr lang="ru-RU" dirty="0" smtClean="0">
                <a:solidFill>
                  <a:srgbClr val="00B0F0"/>
                </a:solidFill>
                <a:hlinkClick r:id="rId5" tooltip="2000"/>
              </a:rPr>
              <a:t>2000</a:t>
            </a:r>
            <a:r>
              <a:rPr lang="ru-RU" dirty="0" smtClean="0">
                <a:solidFill>
                  <a:srgbClr val="00B0F0"/>
                </a:solidFill>
              </a:rPr>
              <a:t> року </a:t>
            </a:r>
            <a:r>
              <a:rPr lang="ru-RU" dirty="0" err="1" smtClean="0">
                <a:solidFill>
                  <a:srgbClr val="00B0F0"/>
                </a:solidFill>
              </a:rPr>
              <a:t>студія</a:t>
            </a:r>
            <a:r>
              <a:rPr lang="ru-RU" dirty="0" smtClean="0">
                <a:solidFill>
                  <a:srgbClr val="00B0F0"/>
                </a:solidFill>
              </a:rPr>
              <a:t> «Союз» перевидала альбом «Красота», </a:t>
            </a:r>
            <a:r>
              <a:rPr lang="ru-RU" dirty="0" err="1" smtClean="0">
                <a:solidFill>
                  <a:srgbClr val="00B0F0"/>
                </a:solidFill>
              </a:rPr>
              <a:t>який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їй</a:t>
            </a:r>
            <a:r>
              <a:rPr lang="ru-RU" dirty="0" smtClean="0">
                <a:solidFill>
                  <a:srgbClr val="00B0F0"/>
                </a:solidFill>
              </a:rPr>
              <a:t> належав, </a:t>
            </a:r>
            <a:r>
              <a:rPr lang="ru-RU" dirty="0" err="1" smtClean="0">
                <a:solidFill>
                  <a:srgbClr val="00B0F0"/>
                </a:solidFill>
              </a:rPr>
              <a:t>під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назвою</a:t>
            </a:r>
            <a:r>
              <a:rPr lang="ru-RU" dirty="0" smtClean="0">
                <a:solidFill>
                  <a:srgbClr val="00B0F0"/>
                </a:solidFill>
              </a:rPr>
              <a:t> «Всем девчонкам нравится…». У </a:t>
            </a:r>
            <a:r>
              <a:rPr lang="ru-RU" dirty="0" err="1" smtClean="0">
                <a:solidFill>
                  <a:srgbClr val="00B0F0"/>
                </a:solidFill>
              </a:rPr>
              <a:t>перевидання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увійшли</a:t>
            </a:r>
            <a:r>
              <a:rPr lang="ru-RU" dirty="0" smtClean="0">
                <a:solidFill>
                  <a:srgbClr val="00B0F0"/>
                </a:solidFill>
              </a:rPr>
              <a:t> три </a:t>
            </a:r>
            <a:r>
              <a:rPr lang="ru-RU" dirty="0" err="1" smtClean="0">
                <a:solidFill>
                  <a:srgbClr val="00B0F0"/>
                </a:solidFill>
              </a:rPr>
              <a:t>нові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пісні</a:t>
            </a:r>
            <a:r>
              <a:rPr lang="ru-RU" dirty="0" smtClean="0">
                <a:solidFill>
                  <a:srgbClr val="00B0F0"/>
                </a:solidFill>
              </a:rPr>
              <a:t> — «Любовь повернулась ко мне задом», «Крошка моя» (</a:t>
            </a:r>
            <a:r>
              <a:rPr lang="ru-RU" dirty="0" err="1" smtClean="0">
                <a:solidFill>
                  <a:srgbClr val="00B0F0"/>
                </a:solidFill>
              </a:rPr>
              <a:t>кавер-версія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хіта</a:t>
            </a:r>
            <a:r>
              <a:rPr lang="ru-RU" dirty="0" smtClean="0">
                <a:solidFill>
                  <a:srgbClr val="00B0F0"/>
                </a:solidFill>
              </a:rPr>
              <a:t> "</a:t>
            </a:r>
            <a:r>
              <a:rPr lang="ru-RU" dirty="0" smtClean="0">
                <a:solidFill>
                  <a:srgbClr val="00B0F0"/>
                </a:solidFill>
                <a:hlinkClick r:id="rId6" tooltip="Руки вверх! (ще не написана)"/>
              </a:rPr>
              <a:t>«Руки вверх!»</a:t>
            </a:r>
            <a:r>
              <a:rPr lang="ru-RU" dirty="0" smtClean="0">
                <a:solidFill>
                  <a:srgbClr val="00B0F0"/>
                </a:solidFill>
              </a:rPr>
              <a:t>)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«Виноградная лоза». В </a:t>
            </a:r>
            <a:r>
              <a:rPr lang="ru-RU" dirty="0" err="1" smtClean="0">
                <a:solidFill>
                  <a:srgbClr val="00B0F0"/>
                </a:solidFill>
              </a:rPr>
              <a:t>цей</a:t>
            </a:r>
            <a:r>
              <a:rPr lang="ru-RU" dirty="0" smtClean="0">
                <a:solidFill>
                  <a:srgbClr val="00B0F0"/>
                </a:solidFill>
              </a:rPr>
              <a:t> же час </a:t>
            </a:r>
            <a:r>
              <a:rPr lang="ru-RU" dirty="0" err="1" smtClean="0">
                <a:solidFill>
                  <a:srgbClr val="00B0F0"/>
                </a:solidFill>
              </a:rPr>
              <a:t>виходить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музичний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фільм</a:t>
            </a:r>
            <a:r>
              <a:rPr lang="ru-RU" dirty="0" smtClean="0">
                <a:solidFill>
                  <a:srgbClr val="00B0F0"/>
                </a:solidFill>
              </a:rPr>
              <a:t> про гурт «</a:t>
            </a:r>
            <a:r>
              <a:rPr lang="ru-RU" dirty="0" err="1" smtClean="0">
                <a:solidFill>
                  <a:srgbClr val="00B0F0"/>
                </a:solidFill>
              </a:rPr>
              <a:t>Всім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дівчатам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подобається</a:t>
            </a:r>
            <a:r>
              <a:rPr lang="ru-RU" dirty="0" smtClean="0">
                <a:solidFill>
                  <a:srgbClr val="00B0F0"/>
                </a:solidFill>
              </a:rPr>
              <a:t>…». На </a:t>
            </a:r>
            <a:r>
              <a:rPr lang="ru-RU" dirty="0" err="1" smtClean="0">
                <a:solidFill>
                  <a:srgbClr val="00B0F0"/>
                </a:solidFill>
              </a:rPr>
              <a:t>цьому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співпраця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</a:t>
            </a:r>
            <a:r>
              <a:rPr lang="ru-RU" dirty="0" smtClean="0">
                <a:solidFill>
                  <a:srgbClr val="00B0F0"/>
                </a:solidFill>
              </a:rPr>
              <a:t> «Союзом» на той момент </a:t>
            </a:r>
            <a:r>
              <a:rPr lang="ru-RU" dirty="0" err="1" smtClean="0">
                <a:solidFill>
                  <a:srgbClr val="00B0F0"/>
                </a:solidFill>
              </a:rPr>
              <a:t>закінчилося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10242" name="Picture 2" descr="C:\Users\Олег\Desktop\Новая папка\1319706658_lyapis-trubeckoy-krasota-19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3600" y="1556792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332037"/>
            <a:ext cx="7467600" cy="4525963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У січні </a:t>
            </a:r>
            <a:r>
              <a:rPr lang="uk-UA" dirty="0" smtClean="0">
                <a:solidFill>
                  <a:srgbClr val="00B0F0"/>
                </a:solidFill>
                <a:hlinkClick r:id="rId2" tooltip="2000"/>
              </a:rPr>
              <a:t>2000</a:t>
            </a:r>
            <a:r>
              <a:rPr lang="uk-UA" dirty="0" smtClean="0">
                <a:solidFill>
                  <a:srgbClr val="00B0F0"/>
                </a:solidFill>
              </a:rPr>
              <a:t> в Мінську на студії </a:t>
            </a:r>
            <a:r>
              <a:rPr lang="uk-UA" dirty="0" smtClean="0">
                <a:solidFill>
                  <a:srgbClr val="00B0F0"/>
                </a:solidFill>
                <a:hlinkClick r:id="rId3" tooltip="Перший національний телеканал (Білорусь) (ще не написана)"/>
              </a:rPr>
              <a:t>Білоруського телебачення</a:t>
            </a:r>
            <a:r>
              <a:rPr lang="uk-UA" dirty="0" smtClean="0">
                <a:solidFill>
                  <a:srgbClr val="00B0F0"/>
                </a:solidFill>
              </a:rPr>
              <a:t> записується новий альбом під назвою </a:t>
            </a:r>
            <a:r>
              <a:rPr lang="uk-UA" dirty="0" smtClean="0">
                <a:solidFill>
                  <a:srgbClr val="00B0F0"/>
                </a:solidFill>
                <a:hlinkClick r:id="rId4" tooltip="Тяжкий (альбом)"/>
              </a:rPr>
              <a:t>«Тяжкий»</a:t>
            </a:r>
            <a:r>
              <a:rPr lang="uk-UA" dirty="0" smtClean="0">
                <a:solidFill>
                  <a:srgbClr val="00B0F0"/>
                </a:solidFill>
              </a:rPr>
              <a:t>. Під час запису диска в якості запрошеного музиканта був Іван Галушко (</a:t>
            </a:r>
            <a:r>
              <a:rPr lang="uk-UA" dirty="0" smtClean="0">
                <a:solidFill>
                  <a:srgbClr val="00B0F0"/>
                </a:solidFill>
                <a:hlinkClick r:id="rId5" tooltip="Тромбон"/>
              </a:rPr>
              <a:t>тромбон</a:t>
            </a:r>
            <a:r>
              <a:rPr lang="uk-UA" dirty="0" smtClean="0">
                <a:solidFill>
                  <a:srgbClr val="00B0F0"/>
                </a:solidFill>
              </a:rPr>
              <a:t>), який через декілька місяців вливається до складу гурту в якості третього учасника духової секції (Я. </a:t>
            </a:r>
            <a:r>
              <a:rPr lang="uk-UA" dirty="0" err="1" smtClean="0">
                <a:solidFill>
                  <a:srgbClr val="00B0F0"/>
                </a:solidFill>
              </a:rPr>
              <a:t>Дриндін</a:t>
            </a:r>
            <a:r>
              <a:rPr lang="uk-UA" dirty="0" smtClean="0">
                <a:solidFill>
                  <a:srgbClr val="00B0F0"/>
                </a:solidFill>
              </a:rPr>
              <a:t> — труба, П. </a:t>
            </a:r>
            <a:r>
              <a:rPr lang="uk-UA" dirty="0" err="1" smtClean="0">
                <a:solidFill>
                  <a:srgbClr val="00B0F0"/>
                </a:solidFill>
              </a:rPr>
              <a:t>Кузюковіч</a:t>
            </a:r>
            <a:r>
              <a:rPr lang="uk-UA" dirty="0" smtClean="0">
                <a:solidFill>
                  <a:srgbClr val="00B0F0"/>
                </a:solidFill>
              </a:rPr>
              <a:t> — тромбон). «</a:t>
            </a:r>
            <a:r>
              <a:rPr lang="uk-UA" dirty="0" err="1" smtClean="0">
                <a:solidFill>
                  <a:srgbClr val="00B0F0"/>
                </a:solidFill>
              </a:rPr>
              <a:t>Ляпис</a:t>
            </a:r>
            <a:r>
              <a:rPr lang="uk-UA" dirty="0" smtClean="0">
                <a:solidFill>
                  <a:srgbClr val="00B0F0"/>
                </a:solidFill>
              </a:rPr>
              <a:t>» підписує контракт з провідною російською рекорд-компанією </a:t>
            </a:r>
            <a:r>
              <a:rPr lang="en-US" dirty="0" smtClean="0">
                <a:solidFill>
                  <a:srgbClr val="00B0F0"/>
                </a:solidFill>
                <a:hlinkClick r:id="rId6" tooltip="Real Records (ще не написана)"/>
              </a:rPr>
              <a:t>Real Records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uk-UA" dirty="0" smtClean="0">
                <a:solidFill>
                  <a:srgbClr val="00B0F0"/>
                </a:solidFill>
              </a:rPr>
              <a:t>яка </a:t>
            </a:r>
            <a:r>
              <a:rPr lang="uk-UA" dirty="0" smtClean="0">
                <a:solidFill>
                  <a:srgbClr val="00B0F0"/>
                </a:solidFill>
                <a:hlinkClick r:id="rId7" tooltip="15 травня"/>
              </a:rPr>
              <a:t>15 травня</a:t>
            </a:r>
            <a:r>
              <a:rPr lang="uk-UA" dirty="0" smtClean="0">
                <a:solidFill>
                  <a:srgbClr val="00B0F0"/>
                </a:solidFill>
              </a:rPr>
              <a:t> того ж року випускає їх новий альбом. Платівка викликала неоднозначну реакцію. Програмні директори московських радіостанцій вкрай неохоче брали в свій ефір пісні з «Тяжкого», </a:t>
            </a:r>
            <a:r>
              <a:rPr lang="en-US" dirty="0" smtClean="0">
                <a:solidFill>
                  <a:srgbClr val="00B0F0"/>
                </a:solidFill>
                <a:hlinkClick r:id="rId8" tooltip="MTV"/>
              </a:rPr>
              <a:t>MTV</a:t>
            </a:r>
            <a:r>
              <a:rPr lang="en-US" dirty="0" smtClean="0">
                <a:solidFill>
                  <a:srgbClr val="00B0F0"/>
                </a:solidFill>
              </a:rPr>
              <a:t> </a:t>
            </a:r>
            <a:r>
              <a:rPr lang="uk-UA" dirty="0" smtClean="0">
                <a:solidFill>
                  <a:srgbClr val="00B0F0"/>
                </a:solidFill>
              </a:rPr>
              <a:t>і </a:t>
            </a:r>
            <a:r>
              <a:rPr lang="uk-UA" dirty="0" smtClean="0">
                <a:solidFill>
                  <a:srgbClr val="00B0F0"/>
                </a:solidFill>
                <a:hlinkClick r:id="rId9" tooltip="ОРТ"/>
              </a:rPr>
              <a:t>ОРТ</a:t>
            </a:r>
            <a:r>
              <a:rPr lang="uk-UA" dirty="0" smtClean="0">
                <a:solidFill>
                  <a:srgbClr val="00B0F0"/>
                </a:solidFill>
              </a:rPr>
              <a:t> відмовлялися крутити кліпи «Спорт пройшов», «</a:t>
            </a:r>
            <a:r>
              <a:rPr lang="uk-UA" dirty="0" err="1" smtClean="0">
                <a:solidFill>
                  <a:srgbClr val="00B0F0"/>
                </a:solidFill>
              </a:rPr>
              <a:t>Дружбан</a:t>
            </a:r>
            <a:r>
              <a:rPr lang="uk-UA" dirty="0" smtClean="0">
                <a:solidFill>
                  <a:srgbClr val="00B0F0"/>
                </a:solidFill>
              </a:rPr>
              <a:t>» і «По алеях» (знятий за участю комік-трупи </a:t>
            </a:r>
            <a:r>
              <a:rPr lang="uk-UA" dirty="0" smtClean="0">
                <a:solidFill>
                  <a:srgbClr val="00B0F0"/>
                </a:solidFill>
                <a:hlinkClick r:id="rId10" tooltip="Маски-шоу"/>
              </a:rPr>
              <a:t>Маски-шоу</a:t>
            </a:r>
            <a:r>
              <a:rPr lang="uk-UA" dirty="0" smtClean="0">
                <a:solidFill>
                  <a:srgbClr val="00B0F0"/>
                </a:solidFill>
              </a:rPr>
              <a:t>). Але Артемій Троїцький назвав «Тяжкий» </a:t>
            </a:r>
            <a:r>
              <a:rPr lang="uk-UA" i="1" dirty="0" smtClean="0">
                <a:solidFill>
                  <a:srgbClr val="00B0F0"/>
                </a:solidFill>
              </a:rPr>
              <a:t>«найкращим, що було видано в Росії в 2000 році»</a:t>
            </a:r>
            <a:r>
              <a:rPr lang="uk-UA" dirty="0" smtClean="0">
                <a:solidFill>
                  <a:srgbClr val="00B0F0"/>
                </a:solidFill>
              </a:rPr>
              <a:t>.</a:t>
            </a:r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11266" name="Picture 2" descr="C:\Users\Олег\Desktop\Новая папка\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188640"/>
            <a:ext cx="2724894" cy="272489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7467600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Влітку 2001 був знятий кліп на пісню «Сочі», яка, як і «Голуби», мала великий успіх. У вересні вийшов альбом </a:t>
            </a:r>
            <a:r>
              <a:rPr lang="uk-UA" dirty="0" smtClean="0">
                <a:hlinkClick r:id="rId2" tooltip="Юність"/>
              </a:rPr>
              <a:t>«Юність»</a:t>
            </a:r>
            <a:r>
              <a:rPr lang="uk-UA" dirty="0" smtClean="0"/>
              <a:t> — найуспішніша платівка з часів «Краси».</a:t>
            </a:r>
          </a:p>
          <a:p>
            <a:r>
              <a:rPr lang="uk-UA" dirty="0" smtClean="0"/>
              <a:t>Тим часом на початку </a:t>
            </a:r>
            <a:r>
              <a:rPr lang="uk-UA" dirty="0" smtClean="0">
                <a:hlinkClick r:id="rId3" tooltip="2001"/>
              </a:rPr>
              <a:t>2001</a:t>
            </a:r>
            <a:r>
              <a:rPr lang="uk-UA" dirty="0" smtClean="0"/>
              <a:t> року на зміну Дмитру Свиридовичу прийшов Олексій Зайцев (бас-гітара), а рік потому групу покинув ще один учасник першого складу — Олексій </a:t>
            </a:r>
            <a:r>
              <a:rPr lang="uk-UA" dirty="0" err="1" smtClean="0"/>
              <a:t>Любавін</a:t>
            </a:r>
            <a:r>
              <a:rPr lang="uk-UA" dirty="0" smtClean="0"/>
              <a:t> (ударні). Місце за барабанами зайняв Олександр Сторожук.</a:t>
            </a:r>
          </a:p>
          <a:p>
            <a:endParaRPr lang="uk-UA" dirty="0"/>
          </a:p>
        </p:txBody>
      </p:sp>
      <p:pic>
        <p:nvPicPr>
          <p:cNvPr id="12290" name="Picture 2" descr="C:\Users\Олег\Desktop\Новая папка\51c2df2935f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2305"/>
            <a:ext cx="6023917" cy="5993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868144" cy="7317432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Перші чорнові записи для нового альбому зробили восени </a:t>
            </a:r>
            <a:r>
              <a:rPr lang="uk-UA" dirty="0" smtClean="0">
                <a:solidFill>
                  <a:srgbClr val="00B0F0"/>
                </a:solidFill>
                <a:hlinkClick r:id="rId2" tooltip="2002"/>
              </a:rPr>
              <a:t>2002</a:t>
            </a:r>
            <a:r>
              <a:rPr lang="uk-UA" dirty="0" smtClean="0">
                <a:solidFill>
                  <a:srgbClr val="00B0F0"/>
                </a:solidFill>
              </a:rPr>
              <a:t>, після чого в січні </a:t>
            </a:r>
            <a:r>
              <a:rPr lang="uk-UA" dirty="0" smtClean="0">
                <a:solidFill>
                  <a:srgbClr val="00B0F0"/>
                </a:solidFill>
                <a:hlinkClick r:id="rId3" tooltip="2003"/>
              </a:rPr>
              <a:t>2003</a:t>
            </a:r>
            <a:r>
              <a:rPr lang="uk-UA" dirty="0" smtClean="0">
                <a:solidFill>
                  <a:srgbClr val="00B0F0"/>
                </a:solidFill>
              </a:rPr>
              <a:t> з'їздили в </a:t>
            </a:r>
            <a:r>
              <a:rPr lang="uk-UA" dirty="0" smtClean="0">
                <a:solidFill>
                  <a:srgbClr val="00B0F0"/>
                </a:solidFill>
                <a:hlinkClick r:id="rId4" tooltip="Київ"/>
              </a:rPr>
              <a:t>Київ</a:t>
            </a:r>
            <a:r>
              <a:rPr lang="uk-UA" dirty="0" smtClean="0">
                <a:solidFill>
                  <a:srgbClr val="00B0F0"/>
                </a:solidFill>
              </a:rPr>
              <a:t> до Євгена Ступки. Дві пісні з шести записаних увійшли в експериментальний </a:t>
            </a:r>
            <a:r>
              <a:rPr lang="uk-UA" dirty="0" err="1" smtClean="0">
                <a:solidFill>
                  <a:srgbClr val="00B0F0"/>
                </a:solidFill>
              </a:rPr>
              <a:t>максі-сингл</a:t>
            </a:r>
            <a:r>
              <a:rPr lang="uk-UA" dirty="0" smtClean="0">
                <a:solidFill>
                  <a:srgbClr val="00B0F0"/>
                </a:solidFill>
              </a:rPr>
              <a:t> </a:t>
            </a:r>
            <a:r>
              <a:rPr lang="uk-UA" dirty="0" smtClean="0">
                <a:solidFill>
                  <a:srgbClr val="00B0F0"/>
                </a:solidFill>
                <a:hlinkClick r:id="rId5" tooltip="Чырвоны кальсоны (ще не написана)"/>
              </a:rPr>
              <a:t>«</a:t>
            </a:r>
            <a:r>
              <a:rPr lang="uk-UA" dirty="0" err="1" smtClean="0">
                <a:solidFill>
                  <a:srgbClr val="00B0F0"/>
                </a:solidFill>
                <a:hlinkClick r:id="rId5" tooltip="Чырвоны кальсоны (ще не написана)"/>
              </a:rPr>
              <a:t>Чырвоны</a:t>
            </a:r>
            <a:r>
              <a:rPr lang="uk-UA" dirty="0" smtClean="0">
                <a:solidFill>
                  <a:srgbClr val="00B0F0"/>
                </a:solidFill>
                <a:hlinkClick r:id="rId5" tooltip="Чырвоны кальсоны (ще не написана)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hlinkClick r:id="rId5" tooltip="Чырвоны кальсоны (ще не написана)"/>
              </a:rPr>
              <a:t>кальсоны</a:t>
            </a:r>
            <a:r>
              <a:rPr lang="uk-UA" dirty="0" smtClean="0">
                <a:solidFill>
                  <a:srgbClr val="00B0F0"/>
                </a:solidFill>
                <a:hlinkClick r:id="rId5" tooltip="Чырвоны кальсоны (ще не написана)"/>
              </a:rPr>
              <a:t>»</a:t>
            </a:r>
            <a:r>
              <a:rPr lang="uk-UA" dirty="0" smtClean="0">
                <a:solidFill>
                  <a:srgbClr val="00B0F0"/>
                </a:solidFill>
              </a:rPr>
              <a:t> (травень 2003), куди також увійшла велика кількість реміксів від друзів групи.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Під час запису Олексія Зайцева на бас-гітарі замінює Володимир </a:t>
            </a:r>
            <a:r>
              <a:rPr lang="uk-UA" dirty="0" err="1" smtClean="0">
                <a:solidFill>
                  <a:srgbClr val="00B0F0"/>
                </a:solidFill>
              </a:rPr>
              <a:t>Егліціс</a:t>
            </a:r>
            <a:r>
              <a:rPr lang="uk-UA" dirty="0" smtClean="0">
                <a:solidFill>
                  <a:srgbClr val="00B0F0"/>
                </a:solidFill>
              </a:rPr>
              <a:t> з гурту Карла </a:t>
            </a:r>
            <a:r>
              <a:rPr lang="uk-UA" dirty="0" err="1" smtClean="0">
                <a:solidFill>
                  <a:srgbClr val="00B0F0"/>
                </a:solidFill>
              </a:rPr>
              <a:t>Хламкіна</a:t>
            </a:r>
            <a:r>
              <a:rPr lang="uk-UA" dirty="0" smtClean="0">
                <a:solidFill>
                  <a:srgbClr val="00B0F0"/>
                </a:solidFill>
              </a:rPr>
              <a:t>. Приблизно в той же час колектив покидає Єгор </a:t>
            </a:r>
            <a:r>
              <a:rPr lang="uk-UA" dirty="0" err="1" smtClean="0">
                <a:solidFill>
                  <a:srgbClr val="00B0F0"/>
                </a:solidFill>
              </a:rPr>
              <a:t>Дриндін</a:t>
            </a:r>
            <a:r>
              <a:rPr lang="uk-UA" dirty="0" smtClean="0">
                <a:solidFill>
                  <a:srgbClr val="00B0F0"/>
                </a:solidFill>
              </a:rPr>
              <a:t>. Трубачем стає валторніст Павло </a:t>
            </a:r>
            <a:r>
              <a:rPr lang="uk-UA" dirty="0" err="1" smtClean="0">
                <a:solidFill>
                  <a:srgbClr val="00B0F0"/>
                </a:solidFill>
              </a:rPr>
              <a:t>Кузюковіч</a:t>
            </a:r>
            <a:r>
              <a:rPr lang="uk-UA" dirty="0" smtClean="0">
                <a:solidFill>
                  <a:srgbClr val="00B0F0"/>
                </a:solidFill>
              </a:rPr>
              <a:t>.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Результатом майже року роботи став альбом </a:t>
            </a:r>
            <a:r>
              <a:rPr lang="uk-UA" dirty="0" smtClean="0">
                <a:solidFill>
                  <a:srgbClr val="00B0F0"/>
                </a:solidFill>
                <a:hlinkClick r:id="rId6" tooltip="Золотые яйцы"/>
              </a:rPr>
              <a:t>«</a:t>
            </a:r>
            <a:r>
              <a:rPr lang="uk-UA" dirty="0" err="1" smtClean="0">
                <a:solidFill>
                  <a:srgbClr val="00B0F0"/>
                </a:solidFill>
                <a:hlinkClick r:id="rId6" tooltip="Золотые яйцы"/>
              </a:rPr>
              <a:t>Золотые</a:t>
            </a:r>
            <a:r>
              <a:rPr lang="uk-UA" dirty="0" smtClean="0">
                <a:solidFill>
                  <a:srgbClr val="00B0F0"/>
                </a:solidFill>
                <a:hlinkClick r:id="rId6" tooltip="Золотые яйцы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hlinkClick r:id="rId6" tooltip="Золотые яйцы"/>
              </a:rPr>
              <a:t>яйцы</a:t>
            </a:r>
            <a:r>
              <a:rPr lang="uk-UA" dirty="0" smtClean="0">
                <a:solidFill>
                  <a:srgbClr val="00B0F0"/>
                </a:solidFill>
                <a:hlinkClick r:id="rId6" tooltip="Золотые яйцы"/>
              </a:rPr>
              <a:t>»</a:t>
            </a:r>
            <a:r>
              <a:rPr lang="uk-UA" dirty="0" smtClean="0">
                <a:solidFill>
                  <a:srgbClr val="00B0F0"/>
                </a:solidFill>
              </a:rPr>
              <a:t> (квітень </a:t>
            </a:r>
            <a:r>
              <a:rPr lang="uk-UA" dirty="0" smtClean="0">
                <a:solidFill>
                  <a:srgbClr val="00B0F0"/>
                </a:solidFill>
                <a:hlinkClick r:id="rId7" tooltip="2004"/>
              </a:rPr>
              <a:t>2004</a:t>
            </a:r>
            <a:r>
              <a:rPr lang="uk-UA" dirty="0" smtClean="0">
                <a:solidFill>
                  <a:srgbClr val="00B0F0"/>
                </a:solidFill>
              </a:rPr>
              <a:t>), звучання якого було помітно більше «незалежним», з досить сильним впливом </a:t>
            </a:r>
            <a:r>
              <a:rPr lang="uk-UA" dirty="0" err="1" smtClean="0">
                <a:solidFill>
                  <a:srgbClr val="00B0F0"/>
                </a:solidFill>
              </a:rPr>
              <a:t>ска</a:t>
            </a:r>
            <a:r>
              <a:rPr lang="uk-UA" dirty="0" smtClean="0">
                <a:solidFill>
                  <a:srgbClr val="00B0F0"/>
                </a:solidFill>
              </a:rPr>
              <a:t> та </a:t>
            </a:r>
            <a:r>
              <a:rPr lang="uk-UA" dirty="0" err="1" smtClean="0">
                <a:solidFill>
                  <a:srgbClr val="00B0F0"/>
                </a:solidFill>
              </a:rPr>
              <a:t>реггі</a:t>
            </a:r>
            <a:r>
              <a:rPr lang="uk-UA" dirty="0" smtClean="0">
                <a:solidFill>
                  <a:srgbClr val="00B0F0"/>
                </a:solidFill>
              </a:rPr>
              <a:t>. До часу його випуску було знято два </a:t>
            </a:r>
            <a:r>
              <a:rPr lang="uk-UA" dirty="0" err="1" smtClean="0">
                <a:solidFill>
                  <a:srgbClr val="00B0F0"/>
                </a:solidFill>
              </a:rPr>
              <a:t>відеокліпи</a:t>
            </a:r>
            <a:r>
              <a:rPr lang="uk-UA" dirty="0" smtClean="0">
                <a:solidFill>
                  <a:srgbClr val="00B0F0"/>
                </a:solidFill>
              </a:rPr>
              <a:t>. Перший, на пісню «</a:t>
            </a:r>
            <a:r>
              <a:rPr lang="uk-UA" dirty="0" err="1" smtClean="0">
                <a:solidFill>
                  <a:srgbClr val="00B0F0"/>
                </a:solidFill>
              </a:rPr>
              <a:t>Раїнька</a:t>
            </a:r>
            <a:r>
              <a:rPr lang="uk-UA" dirty="0" smtClean="0">
                <a:solidFill>
                  <a:srgbClr val="00B0F0"/>
                </a:solidFill>
              </a:rPr>
              <a:t>», став самою невдалою роботою Ігоря </a:t>
            </a:r>
            <a:r>
              <a:rPr lang="uk-UA" dirty="0" err="1" smtClean="0">
                <a:solidFill>
                  <a:srgbClr val="00B0F0"/>
                </a:solidFill>
              </a:rPr>
              <a:t>Пашкевича</a:t>
            </a:r>
            <a:r>
              <a:rPr lang="uk-UA" dirty="0" smtClean="0">
                <a:solidFill>
                  <a:srgbClr val="00B0F0"/>
                </a:solidFill>
              </a:rPr>
              <a:t>. Другий, виконаний в техніці пластилінової анімації зняли брати </a:t>
            </a:r>
            <a:r>
              <a:rPr lang="uk-UA" dirty="0" err="1" smtClean="0">
                <a:solidFill>
                  <a:srgbClr val="00B0F0"/>
                </a:solidFill>
              </a:rPr>
              <a:t>Сидоруки</a:t>
            </a:r>
            <a:r>
              <a:rPr lang="uk-UA" dirty="0" smtClean="0">
                <a:solidFill>
                  <a:srgbClr val="00B0F0"/>
                </a:solidFill>
              </a:rPr>
              <a:t>.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До виходу альбому Сергій </a:t>
            </a:r>
            <a:r>
              <a:rPr lang="uk-UA" dirty="0" err="1" smtClean="0">
                <a:solidFill>
                  <a:srgbClr val="00B0F0"/>
                </a:solidFill>
              </a:rPr>
              <a:t>Міхалок</a:t>
            </a:r>
            <a:r>
              <a:rPr lang="uk-UA" dirty="0" smtClean="0">
                <a:solidFill>
                  <a:srgbClr val="00B0F0"/>
                </a:solidFill>
              </a:rPr>
              <a:t> змінює свій зовнішній вигляд. У серпні 2004 з'явилося відео на пісню «</a:t>
            </a:r>
            <a:r>
              <a:rPr lang="uk-UA" dirty="0" err="1" smtClean="0">
                <a:solidFill>
                  <a:srgbClr val="00B0F0"/>
                </a:solidFill>
              </a:rPr>
              <a:t>Почтальоны</a:t>
            </a:r>
            <a:r>
              <a:rPr lang="uk-UA" dirty="0" smtClean="0">
                <a:solidFill>
                  <a:srgbClr val="00B0F0"/>
                </a:solidFill>
              </a:rPr>
              <a:t>», зняте американським режисером </a:t>
            </a:r>
            <a:r>
              <a:rPr lang="uk-UA" dirty="0" err="1" smtClean="0">
                <a:solidFill>
                  <a:srgbClr val="00B0F0"/>
                </a:solidFill>
              </a:rPr>
              <a:t>Кевіном</a:t>
            </a:r>
            <a:r>
              <a:rPr lang="uk-UA" dirty="0" smtClean="0">
                <a:solidFill>
                  <a:srgbClr val="00B0F0"/>
                </a:solidFill>
              </a:rPr>
              <a:t> Джексоном. Найдорожче і, напевно, найбільш невдале відео групи.</a:t>
            </a:r>
          </a:p>
          <a:p>
            <a:endParaRPr lang="uk-UA" dirty="0"/>
          </a:p>
        </p:txBody>
      </p:sp>
      <p:pic>
        <p:nvPicPr>
          <p:cNvPr id="13314" name="Picture 2" descr="C:\Users\Олег\Desktop\Новая папка\c7f02b9b1973f35423704aed17777e8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04664"/>
            <a:ext cx="5976664" cy="5994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724128" cy="6858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У </a:t>
            </a:r>
            <a:r>
              <a:rPr lang="ru-RU" dirty="0" smtClean="0">
                <a:solidFill>
                  <a:srgbClr val="00B0F0"/>
                </a:solidFill>
                <a:hlinkClick r:id="rId2" tooltip="2004"/>
              </a:rPr>
              <a:t>2004</a:t>
            </a:r>
            <a:r>
              <a:rPr lang="ru-RU" dirty="0" smtClean="0">
                <a:solidFill>
                  <a:srgbClr val="00B0F0"/>
                </a:solidFill>
              </a:rPr>
              <a:t>–</a:t>
            </a:r>
            <a:r>
              <a:rPr lang="ru-RU" dirty="0" smtClean="0">
                <a:solidFill>
                  <a:srgbClr val="00B0F0"/>
                </a:solidFill>
                <a:hlinkClick r:id="rId3" tooltip="2006"/>
              </a:rPr>
              <a:t>2006</a:t>
            </a:r>
            <a:r>
              <a:rPr lang="ru-RU" dirty="0" smtClean="0">
                <a:solidFill>
                  <a:srgbClr val="00B0F0"/>
                </a:solidFill>
              </a:rPr>
              <a:t> роках «Ляпис Трубецкой» активно </a:t>
            </a:r>
            <a:r>
              <a:rPr lang="ru-RU" dirty="0" err="1" smtClean="0">
                <a:solidFill>
                  <a:srgbClr val="00B0F0"/>
                </a:solidFill>
              </a:rPr>
              <a:t>займався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саундтреками</a:t>
            </a:r>
            <a:r>
              <a:rPr lang="ru-RU" dirty="0" smtClean="0">
                <a:solidFill>
                  <a:srgbClr val="00B0F0"/>
                </a:solidFill>
              </a:rPr>
              <a:t>. Команда записала </a:t>
            </a:r>
            <a:r>
              <a:rPr lang="ru-RU" dirty="0" err="1" smtClean="0">
                <a:solidFill>
                  <a:srgbClr val="00B0F0"/>
                </a:solidFill>
              </a:rPr>
              <a:t>музику</a:t>
            </a:r>
            <a:r>
              <a:rPr lang="ru-RU" dirty="0" smtClean="0">
                <a:solidFill>
                  <a:srgbClr val="00B0F0"/>
                </a:solidFill>
              </a:rPr>
              <a:t> до </a:t>
            </a:r>
            <a:r>
              <a:rPr lang="ru-RU" dirty="0" err="1" smtClean="0">
                <a:solidFill>
                  <a:srgbClr val="00B0F0"/>
                </a:solidFill>
              </a:rPr>
              <a:t>серіалу</a:t>
            </a:r>
            <a:r>
              <a:rPr lang="ru-RU" dirty="0" smtClean="0">
                <a:solidFill>
                  <a:srgbClr val="00B0F0"/>
                </a:solidFill>
              </a:rPr>
              <a:t> «</a:t>
            </a:r>
            <a:r>
              <a:rPr lang="ru-RU" dirty="0" err="1" smtClean="0">
                <a:solidFill>
                  <a:srgbClr val="00B0F0"/>
                </a:solidFill>
              </a:rPr>
              <a:t>Чоловіки</a:t>
            </a:r>
            <a:r>
              <a:rPr lang="ru-RU" dirty="0" smtClean="0">
                <a:solidFill>
                  <a:srgbClr val="00B0F0"/>
                </a:solidFill>
              </a:rPr>
              <a:t> не </a:t>
            </a:r>
            <a:r>
              <a:rPr lang="ru-RU" dirty="0" err="1" smtClean="0">
                <a:solidFill>
                  <a:srgbClr val="00B0F0"/>
                </a:solidFill>
              </a:rPr>
              <a:t>плачуть</a:t>
            </a:r>
            <a:r>
              <a:rPr lang="ru-RU" dirty="0" smtClean="0">
                <a:solidFill>
                  <a:srgbClr val="00B0F0"/>
                </a:solidFill>
              </a:rPr>
              <a:t>» та </a:t>
            </a:r>
            <a:r>
              <a:rPr lang="ru-RU" dirty="0" err="1" smtClean="0">
                <a:solidFill>
                  <a:srgbClr val="00B0F0"/>
                </a:solidFill>
              </a:rPr>
              <a:t>фільму</a:t>
            </a:r>
            <a:r>
              <a:rPr lang="ru-RU" dirty="0" smtClean="0">
                <a:solidFill>
                  <a:srgbClr val="00B0F0"/>
                </a:solidFill>
              </a:rPr>
              <a:t> «</a:t>
            </a:r>
            <a:r>
              <a:rPr lang="ru-RU" dirty="0" err="1" smtClean="0">
                <a:solidFill>
                  <a:srgbClr val="00B0F0"/>
                </a:solidFill>
              </a:rPr>
              <a:t>Останній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забій</a:t>
            </a:r>
            <a:r>
              <a:rPr lang="ru-RU" dirty="0" smtClean="0">
                <a:solidFill>
                  <a:srgbClr val="00B0F0"/>
                </a:solidFill>
              </a:rPr>
              <a:t>» (</a:t>
            </a:r>
            <a:r>
              <a:rPr lang="ru-RU" dirty="0" err="1" smtClean="0">
                <a:solidFill>
                  <a:srgbClr val="00B0F0"/>
                </a:solidFill>
              </a:rPr>
              <a:t>обидва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зняті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російським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режисером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err="1" smtClean="0">
                <a:solidFill>
                  <a:srgbClr val="00B0F0"/>
                </a:solidFill>
                <a:hlinkClick r:id="rId4" tooltip="Сергій Бобров (ще не написана)"/>
              </a:rPr>
              <a:t>Сергієм</a:t>
            </a:r>
            <a:r>
              <a:rPr lang="ru-RU" dirty="0" smtClean="0">
                <a:solidFill>
                  <a:srgbClr val="00B0F0"/>
                </a:solidFill>
                <a:hlinkClick r:id="rId4" tooltip="Сергій Бобров (ще не написана)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hlinkClick r:id="rId4" tooltip="Сергій Бобров (ще не написана)"/>
              </a:rPr>
              <a:t>Бобровим</a:t>
            </a:r>
            <a:r>
              <a:rPr lang="ru-RU" dirty="0" smtClean="0">
                <a:solidFill>
                  <a:srgbClr val="00B0F0"/>
                </a:solidFill>
              </a:rPr>
              <a:t>). Результатом став </a:t>
            </a:r>
            <a:r>
              <a:rPr lang="ru-RU" dirty="0" err="1" smtClean="0">
                <a:solidFill>
                  <a:srgbClr val="00B0F0"/>
                </a:solidFill>
              </a:rPr>
              <a:t>збірний</a:t>
            </a:r>
            <a:r>
              <a:rPr lang="ru-RU" dirty="0" smtClean="0">
                <a:solidFill>
                  <a:srgbClr val="00B0F0"/>
                </a:solidFill>
              </a:rPr>
              <a:t> альбом </a:t>
            </a:r>
            <a:r>
              <a:rPr lang="ru-RU" dirty="0" smtClean="0">
                <a:solidFill>
                  <a:srgbClr val="00B0F0"/>
                </a:solidFill>
                <a:hlinkClick r:id="rId5" tooltip="Мужчины не плачут. Песни для кино"/>
              </a:rPr>
              <a:t>«Мужчины не плачут.  </a:t>
            </a:r>
          </a:p>
          <a:p>
            <a:r>
              <a:rPr lang="ru-RU" dirty="0" smtClean="0">
                <a:solidFill>
                  <a:srgbClr val="00B0F0"/>
                </a:solidFill>
                <a:hlinkClick r:id="rId5" tooltip="Мужчины не плачут. Песни для кино"/>
              </a:rPr>
              <a:t>Песни для кино»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більшість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пісень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якого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були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записані</a:t>
            </a:r>
            <a:r>
              <a:rPr lang="ru-RU" dirty="0" smtClean="0">
                <a:solidFill>
                  <a:srgbClr val="00B0F0"/>
                </a:solidFill>
              </a:rPr>
              <a:t> у </a:t>
            </a:r>
            <a:r>
              <a:rPr lang="ru-RU" dirty="0" err="1" smtClean="0">
                <a:solidFill>
                  <a:srgbClr val="00B0F0"/>
                </a:solidFill>
              </a:rPr>
              <a:t>форматі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напів-акустичного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бенду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акордеоном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 err="1" smtClean="0">
                <a:solidFill>
                  <a:srgbClr val="00B0F0"/>
                </a:solidFill>
              </a:rPr>
              <a:t>Він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вийшов</a:t>
            </a:r>
            <a:r>
              <a:rPr lang="ru-RU" dirty="0" smtClean="0">
                <a:solidFill>
                  <a:srgbClr val="00B0F0"/>
                </a:solidFill>
              </a:rPr>
              <a:t> в </a:t>
            </a:r>
            <a:r>
              <a:rPr lang="ru-RU" dirty="0" err="1" smtClean="0">
                <a:solidFill>
                  <a:srgbClr val="00B0F0"/>
                </a:solidFill>
              </a:rPr>
              <a:t>березні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smtClean="0">
                <a:solidFill>
                  <a:srgbClr val="00B0F0"/>
                </a:solidFill>
                <a:hlinkClick r:id="rId3" tooltip="2006"/>
              </a:rPr>
              <a:t>2006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Разом </a:t>
            </a:r>
            <a:r>
              <a:rPr lang="ru-RU" dirty="0" err="1" smtClean="0">
                <a:solidFill>
                  <a:srgbClr val="00B0F0"/>
                </a:solidFill>
              </a:rPr>
              <a:t>з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тим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ще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влітку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smtClean="0">
                <a:solidFill>
                  <a:srgbClr val="00B0F0"/>
                </a:solidFill>
                <a:hlinkClick r:id="rId6" tooltip="2005"/>
              </a:rPr>
              <a:t>2005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err="1" smtClean="0">
                <a:solidFill>
                  <a:srgbClr val="00B0F0"/>
                </a:solidFill>
              </a:rPr>
              <a:t>колектив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розпочав</a:t>
            </a:r>
            <a:r>
              <a:rPr lang="ru-RU" dirty="0" smtClean="0">
                <a:solidFill>
                  <a:srgbClr val="00B0F0"/>
                </a:solidFill>
              </a:rPr>
              <a:t> роботу над </a:t>
            </a:r>
            <a:r>
              <a:rPr lang="ru-RU" dirty="0" err="1" smtClean="0">
                <a:solidFill>
                  <a:srgbClr val="00B0F0"/>
                </a:solidFill>
              </a:rPr>
              <a:t>своєю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черговою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платівкою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 err="1" smtClean="0">
                <a:solidFill>
                  <a:srgbClr val="00B0F0"/>
                </a:solidFill>
              </a:rPr>
              <a:t>Перші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нові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пісні</a:t>
            </a:r>
            <a:r>
              <a:rPr lang="ru-RU" dirty="0" smtClean="0">
                <a:solidFill>
                  <a:srgbClr val="00B0F0"/>
                </a:solidFill>
              </a:rPr>
              <a:t> («Андрюша», «</a:t>
            </a:r>
            <a:r>
              <a:rPr lang="ru-RU" dirty="0" err="1" smtClean="0">
                <a:solidFill>
                  <a:srgbClr val="00B0F0"/>
                </a:solidFill>
              </a:rPr>
              <a:t>Харе</a:t>
            </a:r>
            <a:r>
              <a:rPr lang="ru-RU" dirty="0" smtClean="0">
                <a:solidFill>
                  <a:srgbClr val="00B0F0"/>
                </a:solidFill>
              </a:rPr>
              <a:t>») </a:t>
            </a:r>
            <a:r>
              <a:rPr lang="ru-RU" dirty="0" err="1" smtClean="0">
                <a:solidFill>
                  <a:srgbClr val="00B0F0"/>
                </a:solidFill>
              </a:rPr>
              <a:t>були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представлені</a:t>
            </a:r>
            <a:r>
              <a:rPr lang="ru-RU" dirty="0" smtClean="0">
                <a:solidFill>
                  <a:srgbClr val="00B0F0"/>
                </a:solidFill>
              </a:rPr>
              <a:t> слухачам </a:t>
            </a:r>
            <a:r>
              <a:rPr lang="ru-RU" dirty="0" err="1" smtClean="0">
                <a:solidFill>
                  <a:srgbClr val="00B0F0"/>
                </a:solidFill>
              </a:rPr>
              <a:t>ще</a:t>
            </a:r>
            <a:r>
              <a:rPr lang="ru-RU" dirty="0" smtClean="0">
                <a:solidFill>
                  <a:srgbClr val="00B0F0"/>
                </a:solidFill>
              </a:rPr>
              <a:t> до </a:t>
            </a:r>
            <a:r>
              <a:rPr lang="ru-RU" dirty="0" err="1" smtClean="0">
                <a:solidFill>
                  <a:srgbClr val="00B0F0"/>
                </a:solidFill>
              </a:rPr>
              <a:t>студійного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запису</a:t>
            </a:r>
            <a:r>
              <a:rPr lang="ru-RU" dirty="0" smtClean="0">
                <a:solidFill>
                  <a:srgbClr val="00B0F0"/>
                </a:solidFill>
              </a:rPr>
              <a:t> на фестивалях </a:t>
            </a:r>
            <a:r>
              <a:rPr lang="ru-RU" dirty="0" smtClean="0">
                <a:solidFill>
                  <a:srgbClr val="00B0F0"/>
                </a:solidFill>
                <a:hlinkClick r:id="rId7" tooltip="Нашествие (ще не написана)"/>
              </a:rPr>
              <a:t>«Нашествие»</a:t>
            </a:r>
            <a:r>
              <a:rPr lang="ru-RU" dirty="0" smtClean="0">
                <a:solidFill>
                  <a:srgbClr val="00B0F0"/>
                </a:solidFill>
              </a:rPr>
              <a:t> в </a:t>
            </a:r>
            <a:r>
              <a:rPr lang="ru-RU" dirty="0" err="1" smtClean="0">
                <a:solidFill>
                  <a:srgbClr val="00B0F0"/>
                </a:solidFill>
                <a:hlinkClick r:id="rId8" tooltip="Казахстан"/>
              </a:rPr>
              <a:t>Казахстані</a:t>
            </a:r>
            <a:r>
              <a:rPr lang="ru-RU" dirty="0" smtClean="0">
                <a:solidFill>
                  <a:srgbClr val="00B0F0"/>
                </a:solidFill>
              </a:rPr>
              <a:t> та </a:t>
            </a:r>
            <a:r>
              <a:rPr lang="ru-RU" dirty="0" err="1" smtClean="0">
                <a:solidFill>
                  <a:srgbClr val="00B0F0"/>
                </a:solidFill>
              </a:rPr>
              <a:t>Росії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У </a:t>
            </a:r>
            <a:r>
              <a:rPr lang="ru-RU" dirty="0" err="1" smtClean="0">
                <a:solidFill>
                  <a:srgbClr val="00B0F0"/>
                </a:solidFill>
              </a:rPr>
              <a:t>першій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половині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smtClean="0">
                <a:solidFill>
                  <a:srgbClr val="00B0F0"/>
                </a:solidFill>
                <a:hlinkClick r:id="rId3" tooltip="2006"/>
              </a:rPr>
              <a:t>2006</a:t>
            </a:r>
            <a:r>
              <a:rPr lang="ru-RU" dirty="0" smtClean="0">
                <a:solidFill>
                  <a:srgbClr val="00B0F0"/>
                </a:solidFill>
              </a:rPr>
              <a:t> в </a:t>
            </a:r>
            <a:r>
              <a:rPr lang="ru-RU" dirty="0" err="1" smtClean="0">
                <a:solidFill>
                  <a:srgbClr val="00B0F0"/>
                </a:solidFill>
              </a:rPr>
              <a:t>групу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повернувся</a:t>
            </a:r>
            <a:r>
              <a:rPr lang="ru-RU" dirty="0" smtClean="0">
                <a:solidFill>
                  <a:srgbClr val="00B0F0"/>
                </a:solidFill>
              </a:rPr>
              <a:t> один </a:t>
            </a:r>
            <a:r>
              <a:rPr lang="ru-RU" dirty="0" err="1" smtClean="0">
                <a:solidFill>
                  <a:srgbClr val="00B0F0"/>
                </a:solidFill>
              </a:rPr>
              <a:t>із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засновників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колективу</a:t>
            </a:r>
            <a:r>
              <a:rPr lang="ru-RU" dirty="0" smtClean="0">
                <a:solidFill>
                  <a:srgbClr val="00B0F0"/>
                </a:solidFill>
              </a:rPr>
              <a:t> — </a:t>
            </a:r>
            <a:r>
              <a:rPr lang="ru-RU" dirty="0" err="1" smtClean="0">
                <a:solidFill>
                  <a:srgbClr val="00B0F0"/>
                </a:solidFill>
              </a:rPr>
              <a:t>бас-гітарист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Дмитро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Свиридович</a:t>
            </a:r>
            <a:r>
              <a:rPr lang="ru-RU" dirty="0" smtClean="0">
                <a:solidFill>
                  <a:srgbClr val="00B0F0"/>
                </a:solidFill>
              </a:rPr>
              <a:t> (</a:t>
            </a:r>
            <a:r>
              <a:rPr lang="ru-RU" dirty="0" err="1" smtClean="0">
                <a:solidFill>
                  <a:srgbClr val="00B0F0"/>
                </a:solidFill>
              </a:rPr>
              <a:t>щоправда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йому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знову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довелося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піти</a:t>
            </a:r>
            <a:r>
              <a:rPr lang="ru-RU" dirty="0" smtClean="0">
                <a:solidFill>
                  <a:srgbClr val="00B0F0"/>
                </a:solidFill>
              </a:rPr>
              <a:t> в </a:t>
            </a:r>
            <a:r>
              <a:rPr lang="ru-RU" dirty="0" err="1" smtClean="0">
                <a:solidFill>
                  <a:srgbClr val="00B0F0"/>
                </a:solidFill>
              </a:rPr>
              <a:t>кінці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smtClean="0">
                <a:solidFill>
                  <a:srgbClr val="00B0F0"/>
                </a:solidFill>
                <a:hlinkClick r:id="rId3" tooltip="2006"/>
              </a:rPr>
              <a:t>2006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тоді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його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замінив</a:t>
            </a:r>
            <a:r>
              <a:rPr lang="ru-RU" dirty="0" smtClean="0">
                <a:solidFill>
                  <a:srgbClr val="00B0F0"/>
                </a:solidFill>
              </a:rPr>
              <a:t> Денис </a:t>
            </a:r>
            <a:r>
              <a:rPr lang="ru-RU" dirty="0" err="1" smtClean="0">
                <a:solidFill>
                  <a:srgbClr val="00B0F0"/>
                </a:solidFill>
              </a:rPr>
              <a:t>Стурчанка</a:t>
            </a:r>
            <a:r>
              <a:rPr lang="ru-RU" dirty="0" smtClean="0">
                <a:solidFill>
                  <a:srgbClr val="00B0F0"/>
                </a:solidFill>
              </a:rPr>
              <a:t>). </a:t>
            </a:r>
            <a:r>
              <a:rPr lang="ru-RU" dirty="0" err="1" smtClean="0">
                <a:solidFill>
                  <a:srgbClr val="00B0F0"/>
                </a:solidFill>
              </a:rPr>
              <a:t>Тріумфальним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можна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назвати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виступ</a:t>
            </a:r>
            <a:r>
              <a:rPr lang="ru-RU" dirty="0" smtClean="0">
                <a:solidFill>
                  <a:srgbClr val="00B0F0"/>
                </a:solidFill>
              </a:rPr>
              <a:t> «</a:t>
            </a:r>
            <a:r>
              <a:rPr lang="ru-RU" dirty="0" err="1" smtClean="0">
                <a:solidFill>
                  <a:srgbClr val="00B0F0"/>
                </a:solidFill>
              </a:rPr>
              <a:t>Ляпісів</a:t>
            </a:r>
            <a:r>
              <a:rPr lang="ru-RU" dirty="0" smtClean="0">
                <a:solidFill>
                  <a:srgbClr val="00B0F0"/>
                </a:solidFill>
              </a:rPr>
              <a:t>» на </a:t>
            </a:r>
            <a:r>
              <a:rPr lang="ru-RU" dirty="0" err="1" smtClean="0">
                <a:solidFill>
                  <a:srgbClr val="00B0F0"/>
                </a:solidFill>
              </a:rPr>
              <a:t>Таврійських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іграх</a:t>
            </a:r>
            <a:r>
              <a:rPr lang="ru-RU" dirty="0" smtClean="0">
                <a:solidFill>
                  <a:srgbClr val="00B0F0"/>
                </a:solidFill>
              </a:rPr>
              <a:t> в </a:t>
            </a:r>
            <a:r>
              <a:rPr lang="ru-RU" dirty="0" err="1" smtClean="0">
                <a:solidFill>
                  <a:srgbClr val="00B0F0"/>
                </a:solidFill>
              </a:rPr>
              <a:t>травні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smtClean="0">
                <a:solidFill>
                  <a:srgbClr val="00B0F0"/>
                </a:solidFill>
                <a:hlinkClick r:id="rId3" tooltip="2006"/>
              </a:rPr>
              <a:t>2006</a:t>
            </a:r>
            <a:r>
              <a:rPr lang="ru-RU" dirty="0" smtClean="0">
                <a:solidFill>
                  <a:srgbClr val="00B0F0"/>
                </a:solidFill>
              </a:rPr>
              <a:t>, де гурт </a:t>
            </a:r>
            <a:r>
              <a:rPr lang="ru-RU" dirty="0" err="1" smtClean="0">
                <a:solidFill>
                  <a:srgbClr val="00B0F0"/>
                </a:solidFill>
              </a:rPr>
              <a:t>виконав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майже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всі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свої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хіти</a:t>
            </a:r>
            <a:r>
              <a:rPr lang="ru-RU" dirty="0" smtClean="0">
                <a:solidFill>
                  <a:srgbClr val="00B0F0"/>
                </a:solidFill>
              </a:rPr>
              <a:t>, а </a:t>
            </a:r>
            <a:r>
              <a:rPr lang="ru-RU" dirty="0" err="1" smtClean="0">
                <a:solidFill>
                  <a:srgbClr val="00B0F0"/>
                </a:solidFill>
              </a:rPr>
              <a:t>також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деякі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нові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композиції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endParaRPr lang="uk-UA" dirty="0"/>
          </a:p>
        </p:txBody>
      </p:sp>
      <p:pic>
        <p:nvPicPr>
          <p:cNvPr id="14338" name="Picture 2" descr="C:\Users\Олег\Desktop\Новая папка\100030889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1772816"/>
            <a:ext cx="3231332" cy="2713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467600" cy="4525963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Протягом </a:t>
            </a:r>
            <a:r>
              <a:rPr lang="uk-UA" dirty="0" smtClean="0">
                <a:solidFill>
                  <a:srgbClr val="00B0F0"/>
                </a:solidFill>
                <a:hlinkClick r:id="rId2" tooltip="2006"/>
              </a:rPr>
              <a:t>2006</a:t>
            </a:r>
            <a:r>
              <a:rPr lang="uk-UA" dirty="0" smtClean="0">
                <a:solidFill>
                  <a:srgbClr val="00B0F0"/>
                </a:solidFill>
              </a:rPr>
              <a:t> гурт шукав </a:t>
            </a:r>
            <a:r>
              <a:rPr lang="uk-UA" dirty="0" err="1" smtClean="0">
                <a:solidFill>
                  <a:srgbClr val="00B0F0"/>
                </a:solidFill>
              </a:rPr>
              <a:t>саундпродюсера</a:t>
            </a:r>
            <a:r>
              <a:rPr lang="uk-UA" dirty="0" smtClean="0">
                <a:solidFill>
                  <a:srgbClr val="00B0F0"/>
                </a:solidFill>
              </a:rPr>
              <a:t> для запису нового матеріалу, щоб нарешті в повній мірі реалізувати свої </a:t>
            </a:r>
            <a:r>
              <a:rPr lang="uk-UA" dirty="0" err="1" smtClean="0">
                <a:solidFill>
                  <a:srgbClr val="00B0F0"/>
                </a:solidFill>
              </a:rPr>
              <a:t>ска-панкові</a:t>
            </a:r>
            <a:r>
              <a:rPr lang="uk-UA" dirty="0" smtClean="0">
                <a:solidFill>
                  <a:srgbClr val="00B0F0"/>
                </a:solidFill>
              </a:rPr>
              <a:t> мрії. Новим </a:t>
            </a:r>
            <a:r>
              <a:rPr lang="uk-UA" dirty="0" err="1" smtClean="0">
                <a:solidFill>
                  <a:srgbClr val="00B0F0"/>
                </a:solidFill>
              </a:rPr>
              <a:t>співпродюсером</a:t>
            </a:r>
            <a:r>
              <a:rPr lang="uk-UA" dirty="0" smtClean="0">
                <a:solidFill>
                  <a:srgbClr val="00B0F0"/>
                </a:solidFill>
              </a:rPr>
              <a:t> став Віталій </a:t>
            </a:r>
            <a:r>
              <a:rPr lang="uk-UA" dirty="0" err="1" smtClean="0">
                <a:solidFill>
                  <a:srgbClr val="00B0F0"/>
                </a:solidFill>
              </a:rPr>
              <a:t>Телезин</a:t>
            </a:r>
            <a:r>
              <a:rPr lang="uk-UA" dirty="0" smtClean="0">
                <a:solidFill>
                  <a:srgbClr val="00B0F0"/>
                </a:solidFill>
              </a:rPr>
              <a:t> (</a:t>
            </a:r>
            <a:r>
              <a:rPr lang="uk-UA" dirty="0" smtClean="0">
                <a:solidFill>
                  <a:srgbClr val="00B0F0"/>
                </a:solidFill>
                <a:hlinkClick r:id="rId3" tooltip="Океан Ельзи"/>
              </a:rPr>
              <a:t>«Океан Ельзи»</a:t>
            </a:r>
            <a:r>
              <a:rPr lang="uk-UA" dirty="0" smtClean="0">
                <a:solidFill>
                  <a:srgbClr val="00B0F0"/>
                </a:solidFill>
              </a:rPr>
              <a:t>, </a:t>
            </a:r>
            <a:r>
              <a:rPr lang="uk-UA" dirty="0" smtClean="0">
                <a:solidFill>
                  <a:srgbClr val="00B0F0"/>
                </a:solidFill>
                <a:hlinkClick r:id="rId4" tooltip="Братья Гримм (ще не написана)"/>
              </a:rPr>
              <a:t>«</a:t>
            </a:r>
            <a:r>
              <a:rPr lang="uk-UA" dirty="0" err="1" smtClean="0">
                <a:solidFill>
                  <a:srgbClr val="00B0F0"/>
                </a:solidFill>
                <a:hlinkClick r:id="rId4" tooltip="Братья Гримм (ще не написана)"/>
              </a:rPr>
              <a:t>Братья</a:t>
            </a:r>
            <a:r>
              <a:rPr lang="uk-UA" dirty="0" smtClean="0">
                <a:solidFill>
                  <a:srgbClr val="00B0F0"/>
                </a:solidFill>
                <a:hlinkClick r:id="rId4" tooltip="Братья Гримм (ще не написана)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hlinkClick r:id="rId4" tooltip="Братья Гримм (ще не написана)"/>
              </a:rPr>
              <a:t>Гримм</a:t>
            </a:r>
            <a:r>
              <a:rPr lang="uk-UA" dirty="0" smtClean="0">
                <a:solidFill>
                  <a:srgbClr val="00B0F0"/>
                </a:solidFill>
                <a:hlinkClick r:id="rId4" tooltip="Братья Гримм (ще не написана)"/>
              </a:rPr>
              <a:t>»</a:t>
            </a:r>
            <a:r>
              <a:rPr lang="uk-UA" dirty="0" smtClean="0">
                <a:solidFill>
                  <a:srgbClr val="00B0F0"/>
                </a:solidFill>
              </a:rPr>
              <a:t> та інші). Альбом був записаний в Києві з осені </a:t>
            </a:r>
            <a:r>
              <a:rPr lang="uk-UA" dirty="0" smtClean="0">
                <a:solidFill>
                  <a:srgbClr val="00B0F0"/>
                </a:solidFill>
                <a:hlinkClick r:id="rId2" tooltip="2006"/>
              </a:rPr>
              <a:t>2006</a:t>
            </a:r>
            <a:r>
              <a:rPr lang="uk-UA" dirty="0" smtClean="0">
                <a:solidFill>
                  <a:srgbClr val="00B0F0"/>
                </a:solidFill>
              </a:rPr>
              <a:t> по весну </a:t>
            </a:r>
            <a:r>
              <a:rPr lang="uk-UA" dirty="0" smtClean="0">
                <a:solidFill>
                  <a:srgbClr val="00B0F0"/>
                </a:solidFill>
                <a:hlinkClick r:id="rId5" tooltip="2007"/>
              </a:rPr>
              <a:t>2007</a:t>
            </a:r>
            <a:r>
              <a:rPr lang="uk-UA" dirty="0" smtClean="0">
                <a:solidFill>
                  <a:srgbClr val="00B0F0"/>
                </a:solidFill>
              </a:rPr>
              <a:t>. Першим повноцінним </a:t>
            </a:r>
            <a:r>
              <a:rPr lang="uk-UA" dirty="0" err="1" smtClean="0">
                <a:solidFill>
                  <a:srgbClr val="00B0F0"/>
                </a:solidFill>
              </a:rPr>
              <a:t>синглом</a:t>
            </a:r>
            <a:r>
              <a:rPr lang="uk-UA" dirty="0" smtClean="0">
                <a:solidFill>
                  <a:srgbClr val="00B0F0"/>
                </a:solidFill>
              </a:rPr>
              <a:t> з нього стала пісня «</a:t>
            </a:r>
            <a:r>
              <a:rPr lang="uk-UA" dirty="0" err="1" smtClean="0">
                <a:solidFill>
                  <a:srgbClr val="00B0F0"/>
                </a:solidFill>
              </a:rPr>
              <a:t>Харе</a:t>
            </a:r>
            <a:r>
              <a:rPr lang="uk-UA" dirty="0" smtClean="0">
                <a:solidFill>
                  <a:srgbClr val="00B0F0"/>
                </a:solidFill>
              </a:rPr>
              <a:t>», з треш-кліпом від режисера та актора Володимира </a:t>
            </a:r>
            <a:r>
              <a:rPr lang="uk-UA" dirty="0" err="1" smtClean="0">
                <a:solidFill>
                  <a:srgbClr val="00B0F0"/>
                </a:solidFill>
              </a:rPr>
              <a:t>Епифанцева</a:t>
            </a:r>
            <a:r>
              <a:rPr lang="uk-UA" dirty="0" smtClean="0">
                <a:solidFill>
                  <a:srgbClr val="00B0F0"/>
                </a:solidFill>
              </a:rPr>
              <a:t>, який був запущений на початку 2007. Але головною ударною силою альбому стала пісня «Капітал» з апокаліптичним </a:t>
            </a:r>
            <a:r>
              <a:rPr lang="uk-UA" dirty="0" err="1" smtClean="0">
                <a:solidFill>
                  <a:srgbClr val="00B0F0"/>
                </a:solidFill>
              </a:rPr>
              <a:t>відеокліпом</a:t>
            </a:r>
            <a:r>
              <a:rPr lang="uk-UA" dirty="0" smtClean="0">
                <a:solidFill>
                  <a:srgbClr val="00B0F0"/>
                </a:solidFill>
              </a:rPr>
              <a:t> Олексія </a:t>
            </a:r>
            <a:r>
              <a:rPr lang="uk-UA" dirty="0" err="1" smtClean="0">
                <a:solidFill>
                  <a:srgbClr val="00B0F0"/>
                </a:solidFill>
              </a:rPr>
              <a:t>Терехова</a:t>
            </a:r>
            <a:r>
              <a:rPr lang="uk-UA" dirty="0" smtClean="0">
                <a:solidFill>
                  <a:srgbClr val="00B0F0"/>
                </a:solidFill>
              </a:rPr>
              <a:t> (співавтор кліпів «</a:t>
            </a:r>
            <a:r>
              <a:rPr lang="uk-UA" dirty="0" err="1" smtClean="0">
                <a:solidFill>
                  <a:srgbClr val="00B0F0"/>
                </a:solidFill>
              </a:rPr>
              <a:t>Ау</a:t>
            </a:r>
            <a:r>
              <a:rPr lang="uk-UA" dirty="0" smtClean="0">
                <a:solidFill>
                  <a:srgbClr val="00B0F0"/>
                </a:solidFill>
              </a:rPr>
              <a:t>» і «Розочка»), прем'єра якого відбулася в </a:t>
            </a:r>
            <a:r>
              <a:rPr lang="uk-UA" dirty="0" smtClean="0">
                <a:solidFill>
                  <a:srgbClr val="00B0F0"/>
                </a:solidFill>
                <a:hlinkClick r:id="rId6" tooltip="Інтернет"/>
              </a:rPr>
              <a:t>Інтернеті</a:t>
            </a:r>
            <a:r>
              <a:rPr lang="uk-UA" dirty="0" smtClean="0">
                <a:solidFill>
                  <a:srgbClr val="00B0F0"/>
                </a:solidFill>
              </a:rPr>
              <a:t>. За перший місяць ролик переглянули близько 100 тисяч чоловік. Альбом </a:t>
            </a:r>
            <a:r>
              <a:rPr lang="uk-UA" dirty="0" smtClean="0">
                <a:solidFill>
                  <a:srgbClr val="00B0F0"/>
                </a:solidFill>
                <a:hlinkClick r:id="rId7" tooltip="Капитал (альбом)"/>
              </a:rPr>
              <a:t>«</a:t>
            </a:r>
            <a:r>
              <a:rPr lang="uk-UA" dirty="0" err="1" smtClean="0">
                <a:solidFill>
                  <a:srgbClr val="00B0F0"/>
                </a:solidFill>
                <a:hlinkClick r:id="rId7" tooltip="Капитал (альбом)"/>
              </a:rPr>
              <a:t>Капитал</a:t>
            </a:r>
            <a:r>
              <a:rPr lang="uk-UA" dirty="0" smtClean="0">
                <a:solidFill>
                  <a:srgbClr val="00B0F0"/>
                </a:solidFill>
                <a:hlinkClick r:id="rId7" tooltip="Капитал (альбом)"/>
              </a:rPr>
              <a:t>»</a:t>
            </a:r>
            <a:r>
              <a:rPr lang="uk-UA" dirty="0" smtClean="0">
                <a:solidFill>
                  <a:srgbClr val="00B0F0"/>
                </a:solidFill>
              </a:rPr>
              <a:t> вийшов в кінці квітня </a:t>
            </a:r>
            <a:r>
              <a:rPr lang="uk-UA" dirty="0" smtClean="0">
                <a:solidFill>
                  <a:srgbClr val="00B0F0"/>
                </a:solidFill>
                <a:hlinkClick r:id="rId5" tooltip="2007"/>
              </a:rPr>
              <a:t>2007</a:t>
            </a:r>
            <a:r>
              <a:rPr lang="uk-UA" dirty="0" smtClean="0">
                <a:solidFill>
                  <a:srgbClr val="00B0F0"/>
                </a:solidFill>
              </a:rPr>
              <a:t> і став новим витком у творчості колективу. Його російська презентація відбулася </a:t>
            </a:r>
            <a:r>
              <a:rPr lang="uk-UA" dirty="0" smtClean="0">
                <a:solidFill>
                  <a:srgbClr val="00B0F0"/>
                </a:solidFill>
                <a:hlinkClick r:id="rId8" tooltip="1 травня"/>
              </a:rPr>
              <a:t>1 травня</a:t>
            </a:r>
            <a:r>
              <a:rPr lang="uk-UA" dirty="0" smtClean="0">
                <a:solidFill>
                  <a:srgbClr val="00B0F0"/>
                </a:solidFill>
              </a:rPr>
              <a:t> в Москві, українська — </a:t>
            </a:r>
            <a:r>
              <a:rPr lang="uk-UA" dirty="0" smtClean="0">
                <a:solidFill>
                  <a:srgbClr val="00B0F0"/>
                </a:solidFill>
                <a:hlinkClick r:id="rId9" tooltip="17 травня"/>
              </a:rPr>
              <a:t>17 травня</a:t>
            </a:r>
            <a:r>
              <a:rPr lang="uk-UA" dirty="0" smtClean="0">
                <a:solidFill>
                  <a:srgbClr val="00B0F0"/>
                </a:solidFill>
              </a:rPr>
              <a:t> в Києві, а білоруси змогли побачити нову програму </a:t>
            </a:r>
            <a:r>
              <a:rPr lang="uk-UA" dirty="0" smtClean="0">
                <a:solidFill>
                  <a:srgbClr val="00B0F0"/>
                </a:solidFill>
                <a:hlinkClick r:id="rId10" tooltip="2 червня"/>
              </a:rPr>
              <a:t>2 червня</a:t>
            </a:r>
            <a:r>
              <a:rPr lang="uk-UA" dirty="0" smtClean="0">
                <a:solidFill>
                  <a:srgbClr val="00B0F0"/>
                </a:solidFill>
              </a:rPr>
              <a:t> у </a:t>
            </a:r>
            <a:r>
              <a:rPr lang="uk-UA" dirty="0" smtClean="0">
                <a:solidFill>
                  <a:srgbClr val="00B0F0"/>
                </a:solidFill>
                <a:hlinkClick r:id="rId11" tooltip="Бобруйськ"/>
              </a:rPr>
              <a:t>Бобруйську</a:t>
            </a:r>
            <a:r>
              <a:rPr lang="uk-UA" dirty="0" smtClean="0">
                <a:solidFill>
                  <a:srgbClr val="00B0F0"/>
                </a:solidFill>
              </a:rPr>
              <a:t>.</a:t>
            </a:r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15362" name="Picture 2" descr="C:\Users\Олег\Desktop\Новая папка\capital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260648"/>
            <a:ext cx="5958822" cy="593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7467600" cy="4525963"/>
          </a:xfrm>
        </p:spPr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церемонії</a:t>
            </a:r>
            <a:r>
              <a:rPr lang="ru-RU" dirty="0" smtClean="0"/>
              <a:t> </a:t>
            </a:r>
            <a:r>
              <a:rPr lang="ru-RU" dirty="0" err="1" smtClean="0"/>
              <a:t>вручення</a:t>
            </a:r>
            <a:r>
              <a:rPr lang="ru-RU" dirty="0" smtClean="0"/>
              <a:t> </a:t>
            </a:r>
            <a:r>
              <a:rPr lang="ru-RU" dirty="0" err="1" smtClean="0"/>
              <a:t>премій</a:t>
            </a:r>
            <a:r>
              <a:rPr lang="ru-RU" dirty="0" smtClean="0"/>
              <a:t> «</a:t>
            </a:r>
            <a:r>
              <a:rPr lang="ru-RU" dirty="0" err="1" smtClean="0"/>
              <a:t>Звукова</a:t>
            </a:r>
            <a:r>
              <a:rPr lang="ru-RU" dirty="0" smtClean="0"/>
              <a:t> </a:t>
            </a:r>
            <a:r>
              <a:rPr lang="ru-RU" dirty="0" err="1" smtClean="0"/>
              <a:t>доріжка</a:t>
            </a:r>
            <a:r>
              <a:rPr lang="ru-RU" dirty="0" smtClean="0"/>
              <a:t> — 2008» в </a:t>
            </a:r>
            <a:r>
              <a:rPr lang="ru-RU" dirty="0" err="1" smtClean="0"/>
              <a:t>Москві</a:t>
            </a:r>
            <a:r>
              <a:rPr lang="ru-RU" dirty="0" smtClean="0"/>
              <a:t> </a:t>
            </a:r>
            <a:r>
              <a:rPr lang="ru-RU" dirty="0" err="1" smtClean="0"/>
              <a:t>колектив</a:t>
            </a:r>
            <a:r>
              <a:rPr lang="ru-RU" dirty="0" smtClean="0"/>
              <a:t> </a:t>
            </a:r>
            <a:r>
              <a:rPr lang="ru-RU" dirty="0" err="1" smtClean="0"/>
              <a:t>переміг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номінаціях</a:t>
            </a:r>
            <a:r>
              <a:rPr lang="ru-RU" dirty="0" smtClean="0"/>
              <a:t>: «Рок» </a:t>
            </a:r>
            <a:r>
              <a:rPr lang="ru-RU" dirty="0" err="1" smtClean="0"/>
              <a:t>і</a:t>
            </a:r>
            <a:r>
              <a:rPr lang="ru-RU" dirty="0" smtClean="0"/>
              <a:t> «Гурт року».</a:t>
            </a:r>
          </a:p>
          <a:p>
            <a:endParaRPr lang="uk-UA" dirty="0"/>
          </a:p>
        </p:txBody>
      </p:sp>
      <p:pic>
        <p:nvPicPr>
          <p:cNvPr id="16386" name="Picture 2" descr="C:\Users\Олег\Desktop\Новая папка\151025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6624736" cy="4416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7467600" cy="5760640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solidFill>
                  <a:srgbClr val="00B0F0"/>
                </a:solidFill>
                <a:hlinkClick r:id="rId2" tooltip="7 березня"/>
              </a:rPr>
              <a:t>7 березня</a:t>
            </a:r>
            <a:r>
              <a:rPr lang="uk-UA" dirty="0" smtClean="0">
                <a:solidFill>
                  <a:srgbClr val="00B0F0"/>
                </a:solidFill>
              </a:rPr>
              <a:t> </a:t>
            </a:r>
            <a:r>
              <a:rPr lang="uk-UA" dirty="0" smtClean="0">
                <a:solidFill>
                  <a:srgbClr val="00B0F0"/>
                </a:solidFill>
                <a:hlinkClick r:id="rId3" tooltip="2009"/>
              </a:rPr>
              <a:t>2009</a:t>
            </a:r>
            <a:r>
              <a:rPr lang="uk-UA" dirty="0" smtClean="0">
                <a:solidFill>
                  <a:srgbClr val="00B0F0"/>
                </a:solidFill>
              </a:rPr>
              <a:t> року в московському спорткомплексі «Олімпійський» пройшла друга церемонія нагородження премією «</a:t>
            </a:r>
            <a:r>
              <a:rPr lang="uk-UA" dirty="0" err="1" smtClean="0">
                <a:solidFill>
                  <a:srgbClr val="00B0F0"/>
                </a:solidFill>
              </a:rPr>
              <a:t>Чартова</a:t>
            </a:r>
            <a:r>
              <a:rPr lang="uk-UA" dirty="0" smtClean="0">
                <a:solidFill>
                  <a:srgbClr val="00B0F0"/>
                </a:solidFill>
              </a:rPr>
              <a:t> дюжина. Топ 13» («</a:t>
            </a:r>
            <a:r>
              <a:rPr lang="uk-UA" dirty="0" err="1" smtClean="0">
                <a:solidFill>
                  <a:srgbClr val="00B0F0"/>
                </a:solidFill>
              </a:rPr>
              <a:t>Чертовая</a:t>
            </a:r>
            <a:r>
              <a:rPr lang="uk-UA" dirty="0" smtClean="0">
                <a:solidFill>
                  <a:srgbClr val="00B0F0"/>
                </a:solidFill>
              </a:rPr>
              <a:t> дюжина. Топ 13»). Ця премія вважається головною нагородою в області російської рок-музики. Білоруський гурт «</a:t>
            </a:r>
            <a:r>
              <a:rPr lang="uk-UA" dirty="0" err="1" smtClean="0">
                <a:solidFill>
                  <a:srgbClr val="00B0F0"/>
                </a:solidFill>
              </a:rPr>
              <a:t>Ляпис</a:t>
            </a:r>
            <a:r>
              <a:rPr lang="uk-UA" dirty="0" smtClean="0">
                <a:solidFill>
                  <a:srgbClr val="00B0F0"/>
                </a:solidFill>
              </a:rPr>
              <a:t> Трубецькой» вдруге поспіль потрапив до числа переможців «</a:t>
            </a:r>
            <a:r>
              <a:rPr lang="uk-UA" dirty="0" err="1" smtClean="0">
                <a:solidFill>
                  <a:srgbClr val="00B0F0"/>
                </a:solidFill>
              </a:rPr>
              <a:t>Чартової</a:t>
            </a:r>
            <a:r>
              <a:rPr lang="uk-UA" dirty="0" smtClean="0">
                <a:solidFill>
                  <a:srgbClr val="00B0F0"/>
                </a:solidFill>
              </a:rPr>
              <a:t> дюжини». Рік тому «</a:t>
            </a:r>
            <a:r>
              <a:rPr lang="uk-UA" dirty="0" err="1" smtClean="0">
                <a:solidFill>
                  <a:srgbClr val="00B0F0"/>
                </a:solidFill>
              </a:rPr>
              <a:t>Ляпис</a:t>
            </a:r>
            <a:r>
              <a:rPr lang="uk-UA" dirty="0" smtClean="0">
                <a:solidFill>
                  <a:srgbClr val="00B0F0"/>
                </a:solidFill>
              </a:rPr>
              <a:t>» отримали премію за кліп «Капітал», знятий режисером </a:t>
            </a:r>
            <a:r>
              <a:rPr lang="uk-UA" dirty="0" err="1" smtClean="0">
                <a:solidFill>
                  <a:srgbClr val="00B0F0"/>
                </a:solidFill>
              </a:rPr>
              <a:t>лексієм</a:t>
            </a:r>
            <a:r>
              <a:rPr lang="uk-UA" dirty="0" smtClean="0">
                <a:solidFill>
                  <a:srgbClr val="00B0F0"/>
                </a:solidFill>
              </a:rPr>
              <a:t> </a:t>
            </a:r>
            <a:r>
              <a:rPr lang="uk-UA" dirty="0" err="1" smtClean="0">
                <a:solidFill>
                  <a:srgbClr val="00B0F0"/>
                </a:solidFill>
              </a:rPr>
              <a:t>Тереховим</a:t>
            </a:r>
            <a:r>
              <a:rPr lang="uk-UA" dirty="0" smtClean="0">
                <a:solidFill>
                  <a:srgbClr val="00B0F0"/>
                </a:solidFill>
              </a:rPr>
              <a:t>. У 2009 році вони знову потрапили в номінацію «</a:t>
            </a:r>
            <a:r>
              <a:rPr lang="uk-UA" dirty="0" err="1" smtClean="0">
                <a:solidFill>
                  <a:srgbClr val="00B0F0"/>
                </a:solidFill>
              </a:rPr>
              <a:t>Відеокліп</a:t>
            </a:r>
            <a:r>
              <a:rPr lang="uk-UA" dirty="0" smtClean="0">
                <a:solidFill>
                  <a:srgbClr val="00B0F0"/>
                </a:solidFill>
              </a:rPr>
              <a:t>» — і знову з роликом </a:t>
            </a:r>
            <a:r>
              <a:rPr lang="uk-UA" dirty="0" err="1" smtClean="0">
                <a:solidFill>
                  <a:srgbClr val="00B0F0"/>
                </a:solidFill>
              </a:rPr>
              <a:t>Терехова</a:t>
            </a:r>
            <a:r>
              <a:rPr lang="uk-UA" dirty="0" smtClean="0">
                <a:solidFill>
                  <a:srgbClr val="00B0F0"/>
                </a:solidFill>
              </a:rPr>
              <a:t> «</a:t>
            </a:r>
            <a:r>
              <a:rPr lang="uk-UA" dirty="0" err="1" smtClean="0">
                <a:solidFill>
                  <a:srgbClr val="00B0F0"/>
                </a:solidFill>
              </a:rPr>
              <a:t>Огоньки</a:t>
            </a:r>
            <a:r>
              <a:rPr lang="uk-UA" dirty="0" smtClean="0">
                <a:solidFill>
                  <a:srgbClr val="00B0F0"/>
                </a:solidFill>
              </a:rPr>
              <a:t>».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На початку березня 2009 року розпочався масштабний тур по Білорусі. Центральний концерт білоруського туру відбувся </a:t>
            </a:r>
            <a:r>
              <a:rPr lang="uk-UA" dirty="0" smtClean="0">
                <a:solidFill>
                  <a:srgbClr val="00B0F0"/>
                </a:solidFill>
                <a:hlinkClick r:id="rId4" tooltip="9 березня"/>
              </a:rPr>
              <a:t>9 березня</a:t>
            </a:r>
            <a:r>
              <a:rPr lang="uk-UA" dirty="0" smtClean="0">
                <a:solidFill>
                  <a:srgbClr val="00B0F0"/>
                </a:solidFill>
              </a:rPr>
              <a:t> у Палаці спорту в </a:t>
            </a:r>
            <a:r>
              <a:rPr lang="uk-UA" dirty="0" smtClean="0">
                <a:solidFill>
                  <a:srgbClr val="00B0F0"/>
                </a:solidFill>
                <a:hlinkClick r:id="rId5" tooltip="Мінськ"/>
              </a:rPr>
              <a:t>Мінську</a:t>
            </a:r>
            <a:r>
              <a:rPr lang="uk-UA" dirty="0" smtClean="0">
                <a:solidFill>
                  <a:srgbClr val="00B0F0"/>
                </a:solidFill>
              </a:rPr>
              <a:t> в присутності близько 9000 глядачів. Крім цього очікувалися виступи в </a:t>
            </a:r>
            <a:r>
              <a:rPr lang="uk-UA" dirty="0" smtClean="0">
                <a:solidFill>
                  <a:srgbClr val="00B0F0"/>
                </a:solidFill>
                <a:hlinkClick r:id="rId6" tooltip="Брест"/>
              </a:rPr>
              <a:t>Бресті</a:t>
            </a:r>
            <a:r>
              <a:rPr lang="uk-UA" dirty="0" smtClean="0">
                <a:solidFill>
                  <a:srgbClr val="00B0F0"/>
                </a:solidFill>
              </a:rPr>
              <a:t>, </a:t>
            </a:r>
            <a:r>
              <a:rPr lang="uk-UA" dirty="0" smtClean="0">
                <a:solidFill>
                  <a:srgbClr val="00B0F0"/>
                </a:solidFill>
                <a:hlinkClick r:id="rId7" tooltip="Гродно"/>
              </a:rPr>
              <a:t>Гродно</a:t>
            </a:r>
            <a:r>
              <a:rPr lang="uk-UA" dirty="0" smtClean="0">
                <a:solidFill>
                  <a:srgbClr val="00B0F0"/>
                </a:solidFill>
              </a:rPr>
              <a:t>, </a:t>
            </a:r>
            <a:r>
              <a:rPr lang="uk-UA" dirty="0" smtClean="0">
                <a:solidFill>
                  <a:srgbClr val="00B0F0"/>
                </a:solidFill>
                <a:hlinkClick r:id="rId8" tooltip="Могильов"/>
              </a:rPr>
              <a:t>Могильові</a:t>
            </a:r>
            <a:r>
              <a:rPr lang="uk-UA" dirty="0" smtClean="0">
                <a:solidFill>
                  <a:srgbClr val="00B0F0"/>
                </a:solidFill>
              </a:rPr>
              <a:t>, </a:t>
            </a:r>
            <a:r>
              <a:rPr lang="uk-UA" dirty="0" smtClean="0">
                <a:solidFill>
                  <a:srgbClr val="00B0F0"/>
                </a:solidFill>
                <a:hlinkClick r:id="rId9" tooltip="Гомель"/>
              </a:rPr>
              <a:t>Гомелі</a:t>
            </a:r>
            <a:r>
              <a:rPr lang="uk-UA" dirty="0" smtClean="0">
                <a:solidFill>
                  <a:srgbClr val="00B0F0"/>
                </a:solidFill>
              </a:rPr>
              <a:t>, </a:t>
            </a:r>
            <a:r>
              <a:rPr lang="uk-UA" dirty="0" err="1" smtClean="0">
                <a:solidFill>
                  <a:srgbClr val="00B0F0"/>
                </a:solidFill>
                <a:hlinkClick r:id="rId10" tooltip="Новополоцьк"/>
              </a:rPr>
              <a:t>Новополоцьку</a:t>
            </a:r>
            <a:r>
              <a:rPr lang="uk-UA" dirty="0" smtClean="0">
                <a:solidFill>
                  <a:srgbClr val="00B0F0"/>
                </a:solidFill>
              </a:rPr>
              <a:t>, </a:t>
            </a:r>
            <a:r>
              <a:rPr lang="uk-UA" dirty="0" err="1" smtClean="0">
                <a:solidFill>
                  <a:srgbClr val="00B0F0"/>
                </a:solidFill>
                <a:hlinkClick r:id="rId11" tooltip="Солігорськ"/>
              </a:rPr>
              <a:t>Солігорську</a:t>
            </a:r>
            <a:r>
              <a:rPr lang="uk-UA" dirty="0" smtClean="0">
                <a:solidFill>
                  <a:srgbClr val="00B0F0"/>
                </a:solidFill>
              </a:rPr>
              <a:t> та </a:t>
            </a:r>
            <a:r>
              <a:rPr lang="uk-UA" dirty="0" smtClean="0">
                <a:solidFill>
                  <a:srgbClr val="00B0F0"/>
                </a:solidFill>
                <a:hlinkClick r:id="rId12" tooltip="Бобруйськ"/>
              </a:rPr>
              <a:t>Бобруйську</a:t>
            </a:r>
            <a:r>
              <a:rPr lang="uk-UA" dirty="0" smtClean="0">
                <a:solidFill>
                  <a:srgbClr val="00B0F0"/>
                </a:solidFill>
              </a:rPr>
              <a:t>.</a:t>
            </a:r>
          </a:p>
          <a:p>
            <a:r>
              <a:rPr lang="uk-UA" dirty="0" smtClean="0">
                <a:solidFill>
                  <a:srgbClr val="00B0F0"/>
                </a:solidFill>
                <a:hlinkClick r:id="rId13" tooltip="14 березня"/>
              </a:rPr>
              <a:t>14 березня</a:t>
            </a:r>
            <a:r>
              <a:rPr lang="uk-UA" dirty="0" smtClean="0">
                <a:solidFill>
                  <a:srgbClr val="00B0F0"/>
                </a:solidFill>
              </a:rPr>
              <a:t> 2009 року в </a:t>
            </a:r>
            <a:r>
              <a:rPr lang="uk-UA" dirty="0" err="1" smtClean="0">
                <a:solidFill>
                  <a:srgbClr val="00B0F0"/>
                </a:solidFill>
                <a:hlinkClick r:id="rId14" tooltip="Молодечно"/>
              </a:rPr>
              <a:t>Молодечному</a:t>
            </a:r>
            <a:r>
              <a:rPr lang="uk-UA" dirty="0" smtClean="0">
                <a:solidFill>
                  <a:srgbClr val="00B0F0"/>
                </a:solidFill>
              </a:rPr>
              <a:t> пройшла 13-а церемонія нагородження найкращих білоруських музикантів </a:t>
            </a:r>
            <a:r>
              <a:rPr lang="uk-UA" dirty="0" smtClean="0">
                <a:solidFill>
                  <a:srgbClr val="00B0F0"/>
                </a:solidFill>
                <a:hlinkClick r:id="rId15" tooltip="Рок-коронація (ще не написана)"/>
              </a:rPr>
              <a:t>«Рок-коронація»</a:t>
            </a:r>
            <a:r>
              <a:rPr lang="uk-UA" dirty="0" smtClean="0">
                <a:solidFill>
                  <a:srgbClr val="00B0F0"/>
                </a:solidFill>
              </a:rPr>
              <a:t>. Кришталеві корони вручені в дев'яти номінаціях. Три з них дісталися групі «</a:t>
            </a:r>
            <a:r>
              <a:rPr lang="uk-UA" dirty="0" err="1" smtClean="0">
                <a:solidFill>
                  <a:srgbClr val="00B0F0"/>
                </a:solidFill>
              </a:rPr>
              <a:t>Ляпис</a:t>
            </a:r>
            <a:r>
              <a:rPr lang="uk-UA" dirty="0" smtClean="0">
                <a:solidFill>
                  <a:srgbClr val="00B0F0"/>
                </a:solidFill>
              </a:rPr>
              <a:t> </a:t>
            </a:r>
            <a:r>
              <a:rPr lang="uk-UA" dirty="0" err="1" smtClean="0">
                <a:solidFill>
                  <a:srgbClr val="00B0F0"/>
                </a:solidFill>
              </a:rPr>
              <a:t>Трубецкой</a:t>
            </a:r>
            <a:r>
              <a:rPr lang="uk-UA" dirty="0" smtClean="0">
                <a:solidFill>
                  <a:srgbClr val="00B0F0"/>
                </a:solidFill>
              </a:rPr>
              <a:t>»: «Пісня року» («Зірочки»), «Альбом року» (</a:t>
            </a:r>
            <a:r>
              <a:rPr lang="en-US" i="1" dirty="0" smtClean="0">
                <a:solidFill>
                  <a:srgbClr val="00B0F0"/>
                </a:solidFill>
                <a:hlinkClick r:id="rId16" tooltip="Manifest"/>
              </a:rPr>
              <a:t>Manifest</a:t>
            </a:r>
            <a:r>
              <a:rPr lang="en-US" dirty="0" smtClean="0">
                <a:solidFill>
                  <a:srgbClr val="00B0F0"/>
                </a:solidFill>
              </a:rPr>
              <a:t>) </a:t>
            </a:r>
            <a:r>
              <a:rPr lang="uk-UA" dirty="0" smtClean="0">
                <a:solidFill>
                  <a:srgbClr val="00B0F0"/>
                </a:solidFill>
              </a:rPr>
              <a:t>і велика рок-корона — «Гурт року».</a:t>
            </a:r>
          </a:p>
          <a:p>
            <a:endParaRPr lang="uk-UA" dirty="0"/>
          </a:p>
        </p:txBody>
      </p:sp>
      <p:pic>
        <p:nvPicPr>
          <p:cNvPr id="17410" name="Picture 2" descr="C:\Users\Олег\Desktop\Lyapistrubetskoylogo (1)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7584" y="0"/>
            <a:ext cx="7124701" cy="752475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467600" cy="1143000"/>
          </a:xfrm>
        </p:spPr>
        <p:txBody>
          <a:bodyPr/>
          <a:lstStyle/>
          <a:p>
            <a:r>
              <a:rPr lang="ru-RU" dirty="0" smtClean="0"/>
              <a:t>2009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7467600" cy="4525963"/>
          </a:xfrm>
        </p:spPr>
        <p:txBody>
          <a:bodyPr/>
          <a:lstStyle/>
          <a:p>
            <a:r>
              <a:rPr lang="ru-RU" dirty="0" err="1" smtClean="0"/>
              <a:t>Вийшов</a:t>
            </a:r>
            <a:r>
              <a:rPr lang="ru-RU" dirty="0" smtClean="0"/>
              <a:t> ал</a:t>
            </a:r>
            <a:r>
              <a:rPr lang="uk-UA" dirty="0" err="1" smtClean="0"/>
              <a:t>ьбом</a:t>
            </a:r>
            <a:r>
              <a:rPr lang="uk-UA" dirty="0" smtClean="0"/>
              <a:t> </a:t>
            </a:r>
            <a:r>
              <a:rPr lang="uk-UA" dirty="0" err="1" smtClean="0"/>
              <a:t>“Культпросвет”</a:t>
            </a:r>
            <a:endParaRPr lang="uk-UA" dirty="0"/>
          </a:p>
        </p:txBody>
      </p:sp>
      <p:pic>
        <p:nvPicPr>
          <p:cNvPr id="18434" name="Picture 2" descr="C:\Users\Олег\Desktop\Новая папка\1248860687_liapis_alb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723" y="1340768"/>
            <a:ext cx="5517232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r>
              <a:rPr lang="uk-UA" dirty="0" smtClean="0"/>
              <a:t>2011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7467600" cy="4525963"/>
          </a:xfrm>
        </p:spPr>
        <p:txBody>
          <a:bodyPr/>
          <a:lstStyle/>
          <a:p>
            <a:r>
              <a:rPr lang="uk-UA" dirty="0" smtClean="0"/>
              <a:t>Вийшов альбом “ Весел</a:t>
            </a:r>
            <a:r>
              <a:rPr lang="ru-RU" dirty="0" err="1" smtClean="0"/>
              <a:t>ы</a:t>
            </a:r>
            <a:r>
              <a:rPr lang="uk-UA" dirty="0" smtClean="0"/>
              <a:t>е </a:t>
            </a:r>
            <a:r>
              <a:rPr lang="uk-UA" dirty="0" err="1" smtClean="0"/>
              <a:t>картинки”</a:t>
            </a:r>
            <a:endParaRPr lang="uk-UA" dirty="0"/>
          </a:p>
        </p:txBody>
      </p:sp>
      <p:pic>
        <p:nvPicPr>
          <p:cNvPr id="19458" name="Picture 2" descr="C:\Users\Олег\Desktop\Новая папка\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69412"/>
            <a:ext cx="5679895" cy="4323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-315416"/>
            <a:ext cx="5801072" cy="1143000"/>
          </a:xfrm>
        </p:spPr>
        <p:txBody>
          <a:bodyPr/>
          <a:lstStyle/>
          <a:p>
            <a:r>
              <a:rPr lang="uk-UA" dirty="0" smtClean="0"/>
              <a:t>Що таке </a:t>
            </a:r>
            <a:r>
              <a:rPr lang="uk-UA" dirty="0" err="1" smtClean="0"/>
              <a:t>“Рок</a:t>
            </a:r>
            <a:r>
              <a:rPr lang="uk-UA" dirty="0" smtClean="0"/>
              <a:t>?”</a:t>
            </a:r>
            <a:endParaRPr lang="uk-UA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764704"/>
            <a:ext cx="5292080" cy="6093296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Рок-музика</a:t>
            </a:r>
            <a:r>
              <a:rPr lang="uk-UA" dirty="0" smtClean="0">
                <a:solidFill>
                  <a:srgbClr val="00B0F0"/>
                </a:solidFill>
              </a:rPr>
              <a:t> (англ.. </a:t>
            </a:r>
            <a:r>
              <a:rPr lang="en-US" i="1" dirty="0" smtClean="0">
                <a:solidFill>
                  <a:srgbClr val="00B0F0"/>
                </a:solidFill>
              </a:rPr>
              <a:t>Rock</a:t>
            </a:r>
            <a:r>
              <a:rPr lang="en-US" dirty="0" smtClean="0">
                <a:solidFill>
                  <a:srgbClr val="00B0F0"/>
                </a:solidFill>
              </a:rPr>
              <a:t>) — </a:t>
            </a:r>
            <a:r>
              <a:rPr lang="uk-UA" dirty="0" smtClean="0">
                <a:solidFill>
                  <a:srgbClr val="00B0F0"/>
                </a:solidFill>
              </a:rPr>
              <a:t>узагальнена назва низки напрямків популярної музики  другої половини ХХ століття , що походять від рок-н-ролу та </a:t>
            </a:r>
            <a:r>
              <a:rPr lang="uk-UA" dirty="0" err="1" smtClean="0">
                <a:solidFill>
                  <a:srgbClr val="00B0F0"/>
                </a:solidFill>
              </a:rPr>
              <a:t>ритм-енд-блюзу</a:t>
            </a:r>
            <a:r>
              <a:rPr lang="uk-UA" dirty="0" smtClean="0">
                <a:solidFill>
                  <a:srgbClr val="00B0F0"/>
                </a:solidFill>
              </a:rPr>
              <a:t>. Термін </a:t>
            </a:r>
            <a:r>
              <a:rPr lang="en-US" dirty="0" smtClean="0">
                <a:solidFill>
                  <a:srgbClr val="00B0F0"/>
                </a:solidFill>
              </a:rPr>
              <a:t>Rock </a:t>
            </a:r>
            <a:r>
              <a:rPr lang="uk-UA" dirty="0" smtClean="0">
                <a:solidFill>
                  <a:srgbClr val="00B0F0"/>
                </a:solidFill>
              </a:rPr>
              <a:t>очевидно є скороченням від </a:t>
            </a:r>
            <a:r>
              <a:rPr lang="en-US" dirty="0" err="1" smtClean="0">
                <a:solidFill>
                  <a:srgbClr val="00B0F0"/>
                </a:solidFill>
              </a:rPr>
              <a:t>Rock'n'roll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uk-UA" dirty="0" smtClean="0">
                <a:solidFill>
                  <a:srgbClr val="00B0F0"/>
                </a:solidFill>
              </a:rPr>
              <a:t>і дослівно перекладається як «хитати(ся); трясти(ся)». Також «роком» називають своєрідний спосіб життя деяких шанувальників рок-музики, що переріс у субкультуру .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Рок-музика має велику кількість напрямків: від танцювального рок-н-рол до металу. Зміст пісень варіюється від легкого і невимушеного до похмурого, глибокого і філософського. Часто рок-музика протиставляється поп-музиці (т.зв. «попсі»), хоча чіткої межі між поняттями «рок» і «</a:t>
            </a:r>
            <a:r>
              <a:rPr lang="uk-UA" dirty="0" err="1" smtClean="0">
                <a:solidFill>
                  <a:srgbClr val="00B0F0"/>
                </a:solidFill>
              </a:rPr>
              <a:t>поп</a:t>
            </a:r>
            <a:r>
              <a:rPr lang="uk-UA" dirty="0" smtClean="0">
                <a:solidFill>
                  <a:srgbClr val="00B0F0"/>
                </a:solidFill>
              </a:rPr>
              <a:t>» не існує, і немало музичних явищ балансують на грані між ними</a:t>
            </a:r>
          </a:p>
          <a:p>
            <a:endParaRPr lang="uk-UA" dirty="0"/>
          </a:p>
        </p:txBody>
      </p:sp>
      <p:pic>
        <p:nvPicPr>
          <p:cNvPr id="1026" name="Picture 2" descr="C:\Users\Олег\Desktop\Новая папка\Rock_n_Roll_Forever_by_wackycrac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2288" y="908720"/>
            <a:ext cx="3861712" cy="50131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2012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7467600" cy="4525963"/>
          </a:xfrm>
        </p:spPr>
        <p:txBody>
          <a:bodyPr/>
          <a:lstStyle/>
          <a:p>
            <a:r>
              <a:rPr lang="ru-RU" dirty="0" err="1" smtClean="0"/>
              <a:t>Виходить</a:t>
            </a:r>
            <a:r>
              <a:rPr lang="ru-RU" dirty="0" smtClean="0"/>
              <a:t> альбом «Рабкор»</a:t>
            </a:r>
            <a:endParaRPr lang="uk-UA" dirty="0"/>
          </a:p>
        </p:txBody>
      </p:sp>
      <p:pic>
        <p:nvPicPr>
          <p:cNvPr id="20482" name="Picture 2" descr="C:\Users\Олег\Desktop\Новая папка\37419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300" y="1916832"/>
            <a:ext cx="5089218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467600" cy="1143000"/>
          </a:xfrm>
        </p:spPr>
        <p:txBody>
          <a:bodyPr/>
          <a:lstStyle/>
          <a:p>
            <a:r>
              <a:rPr lang="ru-RU" dirty="0" smtClean="0"/>
              <a:t>2014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2627784" cy="4525963"/>
          </a:xfrm>
        </p:spPr>
        <p:txBody>
          <a:bodyPr/>
          <a:lstStyle/>
          <a:p>
            <a:r>
              <a:rPr lang="ru-RU" dirty="0" err="1" smtClean="0"/>
              <a:t>Виходить</a:t>
            </a:r>
            <a:r>
              <a:rPr lang="ru-RU" dirty="0" smtClean="0"/>
              <a:t> </a:t>
            </a:r>
            <a:r>
              <a:rPr lang="ru-RU" dirty="0" err="1" smtClean="0"/>
              <a:t>остан</a:t>
            </a:r>
            <a:r>
              <a:rPr lang="uk-UA" dirty="0" err="1" smtClean="0"/>
              <a:t>ій</a:t>
            </a:r>
            <a:r>
              <a:rPr lang="uk-UA" dirty="0" smtClean="0"/>
              <a:t> альбом групи “ </a:t>
            </a:r>
            <a:r>
              <a:rPr lang="uk-UA" dirty="0" err="1" smtClean="0"/>
              <a:t>Матрешка”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21506" name="Picture 2" descr="C:\Users\Олег\Desktop\Новая папка\Ляпис-Трубецкой-Матрёшка-2014-627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4664"/>
            <a:ext cx="5972175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467600" cy="4525963"/>
          </a:xfrm>
        </p:spPr>
        <p:txBody>
          <a:bodyPr>
            <a:normAutofit/>
          </a:bodyPr>
          <a:lstStyle/>
          <a:p>
            <a:r>
              <a:rPr lang="uk-UA" dirty="0" smtClean="0"/>
              <a:t>На своїх концертах група завжди збирає тисячі фанатів!</a:t>
            </a:r>
            <a:endParaRPr lang="uk-UA" dirty="0"/>
          </a:p>
        </p:txBody>
      </p:sp>
      <p:pic>
        <p:nvPicPr>
          <p:cNvPr id="22530" name="Picture 2" descr="C:\Users\Олег\Desktop\Новая папка\478b3431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556792"/>
            <a:ext cx="5364088" cy="4320480"/>
          </a:xfrm>
          <a:prstGeom prst="rect">
            <a:avLst/>
          </a:prstGeom>
          <a:noFill/>
        </p:spPr>
      </p:pic>
      <p:pic>
        <p:nvPicPr>
          <p:cNvPr id="22531" name="Picture 3" descr="C:\Users\Олег\Desktop\Новая папка\кукуккук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2990851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4579" name="Picture 3" descr="C:\Users\Олег\Desktop\Новая папка\9VfEL0cjG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4" name="Picture 2" descr="C:\Users\Олег\Desktop\Новая папка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878936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5602" name="Picture 2" descr="C:\Users\Олег\Desktop\Новая папка\0_5cd73_a01ccaec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43923" cy="2952328"/>
          </a:xfrm>
          <a:prstGeom prst="rect">
            <a:avLst/>
          </a:prstGeom>
          <a:noFill/>
        </p:spPr>
      </p:pic>
      <p:pic>
        <p:nvPicPr>
          <p:cNvPr id="25603" name="Picture 3" descr="C:\Users\Олег\Desktop\Новая папка\646452_BRYJz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348880"/>
            <a:ext cx="6000750" cy="4000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6626" name="Picture 2" descr="C:\Users\Олег\Desktop\Новая папка\_DSC0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7943111" cy="527767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7467600" cy="4525963"/>
          </a:xfrm>
        </p:spPr>
        <p:txBody>
          <a:bodyPr/>
          <a:lstStyle/>
          <a:p>
            <a:r>
              <a:rPr lang="ru-RU" dirty="0" err="1" smtClean="0"/>
              <a:t>Лідер</a:t>
            </a:r>
            <a:r>
              <a:rPr lang="ru-RU" dirty="0" smtClean="0"/>
              <a:t> гурту, </a:t>
            </a:r>
            <a:r>
              <a:rPr lang="ru-RU" dirty="0" err="1" smtClean="0"/>
              <a:t>Сергій</a:t>
            </a:r>
            <a:r>
              <a:rPr lang="ru-RU" dirty="0" smtClean="0"/>
              <a:t> </a:t>
            </a:r>
            <a:r>
              <a:rPr lang="ru-RU" dirty="0" err="1" smtClean="0"/>
              <a:t>Міхалок</a:t>
            </a:r>
            <a:r>
              <a:rPr lang="ru-RU" dirty="0" smtClean="0"/>
              <a:t> 17 </a:t>
            </a:r>
            <a:r>
              <a:rPr lang="ru-RU" dirty="0" err="1" smtClean="0"/>
              <a:t>березня</a:t>
            </a:r>
            <a:r>
              <a:rPr lang="ru-RU" dirty="0" smtClean="0"/>
              <a:t> 2014 р. </a:t>
            </a:r>
            <a:r>
              <a:rPr lang="ru-RU" dirty="0" err="1" smtClean="0"/>
              <a:t>оголосив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 </a:t>
            </a:r>
            <a:r>
              <a:rPr lang="ru-RU" dirty="0" err="1" smtClean="0"/>
              <a:t>вересня</a:t>
            </a:r>
            <a:r>
              <a:rPr lang="ru-RU" dirty="0" smtClean="0"/>
              <a:t> 2014 р. гурт </a:t>
            </a:r>
            <a:r>
              <a:rPr lang="ru-RU" dirty="0" err="1" smtClean="0"/>
              <a:t>офіційно</a:t>
            </a:r>
            <a:r>
              <a:rPr lang="ru-RU" dirty="0" smtClean="0"/>
              <a:t> </a:t>
            </a:r>
            <a:r>
              <a:rPr lang="ru-RU" dirty="0" err="1" smtClean="0"/>
              <a:t>припинить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endParaRPr lang="uk-UA" dirty="0"/>
          </a:p>
        </p:txBody>
      </p:sp>
      <p:pic>
        <p:nvPicPr>
          <p:cNvPr id="27650" name="Picture 2" descr="C:\Users\Олег\Desktop\Новая папка\7_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2190" y="2276872"/>
            <a:ext cx="3069810" cy="425936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467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31 </a:t>
            </a:r>
            <a:r>
              <a:rPr lang="ru-RU" dirty="0" err="1" smtClean="0"/>
              <a:t>серпня</a:t>
            </a:r>
            <a:r>
              <a:rPr lang="ru-RU" dirty="0" smtClean="0"/>
              <a:t> 2014 року гурт </a:t>
            </a:r>
            <a:r>
              <a:rPr lang="ru-RU" dirty="0" err="1" smtClean="0"/>
              <a:t>провів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останній</a:t>
            </a:r>
            <a:r>
              <a:rPr lang="ru-RU" dirty="0" smtClean="0"/>
              <a:t> концерт.</a:t>
            </a:r>
          </a:p>
          <a:p>
            <a:r>
              <a:rPr lang="ru-RU" dirty="0" err="1" smtClean="0"/>
              <a:t>Сергій</a:t>
            </a:r>
            <a:r>
              <a:rPr lang="ru-RU" dirty="0" smtClean="0"/>
              <a:t> </a:t>
            </a:r>
            <a:r>
              <a:rPr lang="ru-RU" dirty="0" err="1" smtClean="0"/>
              <a:t>Міхалок</a:t>
            </a:r>
            <a:r>
              <a:rPr lang="ru-RU" dirty="0" smtClean="0"/>
              <a:t> створив </a:t>
            </a:r>
            <a:r>
              <a:rPr lang="ru-RU" dirty="0" err="1" smtClean="0"/>
              <a:t>новий</a:t>
            </a:r>
            <a:r>
              <a:rPr lang="ru-RU" dirty="0" smtClean="0"/>
              <a:t> проект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Brutto"/>
              </a:rPr>
              <a:t>Brutto</a:t>
            </a:r>
            <a:endParaRPr lang="ru-RU" dirty="0" smtClean="0"/>
          </a:p>
        </p:txBody>
      </p:sp>
      <p:pic>
        <p:nvPicPr>
          <p:cNvPr id="28674" name="Picture 2" descr="C:\Users\Олег\Desktop\Новая папка\бру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556792"/>
            <a:ext cx="4948417" cy="2088232"/>
          </a:xfrm>
          <a:prstGeom prst="rect">
            <a:avLst/>
          </a:prstGeom>
          <a:noFill/>
        </p:spPr>
      </p:pic>
      <p:pic>
        <p:nvPicPr>
          <p:cNvPr id="28675" name="Picture 3" descr="C:\Users\Олег\Desktop\Новая папка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5328592" cy="277530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467600" cy="4525963"/>
          </a:xfrm>
        </p:spPr>
        <p:txBody>
          <a:bodyPr/>
          <a:lstStyle/>
          <a:p>
            <a:r>
              <a:rPr lang="ru-RU" dirty="0" smtClean="0"/>
              <a:t>Точно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Brutto</a:t>
            </a:r>
            <a:r>
              <a:rPr lang="ru-RU" dirty="0" smtClean="0"/>
              <a:t> НЕ буде </a:t>
            </a:r>
            <a:r>
              <a:rPr lang="ru-RU" dirty="0" err="1" smtClean="0"/>
              <a:t>вокаліста</a:t>
            </a:r>
            <a:r>
              <a:rPr lang="ru-RU" dirty="0" smtClean="0"/>
              <a:t> Павла </a:t>
            </a:r>
            <a:r>
              <a:rPr lang="ru-RU" dirty="0" err="1" smtClean="0"/>
              <a:t>Булатникова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гітариста</a:t>
            </a:r>
            <a:r>
              <a:rPr lang="ru-RU" dirty="0" smtClean="0"/>
              <a:t> Руслана </a:t>
            </a:r>
            <a:r>
              <a:rPr lang="ru-RU" dirty="0" err="1" smtClean="0"/>
              <a:t>Владико</a:t>
            </a:r>
            <a:r>
              <a:rPr lang="ru-RU" dirty="0" smtClean="0"/>
              <a:t> - </a:t>
            </a:r>
            <a:r>
              <a:rPr lang="ru-RU" dirty="0" err="1" smtClean="0"/>
              <a:t>оскільки</a:t>
            </a:r>
            <a:r>
              <a:rPr lang="ru-RU" dirty="0" smtClean="0"/>
              <a:t> вони </a:t>
            </a:r>
            <a:r>
              <a:rPr lang="ru-RU" dirty="0" err="1" smtClean="0"/>
              <a:t>оголосили</a:t>
            </a:r>
            <a:r>
              <a:rPr lang="ru-RU" dirty="0" smtClean="0"/>
              <a:t> про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Trubetskoy (ще не написана)"/>
              </a:rPr>
              <a:t>Trubetskoy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випустили</a:t>
            </a:r>
            <a:r>
              <a:rPr lang="ru-RU" dirty="0" smtClean="0"/>
              <a:t> перший </a:t>
            </a:r>
            <a:r>
              <a:rPr lang="ru-RU" dirty="0" err="1" smtClean="0"/>
              <a:t>сингл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«</a:t>
            </a:r>
            <a:r>
              <a:rPr lang="ru-RU" dirty="0" err="1" smtClean="0"/>
              <a:t>Ластівка</a:t>
            </a:r>
            <a:r>
              <a:rPr lang="ru-RU" dirty="0" smtClean="0"/>
              <a:t>».</a:t>
            </a:r>
            <a:endParaRPr lang="uk-UA" dirty="0"/>
          </a:p>
        </p:txBody>
      </p:sp>
      <p:pic>
        <p:nvPicPr>
          <p:cNvPr id="29698" name="Picture 2" descr="C:\Users\Олег\Desktop\Новая папка\йо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871192"/>
            <a:ext cx="3986808" cy="398680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08104" cy="7245424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Рок-музика зазвичай виконується рок-групою, що складається з вокаліста , гітариста  (як правило, що грає на </a:t>
            </a:r>
            <a:r>
              <a:rPr lang="uk-UA" dirty="0" err="1" smtClean="0">
                <a:solidFill>
                  <a:srgbClr val="00B0F0"/>
                </a:solidFill>
              </a:rPr>
              <a:t>електоргіітарі</a:t>
            </a:r>
            <a:r>
              <a:rPr lang="uk-UA" dirty="0" smtClean="0">
                <a:solidFill>
                  <a:srgbClr val="00B0F0"/>
                </a:solidFill>
              </a:rPr>
              <a:t> ), бас-гітариста  і барабанщика ,. В окремих випадках може бути присутнім також інші інструменти.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Відмітні риси рок-музики — одноманітний ритм  з сильним бек-бітом , що підтримується барабанами , та електрогітарою  . Сольні епізоди також виконуються на електрогітарі. В гармонійному  та мелодійному відношенні ранній рок-музиці в основному характерна </a:t>
            </a:r>
            <a:r>
              <a:rPr lang="uk-UA" dirty="0" err="1" smtClean="0">
                <a:solidFill>
                  <a:srgbClr val="00B0F0"/>
                </a:solidFill>
              </a:rPr>
              <a:t>блюзова</a:t>
            </a:r>
            <a:r>
              <a:rPr lang="uk-UA" dirty="0" smtClean="0">
                <a:solidFill>
                  <a:srgbClr val="00B0F0"/>
                </a:solidFill>
              </a:rPr>
              <a:t> гармонія , однак в пізніший період спостерігається значна різноманітність музичних рис. Характерною рисою рок-музики, також є її колективність — рок-музика часто є продуктом колективної творчості, а створення і виконання музики є нерозривним процесом.</a:t>
            </a:r>
          </a:p>
          <a:p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Users\Олег\Desktop\Новая папка\beatlesguitars_090512112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5110" y="404664"/>
            <a:ext cx="3818006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467600" cy="4525963"/>
          </a:xfrm>
        </p:spPr>
        <p:txBody>
          <a:bodyPr/>
          <a:lstStyle/>
          <a:p>
            <a:r>
              <a:rPr lang="uk-UA" dirty="0" smtClean="0"/>
              <a:t>Гурт </a:t>
            </a:r>
            <a:r>
              <a:rPr lang="uk-UA" dirty="0" err="1" smtClean="0"/>
              <a:t>Ляпис</a:t>
            </a:r>
            <a:r>
              <a:rPr lang="uk-UA" dirty="0" smtClean="0"/>
              <a:t> </a:t>
            </a:r>
            <a:r>
              <a:rPr lang="uk-UA" dirty="0" err="1" smtClean="0"/>
              <a:t>Трубецкой</a:t>
            </a:r>
            <a:r>
              <a:rPr lang="uk-UA" dirty="0" smtClean="0"/>
              <a:t> виступив на Майдані в Києві на підтримку України і боротьби за свою свободу.</a:t>
            </a:r>
          </a:p>
          <a:p>
            <a:r>
              <a:rPr lang="uk-UA" dirty="0" err="1" smtClean="0"/>
              <a:t>Міхалок</a:t>
            </a:r>
            <a:r>
              <a:rPr lang="uk-UA" dirty="0" smtClean="0"/>
              <a:t> написав пісню про Майдан і присвятив її  Небесній Сотні</a:t>
            </a:r>
          </a:p>
        </p:txBody>
      </p:sp>
      <p:pic>
        <p:nvPicPr>
          <p:cNvPr id="30722" name="Picture 2" descr="C:\Users\Олег\Desktop\Новая папка\00ba059d26d09174c77e15d0b9e1a361_w499_h332_q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6337300" cy="4216400"/>
          </a:xfrm>
          <a:prstGeom prst="rect">
            <a:avLst/>
          </a:prstGeom>
          <a:noFill/>
        </p:spPr>
      </p:pic>
      <p:pic>
        <p:nvPicPr>
          <p:cNvPr id="5" name="lyapis_trubetskoy_-_voiny_svet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11208" y="6625208"/>
            <a:ext cx="232792" cy="23279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4952925"/>
            <a:ext cx="3712840" cy="1905075"/>
          </a:xfrm>
        </p:spPr>
        <p:txBody>
          <a:bodyPr>
            <a:normAutofit/>
          </a:bodyPr>
          <a:lstStyle/>
          <a:p>
            <a:r>
              <a:rPr lang="uk-UA" smtClean="0"/>
              <a:t>Підготував </a:t>
            </a:r>
            <a:r>
              <a:rPr lang="uk-UA" smtClean="0"/>
              <a:t>учень</a:t>
            </a:r>
            <a:endParaRPr lang="uk-UA" dirty="0"/>
          </a:p>
        </p:txBody>
      </p:sp>
      <p:pic>
        <p:nvPicPr>
          <p:cNvPr id="31746" name="Picture 2" descr="C:\Users\Олег\Desktop\Новая папка\lyapis-mitrofanova01-800x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7620000" cy="47971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313240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7467600" cy="4525963"/>
          </a:xfrm>
        </p:spPr>
        <p:txBody>
          <a:bodyPr>
            <a:normAutofit fontScale="77500" lnSpcReduction="20000"/>
          </a:bodyPr>
          <a:lstStyle/>
          <a:p>
            <a:r>
              <a:rPr lang="vi-VN" b="1" dirty="0" smtClean="0"/>
              <a:t>Ля́піс Трубецко́й</a:t>
            </a:r>
            <a:r>
              <a:rPr lang="vi-VN" dirty="0" smtClean="0"/>
              <a:t> (</a:t>
            </a:r>
            <a:r>
              <a:rPr lang="uk-UA" dirty="0" err="1" smtClean="0"/>
              <a:t>біл</a:t>
            </a:r>
            <a:r>
              <a:rPr lang="vi-VN" dirty="0" smtClean="0">
                <a:hlinkClick r:id="rId2" tooltip="Білоруська мова"/>
              </a:rPr>
              <a:t>.</a:t>
            </a:r>
            <a:r>
              <a:rPr lang="vi-VN" dirty="0" smtClean="0"/>
              <a:t> </a:t>
            </a:r>
            <a:r>
              <a:rPr lang="vi-VN" i="1" dirty="0" smtClean="0"/>
              <a:t>Ляпіс Трубяцкі</a:t>
            </a:r>
            <a:r>
              <a:rPr lang="vi-VN" dirty="0" smtClean="0"/>
              <a:t>, </a:t>
            </a:r>
            <a:r>
              <a:rPr lang="uk-UA" dirty="0" smtClean="0"/>
              <a:t>рос</a:t>
            </a:r>
            <a:r>
              <a:rPr lang="vi-VN" dirty="0" smtClean="0"/>
              <a:t>. </a:t>
            </a:r>
            <a:r>
              <a:rPr lang="vi-VN" i="1" dirty="0" smtClean="0"/>
              <a:t>Ляпис Трубецкой</a:t>
            </a:r>
            <a:r>
              <a:rPr lang="vi-VN" dirty="0" smtClean="0"/>
              <a:t>)  — </a:t>
            </a:r>
            <a:r>
              <a:rPr lang="uk-UA" dirty="0" err="1" smtClean="0"/>
              <a:t>білоруский</a:t>
            </a:r>
            <a:r>
              <a:rPr lang="uk-UA" dirty="0" smtClean="0"/>
              <a:t> пан-рок </a:t>
            </a:r>
            <a:r>
              <a:rPr lang="vi-VN" dirty="0" smtClean="0"/>
              <a:t> гурт. Лауреат премій </a:t>
            </a:r>
            <a:r>
              <a:rPr lang="en-US" dirty="0" smtClean="0">
                <a:hlinkClick r:id="rId3" tooltip="RAMP (ще не написана)"/>
              </a:rPr>
              <a:t>RAMP</a:t>
            </a:r>
            <a:r>
              <a:rPr lang="en-US" dirty="0" smtClean="0"/>
              <a:t>, </a:t>
            </a:r>
            <a:r>
              <a:rPr lang="en-US" dirty="0" smtClean="0">
                <a:hlinkClick r:id="rId4" tooltip="Рок-коронація (ще не написана)"/>
              </a:rPr>
              <a:t>«</a:t>
            </a:r>
            <a:r>
              <a:rPr lang="vi-VN" dirty="0" smtClean="0">
                <a:hlinkClick r:id="rId4" tooltip="Рок-коронація (ще не написана)"/>
              </a:rPr>
              <a:t>Рок-коронація»</a:t>
            </a:r>
            <a:r>
              <a:rPr lang="vi-VN" dirty="0" smtClean="0"/>
              <a:t>, </a:t>
            </a:r>
            <a:r>
              <a:rPr lang="vi-VN" dirty="0" smtClean="0">
                <a:hlinkClick r:id="rId5" tooltip="Чартова дюжина (ще не написана)"/>
              </a:rPr>
              <a:t>«Чартова Дюжина»</a:t>
            </a:r>
            <a:r>
              <a:rPr lang="vi-VN" dirty="0" smtClean="0"/>
              <a:t>, </a:t>
            </a:r>
            <a:r>
              <a:rPr lang="vi-VN" dirty="0" smtClean="0">
                <a:hlinkClick r:id="rId6" tooltip="Степовий вовк (премія) (ще не написана)"/>
              </a:rPr>
              <a:t>«Степовий вовк»</a:t>
            </a:r>
            <a:r>
              <a:rPr lang="vi-VN" dirty="0" smtClean="0"/>
              <a:t>, </a:t>
            </a:r>
            <a:r>
              <a:rPr lang="en-US" dirty="0" smtClean="0">
                <a:hlinkClick r:id="rId7" tooltip="ZD Awards (ще не написана)"/>
              </a:rPr>
              <a:t>ZD Awards</a:t>
            </a:r>
            <a:r>
              <a:rPr lang="en-US" dirty="0" smtClean="0"/>
              <a:t>.</a:t>
            </a:r>
          </a:p>
          <a:p>
            <a:r>
              <a:rPr lang="vi-VN" dirty="0" smtClean="0"/>
              <a:t>Названий гурт на честь комічного персонажа роману </a:t>
            </a:r>
            <a:r>
              <a:rPr lang="uk-UA" dirty="0" smtClean="0"/>
              <a:t> Іллі Ільфа</a:t>
            </a:r>
            <a:r>
              <a:rPr lang="vi-VN" dirty="0" smtClean="0"/>
              <a:t> та </a:t>
            </a:r>
            <a:r>
              <a:rPr lang="uk-UA" dirty="0" smtClean="0"/>
              <a:t>Євгенія Петрова</a:t>
            </a:r>
            <a:r>
              <a:rPr lang="vi-VN" dirty="0" smtClean="0"/>
              <a:t> </a:t>
            </a:r>
            <a:r>
              <a:rPr lang="uk-UA" dirty="0" smtClean="0"/>
              <a:t>”12 </a:t>
            </a:r>
            <a:r>
              <a:rPr lang="uk-UA" dirty="0" err="1" smtClean="0"/>
              <a:t>стільців”</a:t>
            </a:r>
            <a:r>
              <a:rPr lang="vi-VN" dirty="0" smtClean="0"/>
              <a:t> Никифора Ляпіса, який носив псевдонім Трубецкой.</a:t>
            </a:r>
          </a:p>
          <a:p>
            <a:r>
              <a:rPr lang="vi-VN" dirty="0" smtClean="0"/>
              <a:t>Навесні </a:t>
            </a:r>
            <a:r>
              <a:rPr lang="uk-UA" dirty="0" smtClean="0"/>
              <a:t>2011</a:t>
            </a:r>
            <a:r>
              <a:rPr lang="vi-VN" dirty="0" smtClean="0"/>
              <a:t> року гурт потрапив до списку заборонених у Білорусі діячів культури та мистецтва</a:t>
            </a:r>
            <a:r>
              <a:rPr lang="uk-UA" baseline="30000" dirty="0" smtClean="0"/>
              <a:t> </a:t>
            </a:r>
            <a:r>
              <a:rPr lang="vi-VN" dirty="0" smtClean="0"/>
              <a:t>і було скасовано низку вже запланованих концертів «Ляпіса Трубецького» на їхній батьківщині. Натомість гурт наразі концентрується на активних гастролях в </a:t>
            </a:r>
            <a:r>
              <a:rPr lang="uk-UA" dirty="0" smtClean="0"/>
              <a:t>Україні</a:t>
            </a:r>
            <a:r>
              <a:rPr lang="vi-VN" dirty="0" smtClean="0"/>
              <a:t> та </a:t>
            </a:r>
            <a:r>
              <a:rPr lang="uk-UA" dirty="0" smtClean="0"/>
              <a:t>Росії </a:t>
            </a:r>
            <a:r>
              <a:rPr lang="vi-VN" dirty="0" smtClean="0"/>
              <a:t>.</a:t>
            </a:r>
          </a:p>
          <a:p>
            <a:endParaRPr lang="uk-UA" dirty="0"/>
          </a:p>
        </p:txBody>
      </p:sp>
      <p:pic>
        <p:nvPicPr>
          <p:cNvPr id="4098" name="Picture 2" descr="C:\Users\Олег\Desktop\Lyapistrubetskoylogo 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0"/>
            <a:ext cx="8568952" cy="119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467600" cy="1143000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0"/>
            <a:ext cx="7467600" cy="5976664"/>
          </a:xfrm>
        </p:spPr>
        <p:txBody>
          <a:bodyPr>
            <a:normAutofit/>
          </a:bodyPr>
          <a:lstStyle/>
          <a:p>
            <a:r>
              <a:rPr lang="uk-UA" dirty="0" smtClean="0"/>
              <a:t>Склад</a:t>
            </a:r>
            <a:endParaRPr lang="uk-UA" dirty="0" smtClean="0">
              <a:solidFill>
                <a:srgbClr val="0099FF"/>
              </a:solidFill>
              <a:hlinkClick r:id="rId2" tooltip="Міхалок Сергій Володимирович"/>
            </a:endParaRPr>
          </a:p>
          <a:p>
            <a:r>
              <a:rPr lang="uk-UA" dirty="0" smtClean="0">
                <a:solidFill>
                  <a:srgbClr val="0099FF"/>
                </a:solidFill>
                <a:hlinkClick r:id="rId2" tooltip="Міхалок Сергій Володимирович"/>
              </a:rPr>
              <a:t>Сергій </a:t>
            </a:r>
            <a:r>
              <a:rPr lang="uk-UA" dirty="0" err="1" smtClean="0">
                <a:solidFill>
                  <a:srgbClr val="0099FF"/>
                </a:solidFill>
                <a:hlinkClick r:id="rId2" tooltip="Міхалок Сергій Володимирович"/>
              </a:rPr>
              <a:t>Міхалок</a:t>
            </a:r>
            <a:r>
              <a:rPr lang="uk-UA" dirty="0" smtClean="0">
                <a:solidFill>
                  <a:srgbClr val="0099FF"/>
                </a:solidFill>
              </a:rPr>
              <a:t> — </a:t>
            </a:r>
            <a:r>
              <a:rPr lang="uk-UA" dirty="0" smtClean="0">
                <a:solidFill>
                  <a:srgbClr val="0099FF"/>
                </a:solidFill>
                <a:hlinkClick r:id="rId3" tooltip="Вокал"/>
              </a:rPr>
              <a:t>вокал</a:t>
            </a:r>
            <a:r>
              <a:rPr lang="uk-UA" dirty="0" smtClean="0">
                <a:solidFill>
                  <a:srgbClr val="0099FF"/>
                </a:solidFill>
              </a:rPr>
              <a:t>.</a:t>
            </a:r>
          </a:p>
          <a:p>
            <a:r>
              <a:rPr lang="uk-UA" dirty="0" smtClean="0">
                <a:solidFill>
                  <a:srgbClr val="0099FF"/>
                </a:solidFill>
                <a:hlinkClick r:id="rId4" tooltip="Булатніков Павло Олегович"/>
              </a:rPr>
              <a:t>Павло </a:t>
            </a:r>
            <a:r>
              <a:rPr lang="uk-UA" dirty="0" err="1" smtClean="0">
                <a:solidFill>
                  <a:srgbClr val="0099FF"/>
                </a:solidFill>
                <a:hlinkClick r:id="rId4" tooltip="Булатніков Павло Олегович"/>
              </a:rPr>
              <a:t>Булатніков</a:t>
            </a:r>
            <a:r>
              <a:rPr lang="uk-UA" dirty="0" smtClean="0">
                <a:solidFill>
                  <a:srgbClr val="0099FF"/>
                </a:solidFill>
              </a:rPr>
              <a:t> — </a:t>
            </a:r>
            <a:r>
              <a:rPr lang="uk-UA" dirty="0" smtClean="0">
                <a:solidFill>
                  <a:srgbClr val="0099FF"/>
                </a:solidFill>
                <a:hlinkClick r:id="rId3" tooltip="Вокал"/>
              </a:rPr>
              <a:t>вокал</a:t>
            </a:r>
            <a:r>
              <a:rPr lang="uk-UA" dirty="0" smtClean="0">
                <a:solidFill>
                  <a:srgbClr val="0099FF"/>
                </a:solidFill>
              </a:rPr>
              <a:t>, </a:t>
            </a:r>
            <a:r>
              <a:rPr lang="uk-UA" dirty="0" smtClean="0">
                <a:solidFill>
                  <a:srgbClr val="0099FF"/>
                </a:solidFill>
                <a:hlinkClick r:id="rId5" tooltip="Ударні музичні інструменти"/>
              </a:rPr>
              <a:t>перкусія</a:t>
            </a:r>
            <a:r>
              <a:rPr lang="uk-UA" dirty="0" smtClean="0">
                <a:solidFill>
                  <a:srgbClr val="0099FF"/>
                </a:solidFill>
              </a:rPr>
              <a:t>.</a:t>
            </a:r>
          </a:p>
          <a:p>
            <a:r>
              <a:rPr lang="uk-UA" dirty="0" smtClean="0">
                <a:solidFill>
                  <a:srgbClr val="0099FF"/>
                </a:solidFill>
              </a:rPr>
              <a:t>Руслан Владико — </a:t>
            </a:r>
            <a:r>
              <a:rPr lang="uk-UA" u="sng" dirty="0" smtClean="0">
                <a:solidFill>
                  <a:srgbClr val="0099FF"/>
                </a:solidFill>
                <a:hlinkClick r:id="rId6" tooltip="Гітара"/>
              </a:rPr>
              <a:t>гітара</a:t>
            </a:r>
            <a:r>
              <a:rPr lang="uk-UA" dirty="0" smtClean="0">
                <a:solidFill>
                  <a:srgbClr val="0099FF"/>
                </a:solidFill>
              </a:rPr>
              <a:t>.</a:t>
            </a:r>
          </a:p>
          <a:p>
            <a:r>
              <a:rPr lang="uk-UA" dirty="0" smtClean="0">
                <a:solidFill>
                  <a:srgbClr val="0099FF"/>
                </a:solidFill>
              </a:rPr>
              <a:t>Денис </a:t>
            </a:r>
            <a:r>
              <a:rPr lang="uk-UA" dirty="0" err="1" smtClean="0">
                <a:solidFill>
                  <a:srgbClr val="0099FF"/>
                </a:solidFill>
              </a:rPr>
              <a:t>Стурченко</a:t>
            </a:r>
            <a:r>
              <a:rPr lang="uk-UA" dirty="0" smtClean="0">
                <a:solidFill>
                  <a:srgbClr val="0099FF"/>
                </a:solidFill>
              </a:rPr>
              <a:t> — </a:t>
            </a:r>
            <a:r>
              <a:rPr lang="uk-UA" dirty="0" smtClean="0">
                <a:solidFill>
                  <a:srgbClr val="0099FF"/>
                </a:solidFill>
                <a:hlinkClick r:id="rId7" tooltip="Бас-гітара"/>
              </a:rPr>
              <a:t>бас-гітара</a:t>
            </a:r>
            <a:r>
              <a:rPr lang="uk-UA" dirty="0" smtClean="0">
                <a:solidFill>
                  <a:srgbClr val="0099FF"/>
                </a:solidFill>
              </a:rPr>
              <a:t>.</a:t>
            </a:r>
          </a:p>
          <a:p>
            <a:r>
              <a:rPr lang="uk-UA" dirty="0" smtClean="0">
                <a:solidFill>
                  <a:srgbClr val="0099FF"/>
                </a:solidFill>
              </a:rPr>
              <a:t>Влад Сенкевич  — </a:t>
            </a:r>
            <a:r>
              <a:rPr lang="uk-UA" dirty="0" smtClean="0">
                <a:solidFill>
                  <a:srgbClr val="0099FF"/>
                </a:solidFill>
                <a:hlinkClick r:id="rId8" tooltip="Валторна"/>
              </a:rPr>
              <a:t>валторна</a:t>
            </a:r>
            <a:r>
              <a:rPr lang="uk-UA" dirty="0" smtClean="0">
                <a:solidFill>
                  <a:srgbClr val="0099FF"/>
                </a:solidFill>
              </a:rPr>
              <a:t>, </a:t>
            </a:r>
            <a:r>
              <a:rPr lang="uk-UA" dirty="0" smtClean="0">
                <a:solidFill>
                  <a:srgbClr val="0099FF"/>
                </a:solidFill>
                <a:hlinkClick r:id="rId9" tooltip="Труба (музичний інструмент)"/>
              </a:rPr>
              <a:t>труба</a:t>
            </a:r>
            <a:r>
              <a:rPr lang="uk-UA" dirty="0" smtClean="0">
                <a:solidFill>
                  <a:srgbClr val="0099FF"/>
                </a:solidFill>
              </a:rPr>
              <a:t>, </a:t>
            </a:r>
            <a:r>
              <a:rPr lang="uk-UA" dirty="0" smtClean="0">
                <a:solidFill>
                  <a:srgbClr val="0099FF"/>
                </a:solidFill>
                <a:hlinkClick r:id="rId10" tooltip="Бек-вокал"/>
              </a:rPr>
              <a:t>бек-вокал</a:t>
            </a:r>
            <a:r>
              <a:rPr lang="uk-UA" dirty="0" smtClean="0">
                <a:solidFill>
                  <a:srgbClr val="0099FF"/>
                </a:solidFill>
              </a:rPr>
              <a:t>.</a:t>
            </a:r>
          </a:p>
          <a:p>
            <a:r>
              <a:rPr lang="uk-UA" dirty="0" smtClean="0">
                <a:solidFill>
                  <a:srgbClr val="0099FF"/>
                </a:solidFill>
              </a:rPr>
              <a:t>Іван Галушко — </a:t>
            </a:r>
            <a:r>
              <a:rPr lang="uk-UA" dirty="0" smtClean="0">
                <a:solidFill>
                  <a:srgbClr val="0099FF"/>
                </a:solidFill>
                <a:hlinkClick r:id="rId11" tooltip="Тромбон"/>
              </a:rPr>
              <a:t>тромбон</a:t>
            </a:r>
            <a:r>
              <a:rPr lang="uk-UA" dirty="0" smtClean="0">
                <a:solidFill>
                  <a:srgbClr val="0099FF"/>
                </a:solidFill>
              </a:rPr>
              <a:t>, </a:t>
            </a:r>
            <a:r>
              <a:rPr lang="uk-UA" dirty="0" smtClean="0">
                <a:solidFill>
                  <a:srgbClr val="0099FF"/>
                </a:solidFill>
                <a:hlinkClick r:id="rId10" tooltip="Бек-вокал"/>
              </a:rPr>
              <a:t>бек-вокал</a:t>
            </a:r>
            <a:r>
              <a:rPr lang="uk-UA" dirty="0" smtClean="0">
                <a:solidFill>
                  <a:srgbClr val="0099FF"/>
                </a:solidFill>
              </a:rPr>
              <a:t>.</a:t>
            </a:r>
          </a:p>
          <a:p>
            <a:r>
              <a:rPr lang="uk-UA" dirty="0" smtClean="0">
                <a:solidFill>
                  <a:srgbClr val="0099FF"/>
                </a:solidFill>
              </a:rPr>
              <a:t>Олександр Сторожук — </a:t>
            </a:r>
            <a:r>
              <a:rPr lang="uk-UA" dirty="0" smtClean="0">
                <a:solidFill>
                  <a:srgbClr val="0099FF"/>
                </a:solidFill>
                <a:hlinkClick r:id="rId5" tooltip="Ударні музичні інструменти"/>
              </a:rPr>
              <a:t>ударні</a:t>
            </a:r>
            <a:r>
              <a:rPr lang="uk-UA" dirty="0" smtClean="0">
                <a:solidFill>
                  <a:srgbClr val="00B0F0"/>
                </a:solidFill>
              </a:rPr>
              <a:t>.</a:t>
            </a:r>
          </a:p>
          <a:p>
            <a:endParaRPr lang="uk-UA" dirty="0"/>
          </a:p>
        </p:txBody>
      </p:sp>
      <p:pic>
        <p:nvPicPr>
          <p:cNvPr id="5122" name="Picture 2" descr="C:\Users\Олег\Desktop\Новая папка\85f53595028bd6c2b4bb62d899d95fe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188640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Історія</a:t>
            </a:r>
            <a:br>
              <a:rPr lang="uk-UA" dirty="0" smtClean="0"/>
            </a:br>
            <a:r>
              <a:rPr lang="uk-UA" b="1" dirty="0" smtClean="0"/>
              <a:t>1990–1995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746760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Гурт </a:t>
            </a:r>
            <a:r>
              <a:rPr lang="ru-RU" dirty="0" err="1" smtClean="0">
                <a:solidFill>
                  <a:srgbClr val="00B0F0"/>
                </a:solidFill>
              </a:rPr>
              <a:t>було</a:t>
            </a:r>
            <a:r>
              <a:rPr lang="ru-RU" dirty="0" smtClean="0">
                <a:solidFill>
                  <a:srgbClr val="00B0F0"/>
                </a:solidFill>
              </a:rPr>
              <a:t> створено в лютому </a:t>
            </a:r>
            <a:r>
              <a:rPr lang="ru-RU" dirty="0" smtClean="0">
                <a:solidFill>
                  <a:srgbClr val="00B0F0"/>
                </a:solidFill>
                <a:hlinkClick r:id="rId2" tooltip="1990"/>
              </a:rPr>
              <a:t>1990</a:t>
            </a:r>
            <a:r>
              <a:rPr lang="ru-RU" dirty="0" smtClean="0">
                <a:solidFill>
                  <a:srgbClr val="00B0F0"/>
                </a:solidFill>
              </a:rPr>
              <a:t> року. Дав </a:t>
            </a:r>
            <a:r>
              <a:rPr lang="ru-RU" dirty="0" err="1" smtClean="0">
                <a:solidFill>
                  <a:srgbClr val="00B0F0"/>
                </a:solidFill>
              </a:rPr>
              <a:t>свій</a:t>
            </a:r>
            <a:r>
              <a:rPr lang="ru-RU" dirty="0" smtClean="0">
                <a:solidFill>
                  <a:srgbClr val="00B0F0"/>
                </a:solidFill>
              </a:rPr>
              <a:t> перший концерт на </a:t>
            </a:r>
            <a:r>
              <a:rPr lang="ru-RU" dirty="0" err="1" smtClean="0">
                <a:solidFill>
                  <a:srgbClr val="00B0F0"/>
                </a:solidFill>
              </a:rPr>
              <a:t>фестивалі</a:t>
            </a:r>
            <a:r>
              <a:rPr lang="ru-RU" dirty="0" smtClean="0">
                <a:solidFill>
                  <a:srgbClr val="00B0F0"/>
                </a:solidFill>
              </a:rPr>
              <a:t> «Три </a:t>
            </a:r>
            <a:r>
              <a:rPr lang="ru-RU" dirty="0" err="1" smtClean="0">
                <a:solidFill>
                  <a:srgbClr val="00B0F0"/>
                </a:solidFill>
              </a:rPr>
              <a:t>кольори</a:t>
            </a:r>
            <a:r>
              <a:rPr lang="ru-RU" dirty="0" smtClean="0">
                <a:solidFill>
                  <a:srgbClr val="00B0F0"/>
                </a:solidFill>
              </a:rPr>
              <a:t>» в </a:t>
            </a:r>
            <a:r>
              <a:rPr lang="ru-RU" dirty="0" err="1" smtClean="0">
                <a:solidFill>
                  <a:srgbClr val="00B0F0"/>
                </a:solidFill>
              </a:rPr>
              <a:t>Мінську</a:t>
            </a:r>
            <a:r>
              <a:rPr lang="ru-RU" dirty="0" smtClean="0">
                <a:solidFill>
                  <a:srgbClr val="00B0F0"/>
                </a:solidFill>
              </a:rPr>
              <a:t> . </a:t>
            </a:r>
            <a:r>
              <a:rPr lang="ru-RU" dirty="0" err="1" smtClean="0">
                <a:solidFill>
                  <a:srgbClr val="00B0F0"/>
                </a:solidFill>
              </a:rPr>
              <a:t>Лідером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із</a:t>
            </a:r>
            <a:r>
              <a:rPr lang="ru-RU" dirty="0" smtClean="0">
                <a:solidFill>
                  <a:srgbClr val="00B0F0"/>
                </a:solidFill>
              </a:rPr>
              <a:t> самого початку став студент </a:t>
            </a:r>
            <a:r>
              <a:rPr lang="ru-RU" dirty="0" err="1" smtClean="0">
                <a:solidFill>
                  <a:srgbClr val="00B0F0"/>
                </a:solidFill>
              </a:rPr>
              <a:t>Інституту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культури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err="1" smtClean="0">
                <a:solidFill>
                  <a:srgbClr val="00B0F0"/>
                </a:solidFill>
              </a:rPr>
              <a:t>Сергій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Міхалок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6146" name="Picture 2" descr="C:\Users\Олег\Desktop\Новая папка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7570812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467600" cy="68580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Учасники</a:t>
            </a:r>
            <a:r>
              <a:rPr lang="ru-RU" dirty="0" smtClean="0">
                <a:solidFill>
                  <a:srgbClr val="00B0F0"/>
                </a:solidFill>
              </a:rPr>
              <a:t> гурту «Ляпис Трубецкой» </a:t>
            </a:r>
            <a:r>
              <a:rPr lang="ru-RU" dirty="0" err="1" smtClean="0">
                <a:solidFill>
                  <a:srgbClr val="00B0F0"/>
                </a:solidFill>
              </a:rPr>
              <a:t>збиралися</a:t>
            </a:r>
            <a:r>
              <a:rPr lang="ru-RU" dirty="0" smtClean="0">
                <a:solidFill>
                  <a:srgbClr val="00B0F0"/>
                </a:solidFill>
              </a:rPr>
              <a:t> разом </a:t>
            </a:r>
            <a:r>
              <a:rPr lang="ru-RU" dirty="0" err="1" smtClean="0">
                <a:solidFill>
                  <a:srgbClr val="00B0F0"/>
                </a:solidFill>
              </a:rPr>
              <a:t>здебільшого</a:t>
            </a:r>
            <a:r>
              <a:rPr lang="ru-RU" dirty="0" smtClean="0">
                <a:solidFill>
                  <a:srgbClr val="00B0F0"/>
                </a:solidFill>
              </a:rPr>
              <a:t> на концертах. </a:t>
            </a:r>
            <a:r>
              <a:rPr lang="ru-RU" dirty="0" err="1" smtClean="0">
                <a:solidFill>
                  <a:srgbClr val="00B0F0"/>
                </a:solidFill>
              </a:rPr>
              <a:t>Перехід</a:t>
            </a:r>
            <a:r>
              <a:rPr lang="ru-RU" dirty="0" smtClean="0">
                <a:solidFill>
                  <a:srgbClr val="00B0F0"/>
                </a:solidFill>
              </a:rPr>
              <a:t> гурту </a:t>
            </a:r>
            <a:r>
              <a:rPr lang="ru-RU" dirty="0" err="1" smtClean="0">
                <a:solidFill>
                  <a:srgbClr val="00B0F0"/>
                </a:solidFill>
              </a:rPr>
              <a:t>від</a:t>
            </a:r>
            <a:r>
              <a:rPr lang="ru-RU" dirty="0" smtClean="0">
                <a:solidFill>
                  <a:srgbClr val="00B0F0"/>
                </a:solidFill>
              </a:rPr>
              <a:t> «</a:t>
            </a:r>
            <a:r>
              <a:rPr lang="ru-RU" dirty="0" err="1" smtClean="0">
                <a:solidFill>
                  <a:srgbClr val="00B0F0"/>
                </a:solidFill>
              </a:rPr>
              <a:t>віртуального</a:t>
            </a:r>
            <a:r>
              <a:rPr lang="ru-RU" dirty="0" smtClean="0">
                <a:solidFill>
                  <a:srgbClr val="00B0F0"/>
                </a:solidFill>
              </a:rPr>
              <a:t>» </a:t>
            </a:r>
            <a:r>
              <a:rPr lang="ru-RU" dirty="0" err="1" smtClean="0">
                <a:solidFill>
                  <a:srgbClr val="00B0F0"/>
                </a:solidFill>
              </a:rPr>
              <a:t>існування</a:t>
            </a:r>
            <a:r>
              <a:rPr lang="ru-RU" dirty="0" smtClean="0">
                <a:solidFill>
                  <a:srgbClr val="00B0F0"/>
                </a:solidFill>
              </a:rPr>
              <a:t> до «реального» </a:t>
            </a:r>
            <a:r>
              <a:rPr lang="ru-RU" dirty="0" err="1" smtClean="0">
                <a:solidFill>
                  <a:srgbClr val="00B0F0"/>
                </a:solidFill>
              </a:rPr>
              <a:t>стався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після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першого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серйозного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виступу</a:t>
            </a:r>
            <a:r>
              <a:rPr lang="ru-RU" dirty="0" smtClean="0">
                <a:solidFill>
                  <a:srgbClr val="00B0F0"/>
                </a:solidFill>
              </a:rPr>
              <a:t> гурту на «</a:t>
            </a:r>
            <a:r>
              <a:rPr lang="ru-RU" dirty="0" err="1" smtClean="0">
                <a:solidFill>
                  <a:srgbClr val="00B0F0"/>
                </a:solidFill>
              </a:rPr>
              <a:t>Фестивалі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музичних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меншин</a:t>
            </a:r>
            <a:r>
              <a:rPr lang="ru-RU" dirty="0" smtClean="0">
                <a:solidFill>
                  <a:srgbClr val="00B0F0"/>
                </a:solidFill>
              </a:rPr>
              <a:t>» в </a:t>
            </a:r>
            <a:r>
              <a:rPr lang="ru-RU" dirty="0" err="1" smtClean="0">
                <a:solidFill>
                  <a:srgbClr val="00B0F0"/>
                </a:solidFill>
              </a:rPr>
              <a:t>Будинку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вчителя</a:t>
            </a:r>
            <a:r>
              <a:rPr lang="ru-RU" dirty="0" smtClean="0">
                <a:solidFill>
                  <a:srgbClr val="00B0F0"/>
                </a:solidFill>
              </a:rPr>
              <a:t> у </a:t>
            </a:r>
            <a:r>
              <a:rPr lang="ru-RU" dirty="0" err="1" smtClean="0">
                <a:solidFill>
                  <a:srgbClr val="00B0F0"/>
                </a:solidFill>
              </a:rPr>
              <a:t>Мінську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B0F0"/>
                </a:solidFill>
              </a:rPr>
              <a:t>Євген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Колмиков</a:t>
            </a:r>
            <a:r>
              <a:rPr lang="ru-RU" dirty="0" smtClean="0">
                <a:solidFill>
                  <a:srgbClr val="00B0F0"/>
                </a:solidFill>
              </a:rPr>
              <a:t> (</a:t>
            </a:r>
            <a:r>
              <a:rPr lang="ru-RU" dirty="0" err="1" smtClean="0">
                <a:solidFill>
                  <a:srgbClr val="00B0F0"/>
                </a:solidFill>
              </a:rPr>
              <a:t>майбутній</a:t>
            </a:r>
            <a:r>
              <a:rPr lang="ru-RU" dirty="0" smtClean="0">
                <a:solidFill>
                  <a:srgbClr val="00B0F0"/>
                </a:solidFill>
              </a:rPr>
              <a:t> директор </a:t>
            </a:r>
            <a:r>
              <a:rPr lang="ru-RU" dirty="0" err="1" smtClean="0">
                <a:solidFill>
                  <a:srgbClr val="00B0F0"/>
                </a:solidFill>
              </a:rPr>
              <a:t>колективу</a:t>
            </a:r>
            <a:r>
              <a:rPr lang="ru-RU" dirty="0" smtClean="0">
                <a:solidFill>
                  <a:srgbClr val="00B0F0"/>
                </a:solidFill>
              </a:rPr>
              <a:t>) став </a:t>
            </a:r>
            <a:r>
              <a:rPr lang="ru-RU" dirty="0" err="1" smtClean="0">
                <a:solidFill>
                  <a:srgbClr val="00B0F0"/>
                </a:solidFill>
              </a:rPr>
              <a:t>першою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людиною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який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запропонував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музикантам</a:t>
            </a:r>
            <a:r>
              <a:rPr lang="ru-RU" dirty="0" smtClean="0">
                <a:solidFill>
                  <a:srgbClr val="00B0F0"/>
                </a:solidFill>
              </a:rPr>
              <a:t> гонорар за </a:t>
            </a:r>
            <a:r>
              <a:rPr lang="ru-RU" dirty="0" err="1" smtClean="0">
                <a:solidFill>
                  <a:srgbClr val="00B0F0"/>
                </a:solidFill>
              </a:rPr>
              <a:t>сольний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виступ</a:t>
            </a:r>
            <a:r>
              <a:rPr lang="ru-RU" dirty="0" smtClean="0">
                <a:solidFill>
                  <a:srgbClr val="00B0F0"/>
                </a:solidFill>
              </a:rPr>
              <a:t> (</a:t>
            </a:r>
            <a:r>
              <a:rPr lang="ru-RU" dirty="0" err="1" smtClean="0">
                <a:solidFill>
                  <a:srgbClr val="00B0F0"/>
                </a:solidFill>
              </a:rPr>
              <a:t>теж</a:t>
            </a:r>
            <a:r>
              <a:rPr lang="ru-RU" dirty="0" smtClean="0">
                <a:solidFill>
                  <a:srgbClr val="00B0F0"/>
                </a:solidFill>
              </a:rPr>
              <a:t> перше) в </a:t>
            </a:r>
            <a:r>
              <a:rPr lang="ru-RU" dirty="0" smtClean="0">
                <a:solidFill>
                  <a:srgbClr val="00B0F0"/>
                </a:solidFill>
                <a:hlinkClick r:id="rId2" tooltip="1994"/>
              </a:rPr>
              <a:t>1994</a:t>
            </a:r>
            <a:r>
              <a:rPr lang="ru-RU" dirty="0" smtClean="0">
                <a:solidFill>
                  <a:srgbClr val="00B0F0"/>
                </a:solidFill>
              </a:rPr>
              <a:t> на пивному шоу в кафе «Час» (</a:t>
            </a:r>
            <a:r>
              <a:rPr lang="ru-RU" i="1" dirty="0" smtClean="0">
                <a:solidFill>
                  <a:srgbClr val="00B0F0"/>
                </a:solidFill>
              </a:rPr>
              <a:t>Час</a:t>
            </a:r>
            <a:r>
              <a:rPr lang="ru-RU" dirty="0" smtClean="0">
                <a:solidFill>
                  <a:srgbClr val="00B0F0"/>
                </a:solidFill>
              </a:rPr>
              <a:t>) в ПК </a:t>
            </a:r>
            <a:r>
              <a:rPr lang="ru-RU" dirty="0" err="1" smtClean="0">
                <a:solidFill>
                  <a:srgbClr val="00B0F0"/>
                </a:solidFill>
                <a:hlinkClick r:id="rId3" tooltip="Мінський тракторний завод"/>
              </a:rPr>
              <a:t>Мінського</a:t>
            </a:r>
            <a:r>
              <a:rPr lang="ru-RU" dirty="0" smtClean="0">
                <a:solidFill>
                  <a:srgbClr val="00B0F0"/>
                </a:solidFill>
                <a:hlinkClick r:id="rId3" tooltip="Мінський тракторний завод"/>
              </a:rPr>
              <a:t> тракторного заводу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 err="1" smtClean="0">
                <a:solidFill>
                  <a:srgbClr val="00B0F0"/>
                </a:solidFill>
              </a:rPr>
              <a:t>Приблизно</a:t>
            </a:r>
            <a:r>
              <a:rPr lang="ru-RU" dirty="0" smtClean="0">
                <a:solidFill>
                  <a:srgbClr val="00B0F0"/>
                </a:solidFill>
              </a:rPr>
              <a:t> в </a:t>
            </a:r>
            <a:r>
              <a:rPr lang="ru-RU" dirty="0" err="1" smtClean="0">
                <a:solidFill>
                  <a:srgbClr val="00B0F0"/>
                </a:solidFill>
              </a:rPr>
              <a:t>цей</a:t>
            </a:r>
            <a:r>
              <a:rPr lang="ru-RU" dirty="0" smtClean="0">
                <a:solidFill>
                  <a:srgbClr val="00B0F0"/>
                </a:solidFill>
              </a:rPr>
              <a:t> час </a:t>
            </a:r>
            <a:r>
              <a:rPr lang="ru-RU" dirty="0" err="1" smtClean="0">
                <a:solidFill>
                  <a:srgbClr val="00B0F0"/>
                </a:solidFill>
              </a:rPr>
              <a:t>відбувся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перший тур </a:t>
            </a:r>
            <a:r>
              <a:rPr lang="ru-RU" dirty="0" err="1" smtClean="0">
                <a:solidFill>
                  <a:srgbClr val="00B0F0"/>
                </a:solidFill>
              </a:rPr>
              <a:t>групи</a:t>
            </a:r>
            <a:r>
              <a:rPr lang="ru-RU" dirty="0" smtClean="0">
                <a:solidFill>
                  <a:srgbClr val="00B0F0"/>
                </a:solidFill>
              </a:rPr>
              <a:t> по </a:t>
            </a:r>
            <a:r>
              <a:rPr lang="ru-RU" dirty="0" err="1" smtClean="0">
                <a:solidFill>
                  <a:srgbClr val="00B0F0"/>
                </a:solidFill>
                <a:hlinkClick r:id="rId4" tooltip="Білорусь"/>
              </a:rPr>
              <a:t>Білорусі</a:t>
            </a:r>
            <a:r>
              <a:rPr lang="ru-RU" dirty="0" smtClean="0">
                <a:solidFill>
                  <a:srgbClr val="00B0F0"/>
                </a:solidFill>
              </a:rPr>
              <a:t> (на </a:t>
            </a:r>
            <a:r>
              <a:rPr lang="ru-RU" dirty="0" err="1" smtClean="0">
                <a:solidFill>
                  <a:srgbClr val="00B0F0"/>
                </a:solidFill>
              </a:rPr>
              <a:t>автобусі</a:t>
            </a:r>
            <a:r>
              <a:rPr lang="ru-RU" dirty="0" smtClean="0">
                <a:solidFill>
                  <a:srgbClr val="00B0F0"/>
                </a:solidFill>
              </a:rPr>
              <a:t>) в рамках «</a:t>
            </a:r>
            <a:r>
              <a:rPr lang="ru-RU" dirty="0" err="1" smtClean="0">
                <a:solidFill>
                  <a:srgbClr val="00B0F0"/>
                </a:solidFill>
              </a:rPr>
              <a:t>Next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Stop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New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Life</a:t>
            </a:r>
            <a:r>
              <a:rPr lang="ru-RU" dirty="0" smtClean="0">
                <a:solidFill>
                  <a:srgbClr val="00B0F0"/>
                </a:solidFill>
              </a:rPr>
              <a:t>», в </a:t>
            </a:r>
            <a:r>
              <a:rPr lang="ru-RU" dirty="0" err="1" smtClean="0">
                <a:solidFill>
                  <a:srgbClr val="00B0F0"/>
                </a:solidFill>
              </a:rPr>
              <a:t>якому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глядачам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представлялася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спільна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</a:t>
            </a:r>
            <a:r>
              <a:rPr lang="ru-RU" dirty="0" smtClean="0">
                <a:solidFill>
                  <a:srgbClr val="00B0F0"/>
                </a:solidFill>
              </a:rPr>
              <a:t> театром «Бамбук» (</a:t>
            </a:r>
            <a:r>
              <a:rPr lang="ru-RU" dirty="0" err="1" smtClean="0">
                <a:solidFill>
                  <a:srgbClr val="00B0F0"/>
                </a:solidFill>
              </a:rPr>
              <a:t>керівник</a:t>
            </a:r>
            <a:r>
              <a:rPr lang="ru-RU" dirty="0" smtClean="0">
                <a:solidFill>
                  <a:srgbClr val="00B0F0"/>
                </a:solidFill>
              </a:rPr>
              <a:t> — </a:t>
            </a:r>
            <a:r>
              <a:rPr lang="ru-RU" dirty="0" err="1" smtClean="0">
                <a:solidFill>
                  <a:srgbClr val="00B0F0"/>
                </a:solidFill>
              </a:rPr>
              <a:t>Сергій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Міхалок</a:t>
            </a:r>
            <a:r>
              <a:rPr lang="ru-RU" dirty="0" smtClean="0">
                <a:solidFill>
                  <a:srgbClr val="00B0F0"/>
                </a:solidFill>
              </a:rPr>
              <a:t>) </a:t>
            </a:r>
            <a:r>
              <a:rPr lang="ru-RU" dirty="0" smtClean="0">
                <a:solidFill>
                  <a:srgbClr val="00B0F0"/>
                </a:solidFill>
                <a:hlinkClick r:id="rId5" tooltip="Рок-опера"/>
              </a:rPr>
              <a:t>рок-опера</a:t>
            </a:r>
            <a:r>
              <a:rPr lang="ru-RU" dirty="0" smtClean="0">
                <a:solidFill>
                  <a:srgbClr val="00B0F0"/>
                </a:solidFill>
              </a:rPr>
              <a:t> «</a:t>
            </a:r>
            <a:r>
              <a:rPr lang="ru-RU" dirty="0" err="1" smtClean="0">
                <a:solidFill>
                  <a:srgbClr val="00B0F0"/>
                </a:solidFill>
              </a:rPr>
              <a:t>Завоювання</a:t>
            </a:r>
            <a:r>
              <a:rPr lang="ru-RU" dirty="0" smtClean="0">
                <a:solidFill>
                  <a:srgbClr val="00B0F0"/>
                </a:solidFill>
              </a:rPr>
              <a:t> космосу».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Перший тираж касети склав близько 100 штук, з яких продано було лише двадцять (пізніше, на хвилі успіху </a:t>
            </a:r>
            <a:r>
              <a:rPr lang="uk-UA" dirty="0" smtClean="0">
                <a:solidFill>
                  <a:srgbClr val="00B0F0"/>
                </a:solidFill>
                <a:hlinkClick r:id="rId6" tooltip="Ранетое сердце"/>
              </a:rPr>
              <a:t>«</a:t>
            </a:r>
            <a:r>
              <a:rPr lang="uk-UA" dirty="0" err="1" smtClean="0">
                <a:solidFill>
                  <a:srgbClr val="00B0F0"/>
                </a:solidFill>
                <a:hlinkClick r:id="rId6" tooltip="Ранетое сердце"/>
              </a:rPr>
              <a:t>Ранетого</a:t>
            </a:r>
            <a:r>
              <a:rPr lang="uk-UA" dirty="0" smtClean="0">
                <a:solidFill>
                  <a:srgbClr val="00B0F0"/>
                </a:solidFill>
                <a:hlinkClick r:id="rId6" tooltip="Ранетое сердце"/>
              </a:rPr>
              <a:t> серця»</a:t>
            </a:r>
            <a:r>
              <a:rPr lang="uk-UA" dirty="0" smtClean="0">
                <a:solidFill>
                  <a:srgbClr val="00B0F0"/>
                </a:solidFill>
              </a:rPr>
              <a:t>, вона була перевидана). Але кожен все ще займався своїми справами: Євген </a:t>
            </a:r>
            <a:r>
              <a:rPr lang="uk-UA" dirty="0" err="1" smtClean="0">
                <a:solidFill>
                  <a:srgbClr val="00B0F0"/>
                </a:solidFill>
              </a:rPr>
              <a:t>Колмиков</a:t>
            </a:r>
            <a:r>
              <a:rPr lang="uk-UA" dirty="0" smtClean="0">
                <a:solidFill>
                  <a:srgbClr val="00B0F0"/>
                </a:solidFill>
              </a:rPr>
              <a:t> працював в об'єднанні «Клубний стиль», Сергій </a:t>
            </a:r>
            <a:r>
              <a:rPr lang="uk-UA" dirty="0" err="1" smtClean="0">
                <a:solidFill>
                  <a:srgbClr val="00B0F0"/>
                </a:solidFill>
              </a:rPr>
              <a:t>Міхалок</a:t>
            </a:r>
            <a:r>
              <a:rPr lang="uk-UA" dirty="0" smtClean="0">
                <a:solidFill>
                  <a:srgbClr val="00B0F0"/>
                </a:solidFill>
              </a:rPr>
              <a:t> курирував клуб «</a:t>
            </a:r>
            <a:r>
              <a:rPr lang="uk-UA" dirty="0" err="1" smtClean="0">
                <a:solidFill>
                  <a:srgbClr val="00B0F0"/>
                </a:solidFill>
              </a:rPr>
              <a:t>Аддіс-Абеба</a:t>
            </a:r>
            <a:r>
              <a:rPr lang="uk-UA" dirty="0" smtClean="0">
                <a:solidFill>
                  <a:srgbClr val="00B0F0"/>
                </a:solidFill>
              </a:rPr>
              <a:t>» і керував театром «Бамбук» (всі актори — чоловіки, за аналогією з японським театром </a:t>
            </a:r>
            <a:r>
              <a:rPr lang="uk-UA" dirty="0" smtClean="0">
                <a:solidFill>
                  <a:srgbClr val="00B0F0"/>
                </a:solidFill>
                <a:hlinkClick r:id="rId7" tooltip="Кабукі"/>
              </a:rPr>
              <a:t>«Кабукі»</a:t>
            </a:r>
            <a:r>
              <a:rPr lang="uk-UA" dirty="0" smtClean="0">
                <a:solidFill>
                  <a:srgbClr val="00B0F0"/>
                </a:solidFill>
              </a:rPr>
              <a:t>). Склад був той самий, хіба що бас-гітаристи часто змінювалися (Олег «Паганіні» </a:t>
            </a:r>
            <a:r>
              <a:rPr lang="uk-UA" dirty="0" err="1" smtClean="0">
                <a:solidFill>
                  <a:srgbClr val="00B0F0"/>
                </a:solidFill>
              </a:rPr>
              <a:t>Установич</a:t>
            </a:r>
            <a:r>
              <a:rPr lang="uk-UA" dirty="0" smtClean="0">
                <a:solidFill>
                  <a:srgbClr val="00B0F0"/>
                </a:solidFill>
              </a:rPr>
              <a:t>, Олег Ладо</a:t>
            </a:r>
            <a:r>
              <a:rPr lang="uk-UA" dirty="0" smtClean="0"/>
              <a:t>).</a:t>
            </a:r>
            <a:endParaRPr lang="uk-UA" dirty="0"/>
          </a:p>
        </p:txBody>
      </p:sp>
      <p:pic>
        <p:nvPicPr>
          <p:cNvPr id="7170" name="Picture 2" descr="C:\Users\Олег\Desktop\Новая папка\Михалок-Булатников-весня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116632"/>
            <a:ext cx="4392488" cy="378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1996-1997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7467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1996–1997</a:t>
            </a:r>
            <a:r>
              <a:rPr lang="ru-RU" dirty="0" smtClean="0">
                <a:solidFill>
                  <a:srgbClr val="00B0F0"/>
                </a:solidFill>
              </a:rPr>
              <a:t>Все </a:t>
            </a:r>
            <a:r>
              <a:rPr lang="ru-RU" dirty="0" err="1" smtClean="0">
                <a:solidFill>
                  <a:srgbClr val="00B0F0"/>
                </a:solidFill>
              </a:rPr>
              <a:t>різко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змінилося</a:t>
            </a:r>
            <a:r>
              <a:rPr lang="ru-RU" dirty="0" smtClean="0">
                <a:solidFill>
                  <a:srgbClr val="00B0F0"/>
                </a:solidFill>
              </a:rPr>
              <a:t> в 1996 </a:t>
            </a:r>
            <a:r>
              <a:rPr lang="ru-RU" dirty="0" err="1" smtClean="0">
                <a:solidFill>
                  <a:srgbClr val="00B0F0"/>
                </a:solidFill>
              </a:rPr>
              <a:t>році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після</a:t>
            </a:r>
            <a:r>
              <a:rPr lang="ru-RU" dirty="0" smtClean="0">
                <a:solidFill>
                  <a:srgbClr val="00B0F0"/>
                </a:solidFill>
              </a:rPr>
              <a:t> концерту в </a:t>
            </a:r>
            <a:r>
              <a:rPr lang="ru-RU" dirty="0" err="1" smtClean="0">
                <a:solidFill>
                  <a:srgbClr val="00B0F0"/>
                </a:solidFill>
                <a:hlinkClick r:id="rId2" tooltip="Палац шахів і шашок (ще не написана)"/>
              </a:rPr>
              <a:t>Палаці</a:t>
            </a:r>
            <a:r>
              <a:rPr lang="ru-RU" dirty="0" smtClean="0">
                <a:solidFill>
                  <a:srgbClr val="00B0F0"/>
                </a:solidFill>
                <a:hlinkClick r:id="rId2" tooltip="Палац шахів і шашок (ще не написана)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hlinkClick r:id="rId2" tooltip="Палац шахів і шашок (ще не написана)"/>
              </a:rPr>
              <a:t>шахів</a:t>
            </a:r>
            <a:r>
              <a:rPr lang="ru-RU" dirty="0" smtClean="0">
                <a:solidFill>
                  <a:srgbClr val="00B0F0"/>
                </a:solidFill>
                <a:hlinkClick r:id="rId2" tooltip="Палац шахів і шашок (ще не написана)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hlinkClick r:id="rId2" tooltip="Палац шахів і шашок (ще не написана)"/>
              </a:rPr>
              <a:t>і</a:t>
            </a:r>
            <a:r>
              <a:rPr lang="ru-RU" dirty="0" smtClean="0">
                <a:solidFill>
                  <a:srgbClr val="00B0F0"/>
                </a:solidFill>
                <a:hlinkClick r:id="rId2" tooltip="Палац шахів і шашок (ще не написана)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hlinkClick r:id="rId2" tooltip="Палац шахів і шашок (ще не написана)"/>
              </a:rPr>
              <a:t>шашок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 err="1" smtClean="0">
                <a:solidFill>
                  <a:srgbClr val="00B0F0"/>
                </a:solidFill>
              </a:rPr>
              <a:t>Саме</a:t>
            </a:r>
            <a:r>
              <a:rPr lang="ru-RU" dirty="0" smtClean="0">
                <a:solidFill>
                  <a:srgbClr val="00B0F0"/>
                </a:solidFill>
              </a:rPr>
              <a:t> там </a:t>
            </a:r>
            <a:r>
              <a:rPr lang="ru-RU" dirty="0" err="1" smtClean="0">
                <a:solidFill>
                  <a:srgbClr val="00B0F0"/>
                </a:solidFill>
              </a:rPr>
              <a:t>їх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помітив</a:t>
            </a:r>
            <a:r>
              <a:rPr lang="ru-RU" dirty="0" smtClean="0">
                <a:solidFill>
                  <a:srgbClr val="00B0F0"/>
                </a:solidFill>
              </a:rPr>
              <a:t> глава «</a:t>
            </a:r>
            <a:r>
              <a:rPr lang="ru-RU" dirty="0" err="1" smtClean="0">
                <a:solidFill>
                  <a:srgbClr val="00B0F0"/>
                </a:solidFill>
              </a:rPr>
              <a:t>Комплексбанку</a:t>
            </a:r>
            <a:r>
              <a:rPr lang="ru-RU" dirty="0" smtClean="0">
                <a:solidFill>
                  <a:srgbClr val="00B0F0"/>
                </a:solidFill>
              </a:rPr>
              <a:t>» </a:t>
            </a:r>
            <a:r>
              <a:rPr lang="ru-RU" dirty="0" err="1" smtClean="0">
                <a:solidFill>
                  <a:srgbClr val="00B0F0"/>
                </a:solidFill>
              </a:rPr>
              <a:t>Євген</a:t>
            </a:r>
            <a:r>
              <a:rPr lang="ru-RU" dirty="0" smtClean="0">
                <a:solidFill>
                  <a:srgbClr val="00B0F0"/>
                </a:solidFill>
              </a:rPr>
              <a:t> Кравцов. </a:t>
            </a:r>
            <a:r>
              <a:rPr lang="ru-RU" dirty="0" err="1" smtClean="0">
                <a:solidFill>
                  <a:srgbClr val="00B0F0"/>
                </a:solidFill>
              </a:rPr>
              <a:t>Він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запропонував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зробити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запис</a:t>
            </a:r>
            <a:r>
              <a:rPr lang="ru-RU" dirty="0" smtClean="0">
                <a:solidFill>
                  <a:srgbClr val="00B0F0"/>
                </a:solidFill>
              </a:rPr>
              <a:t> на </a:t>
            </a:r>
            <a:r>
              <a:rPr lang="ru-RU" dirty="0" err="1" smtClean="0">
                <a:solidFill>
                  <a:srgbClr val="00B0F0"/>
                </a:solidFill>
              </a:rPr>
              <a:t>своїй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студії</a:t>
            </a:r>
            <a:r>
              <a:rPr lang="ru-RU" dirty="0" smtClean="0">
                <a:solidFill>
                  <a:srgbClr val="00B0F0"/>
                </a:solidFill>
              </a:rPr>
              <a:t> «</a:t>
            </a:r>
            <a:r>
              <a:rPr lang="ru-RU" dirty="0" err="1" smtClean="0">
                <a:solidFill>
                  <a:srgbClr val="00B0F0"/>
                </a:solidFill>
              </a:rPr>
              <a:t>Mezzo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Forte</a:t>
            </a:r>
            <a:r>
              <a:rPr lang="ru-RU" dirty="0" smtClean="0">
                <a:solidFill>
                  <a:srgbClr val="00B0F0"/>
                </a:solidFill>
              </a:rPr>
              <a:t>». </a:t>
            </a:r>
            <a:r>
              <a:rPr lang="ru-RU" dirty="0" err="1" smtClean="0">
                <a:solidFill>
                  <a:srgbClr val="00B0F0"/>
                </a:solidFill>
              </a:rPr>
              <a:t>Приблизно</a:t>
            </a:r>
            <a:r>
              <a:rPr lang="ru-RU" dirty="0" smtClean="0">
                <a:solidFill>
                  <a:srgbClr val="00B0F0"/>
                </a:solidFill>
              </a:rPr>
              <a:t> в </a:t>
            </a:r>
            <a:r>
              <a:rPr lang="ru-RU" dirty="0" err="1" smtClean="0">
                <a:solidFill>
                  <a:srgbClr val="00B0F0"/>
                </a:solidFill>
              </a:rPr>
              <a:t>цей</a:t>
            </a:r>
            <a:r>
              <a:rPr lang="ru-RU" dirty="0" smtClean="0">
                <a:solidFill>
                  <a:srgbClr val="00B0F0"/>
                </a:solidFill>
              </a:rPr>
              <a:t> час </a:t>
            </a:r>
            <a:r>
              <a:rPr lang="ru-RU" dirty="0" err="1" smtClean="0">
                <a:solidFill>
                  <a:srgbClr val="00B0F0"/>
                </a:solidFill>
              </a:rPr>
              <a:t>групу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посилили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Єгор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Дриндін</a:t>
            </a:r>
            <a:r>
              <a:rPr lang="ru-RU" dirty="0" smtClean="0">
                <a:solidFill>
                  <a:srgbClr val="00B0F0"/>
                </a:solidFill>
              </a:rPr>
              <a:t> (</a:t>
            </a:r>
            <a:r>
              <a:rPr lang="ru-RU" dirty="0" smtClean="0">
                <a:solidFill>
                  <a:srgbClr val="00B0F0"/>
                </a:solidFill>
                <a:hlinkClick r:id="rId3" tooltip="Труба"/>
              </a:rPr>
              <a:t>труба</a:t>
            </a:r>
            <a:r>
              <a:rPr lang="ru-RU" dirty="0" smtClean="0">
                <a:solidFill>
                  <a:srgbClr val="00B0F0"/>
                </a:solidFill>
              </a:rPr>
              <a:t>), </a:t>
            </a:r>
            <a:r>
              <a:rPr lang="ru-RU" dirty="0" err="1" smtClean="0">
                <a:solidFill>
                  <a:srgbClr val="00B0F0"/>
                </a:solidFill>
              </a:rPr>
              <a:t>Віталій</a:t>
            </a:r>
            <a:r>
              <a:rPr lang="ru-RU" dirty="0" smtClean="0">
                <a:solidFill>
                  <a:srgbClr val="00B0F0"/>
                </a:solidFill>
              </a:rPr>
              <a:t> Дроздов (</a:t>
            </a:r>
            <a:r>
              <a:rPr lang="ru-RU" dirty="0" smtClean="0">
                <a:solidFill>
                  <a:srgbClr val="00B0F0"/>
                </a:solidFill>
                <a:hlinkClick r:id="rId4" tooltip="Скрипка"/>
              </a:rPr>
              <a:t>скрипка</a:t>
            </a:r>
            <a:r>
              <a:rPr lang="ru-RU" dirty="0" smtClean="0">
                <a:solidFill>
                  <a:srgbClr val="00B0F0"/>
                </a:solidFill>
              </a:rPr>
              <a:t>, </a:t>
            </a:r>
            <a:r>
              <a:rPr lang="ru-RU" dirty="0" smtClean="0">
                <a:solidFill>
                  <a:srgbClr val="00B0F0"/>
                </a:solidFill>
                <a:hlinkClick r:id="rId5" tooltip="Вокал"/>
              </a:rPr>
              <a:t>вокал</a:t>
            </a:r>
            <a:r>
              <a:rPr lang="ru-RU" dirty="0" smtClean="0">
                <a:solidFill>
                  <a:srgbClr val="00B0F0"/>
                </a:solidFill>
              </a:rPr>
              <a:t>), </a:t>
            </a:r>
            <a:r>
              <a:rPr lang="ru-RU" dirty="0" err="1" smtClean="0">
                <a:solidFill>
                  <a:srgbClr val="00B0F0"/>
                </a:solidFill>
              </a:rPr>
              <a:t>Павло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Кузюковіч</a:t>
            </a:r>
            <a:r>
              <a:rPr lang="ru-RU" dirty="0" smtClean="0">
                <a:solidFill>
                  <a:srgbClr val="00B0F0"/>
                </a:solidFill>
              </a:rPr>
              <a:t> (</a:t>
            </a:r>
            <a:r>
              <a:rPr lang="ru-RU" dirty="0" smtClean="0">
                <a:solidFill>
                  <a:srgbClr val="00B0F0"/>
                </a:solidFill>
                <a:hlinkClick r:id="rId6" tooltip="Валторна"/>
              </a:rPr>
              <a:t>валторна</a:t>
            </a:r>
            <a:r>
              <a:rPr lang="ru-RU" dirty="0" smtClean="0">
                <a:solidFill>
                  <a:srgbClr val="00B0F0"/>
                </a:solidFill>
              </a:rPr>
              <a:t>) та </a:t>
            </a:r>
            <a:r>
              <a:rPr lang="ru-RU" dirty="0" err="1" smtClean="0">
                <a:solidFill>
                  <a:srgbClr val="00B0F0"/>
                </a:solidFill>
              </a:rPr>
              <a:t>Олександр</a:t>
            </a:r>
            <a:r>
              <a:rPr lang="ru-RU" dirty="0" smtClean="0">
                <a:solidFill>
                  <a:srgbClr val="00B0F0"/>
                </a:solidFill>
              </a:rPr>
              <a:t> Ролу (</a:t>
            </a:r>
            <a:r>
              <a:rPr lang="ru-RU" dirty="0" err="1" smtClean="0">
                <a:solidFill>
                  <a:srgbClr val="00B0F0"/>
                </a:solidFill>
                <a:hlinkClick r:id="rId7" tooltip="Гітара"/>
              </a:rPr>
              <a:t>гітара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пішов</a:t>
            </a:r>
            <a:r>
              <a:rPr lang="ru-RU" dirty="0" smtClean="0">
                <a:solidFill>
                  <a:srgbClr val="00B0F0"/>
                </a:solidFill>
              </a:rPr>
              <a:t> через </a:t>
            </a:r>
            <a:r>
              <a:rPr lang="ru-RU" dirty="0" err="1" smtClean="0">
                <a:solidFill>
                  <a:srgbClr val="00B0F0"/>
                </a:solidFill>
              </a:rPr>
              <a:t>півроку</a:t>
            </a:r>
            <a:r>
              <a:rPr lang="ru-RU" dirty="0" smtClean="0">
                <a:solidFill>
                  <a:srgbClr val="00B0F0"/>
                </a:solidFill>
              </a:rPr>
              <a:t>). Результатом став альбом </a:t>
            </a:r>
            <a:r>
              <a:rPr lang="ru-RU" dirty="0" smtClean="0">
                <a:solidFill>
                  <a:srgbClr val="00B0F0"/>
                </a:solidFill>
                <a:hlinkClick r:id="rId8" tooltip="Ранетое сердце"/>
              </a:rPr>
              <a:t>«</a:t>
            </a:r>
            <a:r>
              <a:rPr lang="ru-RU" dirty="0" err="1" smtClean="0">
                <a:solidFill>
                  <a:srgbClr val="00B0F0"/>
                </a:solidFill>
                <a:hlinkClick r:id="rId8" tooltip="Ранетое сердце"/>
              </a:rPr>
              <a:t>Ранетое</a:t>
            </a:r>
            <a:r>
              <a:rPr lang="ru-RU" dirty="0" smtClean="0">
                <a:solidFill>
                  <a:srgbClr val="00B0F0"/>
                </a:solidFill>
                <a:hlinkClick r:id="rId8" tooltip="Ранетое сердце"/>
              </a:rPr>
              <a:t> сердце»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офіційно</a:t>
            </a:r>
            <a:r>
              <a:rPr lang="ru-RU" dirty="0" smtClean="0">
                <a:solidFill>
                  <a:srgbClr val="00B0F0"/>
                </a:solidFill>
              </a:rPr>
              <a:t> представлений </a:t>
            </a:r>
            <a:r>
              <a:rPr lang="ru-RU" dirty="0" smtClean="0">
                <a:solidFill>
                  <a:srgbClr val="00B0F0"/>
                </a:solidFill>
                <a:hlinkClick r:id="rId9" tooltip="21 червня"/>
              </a:rPr>
              <a:t>21 червня</a:t>
            </a:r>
            <a:r>
              <a:rPr lang="ru-RU" dirty="0" smtClean="0">
                <a:solidFill>
                  <a:srgbClr val="00B0F0"/>
                </a:solidFill>
                <a:hlinkClick r:id="rId10" tooltip="1996"/>
              </a:rPr>
              <a:t>1996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err="1" smtClean="0">
                <a:solidFill>
                  <a:srgbClr val="00B0F0"/>
                </a:solidFill>
              </a:rPr>
              <a:t>році</a:t>
            </a:r>
            <a:r>
              <a:rPr lang="ru-RU" dirty="0" smtClean="0">
                <a:solidFill>
                  <a:srgbClr val="00B0F0"/>
                </a:solidFill>
              </a:rPr>
              <a:t> на «</a:t>
            </a:r>
            <a:r>
              <a:rPr lang="ru-RU" dirty="0" err="1" smtClean="0">
                <a:solidFill>
                  <a:srgbClr val="00B0F0"/>
                </a:solidFill>
              </a:rPr>
              <a:t>святі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музики</a:t>
            </a:r>
            <a:r>
              <a:rPr lang="ru-RU" dirty="0" smtClean="0">
                <a:solidFill>
                  <a:srgbClr val="00B0F0"/>
                </a:solidFill>
              </a:rPr>
              <a:t>» в </a:t>
            </a:r>
            <a:r>
              <a:rPr lang="ru-RU" dirty="0" err="1" smtClean="0">
                <a:solidFill>
                  <a:srgbClr val="00B0F0"/>
                </a:solidFill>
              </a:rPr>
              <a:t>мінському</a:t>
            </a:r>
            <a:r>
              <a:rPr lang="ru-RU" dirty="0" smtClean="0">
                <a:solidFill>
                  <a:srgbClr val="00B0F0"/>
                </a:solidFill>
              </a:rPr>
              <a:t> парку Горького. </a:t>
            </a:r>
            <a:r>
              <a:rPr lang="ru-RU" dirty="0" err="1" smtClean="0">
                <a:solidFill>
                  <a:srgbClr val="00B0F0"/>
                </a:solidFill>
              </a:rPr>
              <a:t>Продажі</a:t>
            </a:r>
            <a:r>
              <a:rPr lang="ru-RU" dirty="0" smtClean="0">
                <a:solidFill>
                  <a:srgbClr val="00B0F0"/>
                </a:solidFill>
              </a:rPr>
              <a:t> «</a:t>
            </a:r>
            <a:r>
              <a:rPr lang="ru-RU" dirty="0" err="1" smtClean="0">
                <a:solidFill>
                  <a:srgbClr val="00B0F0"/>
                </a:solidFill>
              </a:rPr>
              <a:t>Ранетого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серця</a:t>
            </a:r>
            <a:r>
              <a:rPr lang="ru-RU" dirty="0" smtClean="0">
                <a:solidFill>
                  <a:srgbClr val="00B0F0"/>
                </a:solidFill>
              </a:rPr>
              <a:t>» побили </a:t>
            </a:r>
            <a:r>
              <a:rPr lang="ru-RU" dirty="0" err="1" smtClean="0">
                <a:solidFill>
                  <a:srgbClr val="00B0F0"/>
                </a:solidFill>
              </a:rPr>
              <a:t>всі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білоруські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рекорди</a:t>
            </a:r>
            <a:r>
              <a:rPr lang="ru-RU" dirty="0" smtClean="0">
                <a:solidFill>
                  <a:srgbClr val="00B0F0"/>
                </a:solidFill>
              </a:rPr>
              <a:t>. За </a:t>
            </a:r>
            <a:r>
              <a:rPr lang="ru-RU" dirty="0" err="1" smtClean="0">
                <a:solidFill>
                  <a:srgbClr val="00B0F0"/>
                </a:solidFill>
              </a:rPr>
              <a:t>різними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оцінками</a:t>
            </a:r>
            <a:r>
              <a:rPr lang="ru-RU" dirty="0" smtClean="0">
                <a:solidFill>
                  <a:srgbClr val="00B0F0"/>
                </a:solidFill>
              </a:rPr>
              <a:t> (</a:t>
            </a:r>
            <a:r>
              <a:rPr lang="ru-RU" dirty="0" err="1" smtClean="0">
                <a:solidFill>
                  <a:srgbClr val="00B0F0"/>
                </a:solidFill>
              </a:rPr>
              <a:t>касети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видавали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всі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хто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завгодно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точної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цифри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ніхто</a:t>
            </a:r>
            <a:r>
              <a:rPr lang="ru-RU" dirty="0" smtClean="0">
                <a:solidFill>
                  <a:srgbClr val="00B0F0"/>
                </a:solidFill>
              </a:rPr>
              <a:t> не </a:t>
            </a:r>
            <a:r>
              <a:rPr lang="ru-RU" dirty="0" err="1" smtClean="0">
                <a:solidFill>
                  <a:srgbClr val="00B0F0"/>
                </a:solidFill>
              </a:rPr>
              <a:t>знає</a:t>
            </a:r>
            <a:r>
              <a:rPr lang="ru-RU" dirty="0" smtClean="0">
                <a:solidFill>
                  <a:srgbClr val="00B0F0"/>
                </a:solidFill>
              </a:rPr>
              <a:t>) тираж </a:t>
            </a:r>
            <a:r>
              <a:rPr lang="ru-RU" dirty="0" err="1" smtClean="0">
                <a:solidFill>
                  <a:srgbClr val="00B0F0"/>
                </a:solidFill>
              </a:rPr>
              <a:t>склав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від</a:t>
            </a:r>
            <a:r>
              <a:rPr lang="ru-RU" dirty="0" smtClean="0">
                <a:solidFill>
                  <a:srgbClr val="00B0F0"/>
                </a:solidFill>
              </a:rPr>
              <a:t> 20 до 30 </a:t>
            </a:r>
            <a:r>
              <a:rPr lang="ru-RU" dirty="0" err="1" smtClean="0">
                <a:solidFill>
                  <a:srgbClr val="00B0F0"/>
                </a:solidFill>
              </a:rPr>
              <a:t>тисяч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примірників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Апофеозом </a:t>
            </a:r>
            <a:r>
              <a:rPr lang="ru-RU" dirty="0" err="1" smtClean="0">
                <a:solidFill>
                  <a:srgbClr val="00B0F0"/>
                </a:solidFill>
              </a:rPr>
              <a:t>злету</a:t>
            </a:r>
            <a:r>
              <a:rPr lang="ru-RU" dirty="0" smtClean="0">
                <a:solidFill>
                  <a:srgbClr val="00B0F0"/>
                </a:solidFill>
              </a:rPr>
              <a:t> стала </a:t>
            </a:r>
            <a:r>
              <a:rPr lang="ru-RU" dirty="0" err="1" smtClean="0">
                <a:solidFill>
                  <a:srgbClr val="00B0F0"/>
                </a:solidFill>
              </a:rPr>
              <a:t>третя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церемонія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вручення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білоруських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музичних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нагород</a:t>
            </a:r>
            <a:r>
              <a:rPr lang="ru-RU" dirty="0" smtClean="0">
                <a:solidFill>
                  <a:srgbClr val="00B0F0"/>
                </a:solidFill>
              </a:rPr>
              <a:t> «Рок-коронація-96». Гурту </a:t>
            </a:r>
            <a:r>
              <a:rPr lang="ru-RU" dirty="0" err="1" smtClean="0">
                <a:solidFill>
                  <a:srgbClr val="00B0F0"/>
                </a:solidFill>
              </a:rPr>
              <a:t>дісталися</a:t>
            </a:r>
            <a:r>
              <a:rPr lang="ru-RU" dirty="0" smtClean="0">
                <a:solidFill>
                  <a:srgbClr val="00B0F0"/>
                </a:solidFill>
              </a:rPr>
              <a:t> три нагороди </a:t>
            </a:r>
            <a:r>
              <a:rPr lang="ru-RU" dirty="0" err="1" smtClean="0">
                <a:solidFill>
                  <a:srgbClr val="00B0F0"/>
                </a:solidFill>
              </a:rPr>
              <a:t>з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чотирьох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можливих</a:t>
            </a:r>
            <a:r>
              <a:rPr lang="ru-RU" dirty="0" smtClean="0">
                <a:solidFill>
                  <a:srgbClr val="00B0F0"/>
                </a:solidFill>
              </a:rPr>
              <a:t>. «</a:t>
            </a:r>
            <a:r>
              <a:rPr lang="ru-RU" dirty="0" err="1" smtClean="0">
                <a:solidFill>
                  <a:srgbClr val="00B0F0"/>
                </a:solidFill>
              </a:rPr>
              <a:t>Найкращий</a:t>
            </a:r>
            <a:r>
              <a:rPr lang="ru-RU" dirty="0" smtClean="0">
                <a:solidFill>
                  <a:srgbClr val="00B0F0"/>
                </a:solidFill>
              </a:rPr>
              <a:t> автор </a:t>
            </a:r>
            <a:r>
              <a:rPr lang="ru-RU" dirty="0" err="1" smtClean="0">
                <a:solidFill>
                  <a:srgbClr val="00B0F0"/>
                </a:solidFill>
              </a:rPr>
              <a:t>текстів</a:t>
            </a:r>
            <a:r>
              <a:rPr lang="ru-RU" dirty="0" smtClean="0">
                <a:solidFill>
                  <a:srgbClr val="00B0F0"/>
                </a:solidFill>
              </a:rPr>
              <a:t> року» (</a:t>
            </a:r>
            <a:r>
              <a:rPr lang="ru-RU" dirty="0" err="1" smtClean="0">
                <a:solidFill>
                  <a:srgbClr val="00B0F0"/>
                </a:solidFill>
              </a:rPr>
              <a:t>нагорода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розділена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</a:t>
            </a:r>
            <a:r>
              <a:rPr lang="ru-RU" dirty="0" smtClean="0">
                <a:solidFill>
                  <a:srgbClr val="00B0F0"/>
                </a:solidFill>
              </a:rPr>
              <a:t> Катериною </a:t>
            </a:r>
            <a:r>
              <a:rPr lang="ru-RU" dirty="0" err="1" smtClean="0">
                <a:solidFill>
                  <a:srgbClr val="00B0F0"/>
                </a:solidFill>
              </a:rPr>
              <a:t>Камоцкою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групи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smtClean="0">
                <a:solidFill>
                  <a:srgbClr val="00B0F0"/>
                </a:solidFill>
                <a:hlinkClick r:id="rId11" tooltip="Нове Небо (ще не написана)"/>
              </a:rPr>
              <a:t>«</a:t>
            </a:r>
            <a:r>
              <a:rPr lang="ru-RU" dirty="0" err="1" smtClean="0">
                <a:solidFill>
                  <a:srgbClr val="00B0F0"/>
                </a:solidFill>
                <a:hlinkClick r:id="rId11" tooltip="Нове Небо (ще не написана)"/>
              </a:rPr>
              <a:t>Нове</a:t>
            </a:r>
            <a:r>
              <a:rPr lang="ru-RU" dirty="0" smtClean="0">
                <a:solidFill>
                  <a:srgbClr val="00B0F0"/>
                </a:solidFill>
                <a:hlinkClick r:id="rId11" tooltip="Нове Небо (ще не написана)"/>
              </a:rPr>
              <a:t> Небо»</a:t>
            </a:r>
            <a:r>
              <a:rPr lang="ru-RU" dirty="0" smtClean="0">
                <a:solidFill>
                  <a:srgbClr val="00B0F0"/>
                </a:solidFill>
              </a:rPr>
              <a:t>), «Альбом року» та «</a:t>
            </a:r>
            <a:r>
              <a:rPr lang="ru-RU" dirty="0" err="1" smtClean="0">
                <a:solidFill>
                  <a:srgbClr val="00B0F0"/>
                </a:solidFill>
              </a:rPr>
              <a:t>Найкраща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група</a:t>
            </a:r>
            <a:r>
              <a:rPr lang="ru-RU" dirty="0" smtClean="0">
                <a:solidFill>
                  <a:srgbClr val="00B0F0"/>
                </a:solidFill>
              </a:rPr>
              <a:t> року» (так звана «Велика корона», </a:t>
            </a:r>
            <a:r>
              <a:rPr lang="ru-RU" dirty="0" err="1" smtClean="0">
                <a:solidFill>
                  <a:srgbClr val="00B0F0"/>
                </a:solidFill>
              </a:rPr>
              <a:t>що</a:t>
            </a:r>
            <a:r>
              <a:rPr lang="ru-RU" dirty="0" smtClean="0">
                <a:solidFill>
                  <a:srgbClr val="00B0F0"/>
                </a:solidFill>
              </a:rPr>
              <a:t> означало, </a:t>
            </a:r>
            <a:r>
              <a:rPr lang="ru-RU" dirty="0" err="1" smtClean="0">
                <a:solidFill>
                  <a:srgbClr val="00B0F0"/>
                </a:solidFill>
              </a:rPr>
              <a:t>що</a:t>
            </a:r>
            <a:r>
              <a:rPr lang="ru-RU" dirty="0" smtClean="0">
                <a:solidFill>
                  <a:srgbClr val="00B0F0"/>
                </a:solidFill>
              </a:rPr>
              <a:t> «Ляпис Трубецкой» </a:t>
            </a:r>
            <a:r>
              <a:rPr lang="ru-RU" dirty="0" err="1" smtClean="0">
                <a:solidFill>
                  <a:srgbClr val="00B0F0"/>
                </a:solidFill>
              </a:rPr>
              <a:t>тепер</a:t>
            </a:r>
            <a:r>
              <a:rPr lang="ru-RU" dirty="0" smtClean="0">
                <a:solidFill>
                  <a:srgbClr val="00B0F0"/>
                </a:solidFill>
              </a:rPr>
              <a:t> — «рок-король»). </a:t>
            </a:r>
            <a:r>
              <a:rPr lang="ru-RU" dirty="0" err="1" smtClean="0">
                <a:solidFill>
                  <a:srgbClr val="00B0F0"/>
                </a:solidFill>
              </a:rPr>
              <a:t>Однак</a:t>
            </a:r>
            <a:r>
              <a:rPr lang="ru-RU" dirty="0" smtClean="0">
                <a:solidFill>
                  <a:srgbClr val="00B0F0"/>
                </a:solidFill>
              </a:rPr>
              <a:t> за </a:t>
            </a:r>
            <a:r>
              <a:rPr lang="ru-RU" dirty="0" err="1" smtClean="0">
                <a:solidFill>
                  <a:srgbClr val="00B0F0"/>
                </a:solidFill>
              </a:rPr>
              <a:t>наступний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рік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був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виданий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тільки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концертним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записом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презентації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програми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smtClean="0">
                <a:solidFill>
                  <a:srgbClr val="00B0F0"/>
                </a:solidFill>
                <a:hlinkClick r:id="rId12" tooltip="Смяротнае вяселле"/>
              </a:rPr>
              <a:t>«</a:t>
            </a:r>
            <a:r>
              <a:rPr lang="ru-RU" dirty="0" err="1" smtClean="0">
                <a:solidFill>
                  <a:srgbClr val="00B0F0"/>
                </a:solidFill>
                <a:hlinkClick r:id="rId12" tooltip="Смяротнае вяселле"/>
              </a:rPr>
              <a:t>Смяротнае</a:t>
            </a:r>
            <a:r>
              <a:rPr lang="ru-RU" dirty="0" smtClean="0">
                <a:solidFill>
                  <a:srgbClr val="00B0F0"/>
                </a:solidFill>
                <a:hlinkClick r:id="rId12" tooltip="Смяротнае вяселле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hlinkClick r:id="rId12" tooltip="Смяротнае вяселле"/>
              </a:rPr>
              <a:t>вяселле</a:t>
            </a:r>
            <a:r>
              <a:rPr lang="ru-RU" dirty="0" smtClean="0">
                <a:solidFill>
                  <a:srgbClr val="00B0F0"/>
                </a:solidFill>
                <a:hlinkClick r:id="rId12" tooltip="Смяротнае вяселле"/>
              </a:rPr>
              <a:t>»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endParaRPr lang="uk-UA" dirty="0"/>
          </a:p>
        </p:txBody>
      </p:sp>
      <p:pic>
        <p:nvPicPr>
          <p:cNvPr id="8195" name="Picture 3" descr="C:\Users\Олег\Desktop\lyapiscrew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90800" y="4943560"/>
            <a:ext cx="2917304" cy="17779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467600" cy="1143000"/>
          </a:xfrm>
        </p:spPr>
        <p:txBody>
          <a:bodyPr/>
          <a:lstStyle/>
          <a:p>
            <a:r>
              <a:rPr lang="uk-UA" dirty="0" smtClean="0"/>
              <a:t>“Т</a:t>
            </a:r>
            <a:r>
              <a:rPr lang="ru-RU" dirty="0" smtClean="0"/>
              <a:t>Ы КИНУЛА»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496944" cy="576064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У лютому </a:t>
            </a:r>
            <a:r>
              <a:rPr lang="uk-UA" dirty="0" smtClean="0">
                <a:solidFill>
                  <a:srgbClr val="00B0F0"/>
                </a:solidFill>
                <a:hlinkClick r:id="rId2" tooltip="1998"/>
              </a:rPr>
              <a:t>1998</a:t>
            </a:r>
            <a:r>
              <a:rPr lang="uk-UA" dirty="0" smtClean="0">
                <a:solidFill>
                  <a:srgbClr val="00B0F0"/>
                </a:solidFill>
              </a:rPr>
              <a:t> в Москві виходить записаний ще в 1997 </a:t>
            </a:r>
            <a:r>
              <a:rPr lang="uk-UA" dirty="0" smtClean="0">
                <a:solidFill>
                  <a:srgbClr val="00B0F0"/>
                </a:solidFill>
                <a:hlinkClick r:id="rId3" tooltip="Ты кинула"/>
              </a:rPr>
              <a:t>«</a:t>
            </a:r>
            <a:r>
              <a:rPr lang="uk-UA" dirty="0" err="1" smtClean="0">
                <a:solidFill>
                  <a:srgbClr val="00B0F0"/>
                </a:solidFill>
                <a:hlinkClick r:id="rId3" tooltip="Ты кинула"/>
              </a:rPr>
              <a:t>Ты</a:t>
            </a:r>
            <a:r>
              <a:rPr lang="uk-UA" dirty="0" smtClean="0">
                <a:solidFill>
                  <a:srgbClr val="00B0F0"/>
                </a:solidFill>
                <a:hlinkClick r:id="rId3" tooltip="Ты кинула"/>
              </a:rPr>
              <a:t> кинула»</a:t>
            </a:r>
            <a:r>
              <a:rPr lang="uk-UA" dirty="0" smtClean="0">
                <a:solidFill>
                  <a:srgbClr val="00B0F0"/>
                </a:solidFill>
              </a:rPr>
              <a:t> з половиною старих і половиною нових пісень. Під час його запису з колективу йдуть Олег Ладо і Віталій Дроздов. Першого спочатку в якості сесійного музики замінює Валерій </a:t>
            </a:r>
            <a:r>
              <a:rPr lang="uk-UA" dirty="0" err="1" smtClean="0">
                <a:solidFill>
                  <a:srgbClr val="00B0F0"/>
                </a:solidFill>
              </a:rPr>
              <a:t>Башков</a:t>
            </a:r>
            <a:r>
              <a:rPr lang="uk-UA" dirty="0" smtClean="0">
                <a:solidFill>
                  <a:srgbClr val="00B0F0"/>
                </a:solidFill>
              </a:rPr>
              <a:t>, але трохи пізніше повертається бас-гітарист першого складу Дмитро Свиридович. На місце Дроздова приходить другий вокаліст </a:t>
            </a:r>
            <a:r>
              <a:rPr lang="uk-UA" dirty="0" smtClean="0">
                <a:solidFill>
                  <a:srgbClr val="00B0F0"/>
                </a:solidFill>
                <a:hlinkClick r:id="rId4" tooltip="Павло Булатніков"/>
              </a:rPr>
              <a:t>Павло </a:t>
            </a:r>
            <a:r>
              <a:rPr lang="uk-UA" dirty="0" err="1" smtClean="0">
                <a:solidFill>
                  <a:srgbClr val="00B0F0"/>
                </a:solidFill>
                <a:hlinkClick r:id="rId4" tooltip="Павло Булатніков"/>
              </a:rPr>
              <a:t>Булатніков</a:t>
            </a:r>
            <a:r>
              <a:rPr lang="uk-UA" dirty="0" smtClean="0">
                <a:solidFill>
                  <a:srgbClr val="00B0F0"/>
                </a:solidFill>
              </a:rPr>
              <a:t> (колишній учасник мінського дуету «Ліцей»). Наприкінці року білоруським режисерським тандемом «</a:t>
            </a:r>
            <a:r>
              <a:rPr lang="en-US" dirty="0" err="1" smtClean="0">
                <a:solidFill>
                  <a:srgbClr val="00B0F0"/>
                </a:solidFill>
              </a:rPr>
              <a:t>Bolek</a:t>
            </a:r>
            <a:r>
              <a:rPr lang="en-US" dirty="0" smtClean="0">
                <a:solidFill>
                  <a:srgbClr val="00B0F0"/>
                </a:solidFill>
              </a:rPr>
              <a:t> &amp; </a:t>
            </a:r>
            <a:r>
              <a:rPr lang="en-US" dirty="0" err="1" smtClean="0">
                <a:solidFill>
                  <a:srgbClr val="00B0F0"/>
                </a:solidFill>
              </a:rPr>
              <a:t>Lolek</a:t>
            </a:r>
            <a:r>
              <a:rPr lang="en-US" dirty="0" smtClean="0">
                <a:solidFill>
                  <a:srgbClr val="00B0F0"/>
                </a:solidFill>
              </a:rPr>
              <a:t>» (</a:t>
            </a:r>
            <a:r>
              <a:rPr lang="uk-UA" dirty="0" smtClean="0">
                <a:solidFill>
                  <a:srgbClr val="00B0F0"/>
                </a:solidFill>
              </a:rPr>
              <a:t>М. </a:t>
            </a:r>
            <a:r>
              <a:rPr lang="uk-UA" dirty="0" err="1" smtClean="0">
                <a:solidFill>
                  <a:srgbClr val="00B0F0"/>
                </a:solidFill>
              </a:rPr>
              <a:t>Тимінько</a:t>
            </a:r>
            <a:r>
              <a:rPr lang="uk-UA" dirty="0" smtClean="0">
                <a:solidFill>
                  <a:srgbClr val="00B0F0"/>
                </a:solidFill>
              </a:rPr>
              <a:t> </a:t>
            </a:r>
            <a:r>
              <a:rPr lang="uk-UA" dirty="0" err="1" smtClean="0">
                <a:solidFill>
                  <a:srgbClr val="00B0F0"/>
                </a:solidFill>
              </a:rPr>
              <a:t>да</a:t>
            </a:r>
            <a:r>
              <a:rPr lang="uk-UA" dirty="0" smtClean="0">
                <a:solidFill>
                  <a:srgbClr val="00B0F0"/>
                </a:solidFill>
              </a:rPr>
              <a:t> А. </a:t>
            </a:r>
            <a:r>
              <a:rPr lang="uk-UA" dirty="0" err="1" smtClean="0">
                <a:solidFill>
                  <a:srgbClr val="00B0F0"/>
                </a:solidFill>
              </a:rPr>
              <a:t>Терехов</a:t>
            </a:r>
            <a:r>
              <a:rPr lang="uk-UA" dirty="0" smtClean="0">
                <a:solidFill>
                  <a:srgbClr val="00B0F0"/>
                </a:solidFill>
              </a:rPr>
              <a:t>) знімається перший в історії гурту </a:t>
            </a:r>
            <a:r>
              <a:rPr lang="uk-UA" dirty="0" err="1" smtClean="0">
                <a:solidFill>
                  <a:srgbClr val="00B0F0"/>
                </a:solidFill>
              </a:rPr>
              <a:t>відеокліп</a:t>
            </a:r>
            <a:r>
              <a:rPr lang="uk-UA" dirty="0" smtClean="0">
                <a:solidFill>
                  <a:srgbClr val="00B0F0"/>
                </a:solidFill>
              </a:rPr>
              <a:t> — «</a:t>
            </a:r>
            <a:r>
              <a:rPr lang="uk-UA" dirty="0" err="1" smtClean="0">
                <a:solidFill>
                  <a:srgbClr val="00B0F0"/>
                </a:solidFill>
              </a:rPr>
              <a:t>Ау</a:t>
            </a:r>
            <a:r>
              <a:rPr lang="uk-UA" dirty="0" smtClean="0">
                <a:solidFill>
                  <a:srgbClr val="00B0F0"/>
                </a:solidFill>
              </a:rPr>
              <a:t>». Він був зроблений аматорським чином: з розфарбованих на комп'ютері вручну фотографій музикантів групи.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Альбом «Ти кинула» приносить групі неймовірний успіх в </a:t>
            </a:r>
            <a:r>
              <a:rPr lang="uk-UA" dirty="0" smtClean="0">
                <a:solidFill>
                  <a:srgbClr val="00B0F0"/>
                </a:solidFill>
                <a:hlinkClick r:id="rId5" tooltip="Росія"/>
              </a:rPr>
              <a:t>Росії</a:t>
            </a:r>
            <a:r>
              <a:rPr lang="uk-UA" dirty="0" smtClean="0">
                <a:solidFill>
                  <a:srgbClr val="00B0F0"/>
                </a:solidFill>
              </a:rPr>
              <a:t> і країнах </a:t>
            </a:r>
            <a:r>
              <a:rPr lang="uk-UA" dirty="0" smtClean="0">
                <a:solidFill>
                  <a:srgbClr val="00B0F0"/>
                </a:solidFill>
                <a:hlinkClick r:id="rId6" tooltip="СНД"/>
              </a:rPr>
              <a:t>СНД</a:t>
            </a:r>
            <a:r>
              <a:rPr lang="uk-UA" dirty="0" smtClean="0">
                <a:solidFill>
                  <a:srgbClr val="00B0F0"/>
                </a:solidFill>
              </a:rPr>
              <a:t>. Навесні «</a:t>
            </a:r>
            <a:r>
              <a:rPr lang="uk-UA" dirty="0" err="1" smtClean="0">
                <a:solidFill>
                  <a:srgbClr val="00B0F0"/>
                </a:solidFill>
              </a:rPr>
              <a:t>Ляпис</a:t>
            </a:r>
            <a:r>
              <a:rPr lang="uk-UA" dirty="0" smtClean="0">
                <a:solidFill>
                  <a:srgbClr val="00B0F0"/>
                </a:solidFill>
              </a:rPr>
              <a:t> </a:t>
            </a:r>
            <a:r>
              <a:rPr lang="uk-UA" dirty="0" err="1" smtClean="0">
                <a:solidFill>
                  <a:srgbClr val="00B0F0"/>
                </a:solidFill>
              </a:rPr>
              <a:t>Трубецкой</a:t>
            </a:r>
            <a:r>
              <a:rPr lang="uk-UA" dirty="0" smtClean="0">
                <a:solidFill>
                  <a:srgbClr val="00B0F0"/>
                </a:solidFill>
              </a:rPr>
              <a:t>» робить перші за півтора року гастролі по Білорусі.</a:t>
            </a:r>
          </a:p>
          <a:p>
            <a:endParaRPr lang="uk-UA" dirty="0"/>
          </a:p>
        </p:txBody>
      </p:sp>
      <p:pic>
        <p:nvPicPr>
          <p:cNvPr id="9218" name="Picture 2" descr="C:\Users\Олег\Desktop\Новая папка\1369446379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950156"/>
            <a:ext cx="7056784" cy="5558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193</TotalTime>
  <Words>284</Words>
  <Application>Microsoft Office PowerPoint</Application>
  <PresentationFormat>Экран (4:3)</PresentationFormat>
  <Paragraphs>62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Техническая</vt:lpstr>
      <vt:lpstr>Рок </vt:lpstr>
      <vt:lpstr>Що таке “Рок?”</vt:lpstr>
      <vt:lpstr>Слайд 3</vt:lpstr>
      <vt:lpstr>Слайд 4</vt:lpstr>
      <vt:lpstr>Слайд 5</vt:lpstr>
      <vt:lpstr>Історія 1990–1995 </vt:lpstr>
      <vt:lpstr>Слайд 7</vt:lpstr>
      <vt:lpstr>1996-1997 </vt:lpstr>
      <vt:lpstr>“ТЫ КИНУЛА»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2009</vt:lpstr>
      <vt:lpstr>2011</vt:lpstr>
      <vt:lpstr>2012</vt:lpstr>
      <vt:lpstr>2014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Рок </dc:title>
  <dc:creator>Олег</dc:creator>
  <cp:lastModifiedBy>Олег</cp:lastModifiedBy>
  <cp:revision>6</cp:revision>
  <dcterms:created xsi:type="dcterms:W3CDTF">2014-10-15T15:45:18Z</dcterms:created>
  <dcterms:modified xsi:type="dcterms:W3CDTF">2015-02-01T13:40:46Z</dcterms:modified>
</cp:coreProperties>
</file>