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4"/>
  </p:notesMasterIdLst>
  <p:sldIdLst>
    <p:sldId id="256" r:id="rId4"/>
    <p:sldId id="257" r:id="rId5"/>
    <p:sldId id="265" r:id="rId6"/>
    <p:sldId id="259" r:id="rId7"/>
    <p:sldId id="260" r:id="rId8"/>
    <p:sldId id="261" r:id="rId9"/>
    <p:sldId id="262" r:id="rId10"/>
    <p:sldId id="266" r:id="rId11"/>
    <p:sldId id="267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C5197-D950-4408-866D-2F692FE3CB84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6004A-062D-497E-ADCD-7598A9E1C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471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13165" y="4531664"/>
            <a:ext cx="4649740" cy="1470025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Над проектом </a:t>
            </a:r>
            <a:r>
              <a:rPr lang="ru-RU" sz="2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працювали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b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800" i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Бірюк</a:t>
            </a:r>
            <a:r>
              <a:rPr lang="ru-RU" sz="2800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Анна, </a:t>
            </a:r>
            <a:r>
              <a:rPr lang="ru-RU" sz="2800" i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Конфендрат</a:t>
            </a:r>
            <a:r>
              <a:rPr lang="ru-RU" sz="2800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Володимир</a:t>
            </a:r>
            <a:r>
              <a:rPr lang="ru-RU" sz="2800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Орлова Катерина, </a:t>
            </a:r>
            <a:r>
              <a:rPr lang="ru-RU" sz="2800" i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Марчишин</a:t>
            </a:r>
            <a:r>
              <a:rPr lang="ru-RU" sz="2800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Богдан, </a:t>
            </a:r>
            <a:r>
              <a:rPr lang="ru-RU" sz="2800" i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Штирбулова</a:t>
            </a:r>
            <a:r>
              <a:rPr lang="ru-RU" sz="2800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Ірина</a:t>
            </a:r>
            <a:endParaRPr lang="ru-RU" sz="2800" i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Вова\Desktop\ОСВІ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123" y="3042074"/>
            <a:ext cx="3929090" cy="29289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6117" y="188640"/>
            <a:ext cx="915673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Модернізація національної системи освіти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4" b="12"/>
          <a:stretch/>
        </p:blipFill>
        <p:spPr>
          <a:xfrm>
            <a:off x="0" y="0"/>
            <a:ext cx="4427984" cy="685718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-811"/>
            <a:ext cx="4867822" cy="6858000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-31588"/>
            <a:ext cx="9144000" cy="70788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rial" charset="0"/>
              </a:rPr>
              <a:t>Основні</a:t>
            </a:r>
            <a:r>
              <a:rPr lang="ru-RU" alt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alt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rial" charset="0"/>
              </a:rPr>
              <a:t>тенденції</a:t>
            </a:r>
            <a:r>
              <a:rPr lang="ru-RU" alt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alt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rial" charset="0"/>
              </a:rPr>
              <a:t>розвитку</a:t>
            </a:r>
            <a:r>
              <a:rPr lang="ru-RU" alt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alt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Arial" charset="0"/>
              </a:rPr>
              <a:t>освіти</a:t>
            </a:r>
            <a:r>
              <a:rPr lang="ru-RU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 </a:t>
            </a:r>
            <a:endParaRPr lang="ru-RU" alt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775655"/>
            <a:ext cx="398766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•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поступове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утвердження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 у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сфері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освіти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української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мови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•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демократизація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навчального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процесу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•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зв'язок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освіти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 з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національною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історією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, культурою і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традиціями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•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поява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навчальних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закладів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різних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видів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 і форм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власності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•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орієнтація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 реформ в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освіті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 на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європейські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зразки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 з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урахуванням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національної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специфіки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1960320"/>
            <a:ext cx="3744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обмеженість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 державного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фінансування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освітніх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закладів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 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•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недостатня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матеріально-технічна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 база;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•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падіння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соціального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 престижу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педагогічної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діяльності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 і як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наслідок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загострення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кадрової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проблеми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 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•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помилки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 в </a:t>
            </a:r>
            <a:r>
              <a:rPr 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проведенні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charset="0"/>
              </a:rPr>
              <a:t> реформ </a:t>
            </a:r>
            <a:endParaRPr lang="ru-RU" sz="24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2755" y="836712"/>
            <a:ext cx="34371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 err="1">
                <a:solidFill>
                  <a:schemeClr val="bg1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Позитивні</a:t>
            </a:r>
            <a:endParaRPr lang="ru-RU" sz="4400" u="sng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62872" y="859171"/>
            <a:ext cx="33185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 err="1" smtClean="0">
                <a:solidFill>
                  <a:schemeClr val="bg1"/>
                </a:solidFill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Негативні</a:t>
            </a:r>
            <a:endParaRPr lang="ru-RU" sz="4400" u="sng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19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0742" y="260648"/>
            <a:ext cx="8581737" cy="21544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Мета: </a:t>
            </a:r>
            <a:r>
              <a:rPr lang="ru-RU" sz="4000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визначити</a:t>
            </a:r>
            <a:r>
              <a:rPr lang="ru-RU" sz="4000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суть </a:t>
            </a:r>
            <a:r>
              <a:rPr lang="ru-RU" sz="4000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модернізації</a:t>
            </a:r>
            <a:r>
              <a:rPr lang="ru-RU" sz="4000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4000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наці</a:t>
            </a:r>
            <a:r>
              <a:rPr lang="uk-UA" sz="4000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ональної</a:t>
            </a:r>
            <a:r>
              <a:rPr lang="uk-UA" sz="4000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системи освіти в роки незалежності України</a:t>
            </a:r>
            <a:endParaRPr lang="ru-RU" sz="4000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0743" y="2564904"/>
            <a:ext cx="8581737" cy="38779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Завдання</a:t>
            </a:r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: </a:t>
            </a:r>
            <a:r>
              <a:rPr lang="ru-RU" sz="3600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визначення</a:t>
            </a:r>
            <a:r>
              <a:rPr lang="ru-RU" sz="3600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3600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джерел</a:t>
            </a:r>
            <a:r>
              <a:rPr lang="ru-RU" sz="3600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3600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інформації</a:t>
            </a:r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3600" dirty="0">
                <a:ln w="50800"/>
                <a:solidFill>
                  <a:schemeClr val="bg1">
                    <a:shade val="50000"/>
                  </a:schemeClr>
                </a:solidFill>
              </a:rPr>
              <a:t>(</a:t>
            </a:r>
            <a:r>
              <a:rPr lang="ru-RU" sz="360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опрацювання</a:t>
            </a:r>
            <a:r>
              <a:rPr lang="ru-RU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360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законів</a:t>
            </a:r>
            <a: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про </a:t>
            </a:r>
            <a:r>
              <a:rPr lang="ru-RU" sz="360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освіту</a:t>
            </a:r>
            <a: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360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пошук</a:t>
            </a:r>
            <a: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360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інформації</a:t>
            </a:r>
            <a: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в </a:t>
            </a:r>
            <a:r>
              <a:rPr lang="ru-RU" sz="360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мережі</a:t>
            </a:r>
            <a: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360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Інтернет</a:t>
            </a:r>
            <a: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360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обробка</a:t>
            </a:r>
            <a: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360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матеріалу</a:t>
            </a:r>
            <a: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360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підручника</a:t>
            </a:r>
            <a: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); </a:t>
            </a:r>
            <a:r>
              <a:rPr lang="ru-RU" sz="360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опрацювання</a:t>
            </a:r>
            <a: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360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всіх</a:t>
            </a:r>
            <a: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360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даних</a:t>
            </a:r>
            <a: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; </a:t>
            </a:r>
            <a:r>
              <a:rPr lang="ru-RU" sz="360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створення</a:t>
            </a:r>
            <a: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360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електронної</a:t>
            </a:r>
            <a:r>
              <a:rPr lang="ru-RU" sz="36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360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презентації</a:t>
            </a:r>
            <a:endParaRPr lang="ru-RU" sz="3600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3" y="0"/>
            <a:ext cx="9144000" cy="70854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</a:rPr>
              <a:t>Закони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268760"/>
            <a:ext cx="6912768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uk-UA" altLang="ru-RU" sz="3200" dirty="0">
                <a:solidFill>
                  <a:schemeClr val="bg1"/>
                </a:solidFill>
              </a:rPr>
              <a:t>Закон України </a:t>
            </a:r>
            <a:r>
              <a:rPr lang="uk-UA" altLang="ru-RU" sz="3200" dirty="0">
                <a:solidFill>
                  <a:schemeClr val="bg1"/>
                </a:solidFill>
                <a:latin typeface="Monotype Corsiva" pitchFamily="66" charset="0"/>
              </a:rPr>
              <a:t>"Про освіту" (1991 р</a:t>
            </a:r>
            <a:r>
              <a:rPr lang="uk-UA" altLang="ru-RU" sz="3200" dirty="0" smtClean="0">
                <a:solidFill>
                  <a:schemeClr val="bg1"/>
                </a:solidFill>
                <a:latin typeface="Monotype Corsiva" pitchFamily="66" charset="0"/>
              </a:rPr>
              <a:t>.).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uk-UA" altLang="ru-RU" sz="3200" dirty="0"/>
              <a:t>Програма </a:t>
            </a:r>
            <a:r>
              <a:rPr lang="uk-UA" altLang="ru-RU" sz="3200" dirty="0">
                <a:latin typeface="Monotype Corsiva" pitchFamily="66" charset="0"/>
              </a:rPr>
              <a:t>"Освіта (Україна </a:t>
            </a:r>
            <a:r>
              <a:rPr lang="en-US" altLang="ru-RU" sz="3200" dirty="0">
                <a:latin typeface="Monotype Corsiva" pitchFamily="66" charset="0"/>
              </a:rPr>
              <a:t>XXI </a:t>
            </a:r>
            <a:r>
              <a:rPr lang="uk-UA" altLang="ru-RU" sz="3200" dirty="0">
                <a:latin typeface="Monotype Corsiva" pitchFamily="66" charset="0"/>
              </a:rPr>
              <a:t>століття"), 1993 р</a:t>
            </a:r>
            <a:r>
              <a:rPr lang="uk-UA" altLang="ru-RU" sz="3200" dirty="0" smtClean="0">
                <a:latin typeface="Monotype Corsiva" pitchFamily="66" charset="0"/>
              </a:rPr>
              <a:t>.</a:t>
            </a:r>
            <a:endParaRPr lang="ru-RU" altLang="ru-RU" sz="3200" dirty="0">
              <a:solidFill>
                <a:schemeClr val="bg1"/>
              </a:solidFill>
              <a:latin typeface="Monotype Corsiva" pitchFamily="66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uk-UA" altLang="ru-RU" sz="3200" dirty="0" smtClean="0">
                <a:solidFill>
                  <a:schemeClr val="bg1"/>
                </a:solidFill>
              </a:rPr>
              <a:t>Закон </a:t>
            </a:r>
            <a:r>
              <a:rPr lang="uk-UA" altLang="ru-RU" sz="3200" dirty="0">
                <a:solidFill>
                  <a:schemeClr val="bg1"/>
                </a:solidFill>
              </a:rPr>
              <a:t>України </a:t>
            </a:r>
            <a:r>
              <a:rPr lang="uk-UA" altLang="ru-RU" sz="3200" dirty="0">
                <a:solidFill>
                  <a:schemeClr val="bg1"/>
                </a:solidFill>
                <a:latin typeface="Monotype Corsiva" pitchFamily="66" charset="0"/>
              </a:rPr>
              <a:t>"Про загальну середню освіту" (1999 р.).</a:t>
            </a:r>
          </a:p>
        </p:txBody>
      </p:sp>
      <p:pic>
        <p:nvPicPr>
          <p:cNvPr id="6" name="Picture 14" descr="http://s10.rimg.info/c26d667fcf2d039bc15bf4ee1ca0c51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23305"/>
            <a:ext cx="2654583" cy="244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8028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92" y="0"/>
            <a:ext cx="9151992" cy="7010400"/>
          </a:xfrm>
          <a:prstGeom prst="rect">
            <a:avLst/>
          </a:prstGeom>
        </p:spPr>
      </p:pic>
      <p:pic>
        <p:nvPicPr>
          <p:cNvPr id="3074" name="Picture 2" descr="C:\Users\Вова\Desktop\Jh4wWK71EP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8" y="2420888"/>
            <a:ext cx="3429724" cy="25527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Users\Вова\Desktop\mooc-learn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352" y="2058509"/>
            <a:ext cx="3857652" cy="19398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12008" y="0"/>
            <a:ext cx="9360024" cy="170425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uk-UA" sz="11200" dirty="0" smtClean="0">
                <a:solidFill>
                  <a:schemeClr val="bg1"/>
                </a:solidFill>
              </a:rPr>
              <a:t>З</a:t>
            </a:r>
            <a:r>
              <a:rPr lang="en-US" sz="11200" dirty="0" smtClean="0">
                <a:solidFill>
                  <a:schemeClr val="bg1"/>
                </a:solidFill>
              </a:rPr>
              <a:t>’</a:t>
            </a:r>
            <a:r>
              <a:rPr lang="uk-UA" sz="11200" dirty="0" smtClean="0">
                <a:solidFill>
                  <a:schemeClr val="bg1"/>
                </a:solidFill>
              </a:rPr>
              <a:t>явилися</a:t>
            </a:r>
            <a:r>
              <a:rPr lang="ru-RU" sz="11200" dirty="0" smtClean="0">
                <a:solidFill>
                  <a:schemeClr val="bg1"/>
                </a:solidFill>
              </a:rPr>
              <a:t> </a:t>
            </a:r>
            <a:r>
              <a:rPr lang="uk-UA" sz="11200" dirty="0" smtClean="0">
                <a:solidFill>
                  <a:schemeClr val="bg1"/>
                </a:solidFill>
              </a:rPr>
              <a:t>заклади</a:t>
            </a:r>
            <a:r>
              <a:rPr lang="ru-RU" sz="11200" dirty="0" smtClean="0">
                <a:solidFill>
                  <a:schemeClr val="bg1"/>
                </a:solidFill>
              </a:rPr>
              <a:t> нового типу: </a:t>
            </a:r>
            <a:r>
              <a:rPr lang="ru-RU" sz="11200" b="1" dirty="0" err="1" smtClean="0">
                <a:solidFill>
                  <a:schemeClr val="bg1"/>
                </a:solidFill>
              </a:rPr>
              <a:t>гімназії</a:t>
            </a:r>
            <a:r>
              <a:rPr lang="ru-RU" sz="11200" b="1" dirty="0" smtClean="0">
                <a:solidFill>
                  <a:schemeClr val="bg1"/>
                </a:solidFill>
              </a:rPr>
              <a:t>, </a:t>
            </a:r>
            <a:r>
              <a:rPr lang="ru-RU" sz="11200" b="1" dirty="0" err="1" smtClean="0">
                <a:solidFill>
                  <a:schemeClr val="bg1"/>
                </a:solidFill>
              </a:rPr>
              <a:t>ліцеї</a:t>
            </a:r>
            <a:r>
              <a:rPr lang="ru-RU" sz="11200" b="1" dirty="0" smtClean="0">
                <a:solidFill>
                  <a:schemeClr val="bg1"/>
                </a:solidFill>
              </a:rPr>
              <a:t>, </a:t>
            </a:r>
            <a:r>
              <a:rPr lang="ru-RU" sz="11200" b="1" dirty="0" err="1" smtClean="0">
                <a:solidFill>
                  <a:schemeClr val="bg1"/>
                </a:solidFill>
              </a:rPr>
              <a:t>коледжі</a:t>
            </a:r>
            <a:r>
              <a:rPr lang="ru-RU" sz="112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1200" dirty="0">
                <a:solidFill>
                  <a:schemeClr val="bg1"/>
                </a:solidFill>
              </a:rPr>
              <a:t>Запроваджено </a:t>
            </a:r>
            <a:r>
              <a:rPr lang="uk-UA" sz="11200" b="1" dirty="0">
                <a:solidFill>
                  <a:schemeClr val="bg1"/>
                </a:solidFill>
                <a:latin typeface="Arial Black" panose="020B0A04020102020204" pitchFamily="34" charset="0"/>
              </a:rPr>
              <a:t>З</a:t>
            </a:r>
            <a:r>
              <a:rPr lang="uk-UA" sz="11200" dirty="0">
                <a:solidFill>
                  <a:schemeClr val="bg1"/>
                </a:solidFill>
              </a:rPr>
              <a:t>овнішнє </a:t>
            </a:r>
            <a:r>
              <a:rPr lang="uk-UA" sz="11200" b="1" dirty="0">
                <a:solidFill>
                  <a:schemeClr val="bg1"/>
                </a:solidFill>
                <a:latin typeface="Arial Black" panose="020B0A04020102020204" pitchFamily="34" charset="0"/>
              </a:rPr>
              <a:t>Н</a:t>
            </a:r>
            <a:r>
              <a:rPr lang="uk-UA" sz="11200" dirty="0">
                <a:solidFill>
                  <a:schemeClr val="bg1"/>
                </a:solidFill>
              </a:rPr>
              <a:t>езалежне </a:t>
            </a:r>
            <a:r>
              <a:rPr lang="uk-UA" sz="11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</a:t>
            </a:r>
            <a:r>
              <a:rPr lang="uk-UA" sz="11200" dirty="0" smtClean="0">
                <a:solidFill>
                  <a:schemeClr val="bg1"/>
                </a:solidFill>
              </a:rPr>
              <a:t>цінювання(</a:t>
            </a:r>
            <a:r>
              <a:rPr lang="uk-UA" sz="11200" b="1" dirty="0" smtClean="0">
                <a:solidFill>
                  <a:schemeClr val="bg1"/>
                </a:solidFill>
              </a:rPr>
              <a:t>2005</a:t>
            </a:r>
            <a:r>
              <a:rPr lang="uk-UA" sz="11200" dirty="0" smtClean="0">
                <a:solidFill>
                  <a:schemeClr val="bg1"/>
                </a:solidFill>
              </a:rPr>
              <a:t>р.) </a:t>
            </a:r>
            <a:endParaRPr lang="ru-RU" sz="11200" dirty="0" smtClean="0">
              <a:solidFill>
                <a:schemeClr val="bg1"/>
              </a:solidFill>
            </a:endParaRPr>
          </a:p>
          <a:p>
            <a:pPr algn="ctr"/>
            <a:r>
              <a:rPr lang="ru-RU" sz="11200" dirty="0" err="1" smtClean="0">
                <a:solidFill>
                  <a:schemeClr val="bg1"/>
                </a:solidFill>
              </a:rPr>
              <a:t>Починається</a:t>
            </a:r>
            <a:r>
              <a:rPr lang="ru-RU" sz="11200" dirty="0" smtClean="0">
                <a:solidFill>
                  <a:schemeClr val="bg1"/>
                </a:solidFill>
              </a:rPr>
              <a:t> </a:t>
            </a:r>
            <a:r>
              <a:rPr lang="ru-RU" sz="11200" b="1" dirty="0" err="1" smtClean="0">
                <a:solidFill>
                  <a:schemeClr val="bg1"/>
                </a:solidFill>
              </a:rPr>
              <a:t>комп</a:t>
            </a:r>
            <a:r>
              <a:rPr lang="en-US" sz="11200" b="1" dirty="0" smtClean="0">
                <a:solidFill>
                  <a:schemeClr val="bg1"/>
                </a:solidFill>
              </a:rPr>
              <a:t>’</a:t>
            </a:r>
            <a:r>
              <a:rPr lang="ru-RU" sz="11200" b="1" dirty="0" err="1" smtClean="0">
                <a:solidFill>
                  <a:schemeClr val="bg1"/>
                </a:solidFill>
              </a:rPr>
              <a:t>ютеризація</a:t>
            </a:r>
            <a:r>
              <a:rPr lang="ru-RU" sz="11200" dirty="0" smtClean="0">
                <a:solidFill>
                  <a:schemeClr val="bg1"/>
                </a:solidFill>
              </a:rPr>
              <a:t> </a:t>
            </a:r>
            <a:r>
              <a:rPr lang="ru-RU" sz="11200" dirty="0" err="1" smtClean="0">
                <a:solidFill>
                  <a:schemeClr val="bg1"/>
                </a:solidFill>
              </a:rPr>
              <a:t>освіти</a:t>
            </a:r>
            <a:r>
              <a:rPr lang="uk-UA" sz="11200" dirty="0" smtClean="0">
                <a:solidFill>
                  <a:schemeClr val="bg1"/>
                </a:solidFill>
              </a:rPr>
              <a:t>. </a:t>
            </a:r>
            <a:endParaRPr lang="uk-UA" sz="11200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38" y="0"/>
            <a:ext cx="9159659" cy="70294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5029" y="332656"/>
            <a:ext cx="8229600" cy="1422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 smtClean="0">
                <a:solidFill>
                  <a:schemeClr val="bg1"/>
                </a:solidFill>
              </a:rPr>
              <a:t>Якщо в </a:t>
            </a:r>
            <a:r>
              <a:rPr lang="uk-UA" sz="2400" b="1" dirty="0" smtClean="0">
                <a:solidFill>
                  <a:schemeClr val="bg1"/>
                </a:solidFill>
              </a:rPr>
              <a:t>1991</a:t>
            </a:r>
            <a:r>
              <a:rPr lang="uk-UA" sz="2400" dirty="0" smtClean="0">
                <a:solidFill>
                  <a:schemeClr val="bg1"/>
                </a:solidFill>
              </a:rPr>
              <a:t> р. українською мовою навчалося лише </a:t>
            </a:r>
            <a:r>
              <a:rPr lang="uk-UA" sz="2400" b="1" dirty="0" smtClean="0">
                <a:solidFill>
                  <a:schemeClr val="bg1"/>
                </a:solidFill>
              </a:rPr>
              <a:t>49,3 %</a:t>
            </a:r>
            <a:r>
              <a:rPr lang="uk-UA" sz="2400" dirty="0" smtClean="0">
                <a:solidFill>
                  <a:schemeClr val="bg1"/>
                </a:solidFill>
              </a:rPr>
              <a:t> школярів,то через десять років - </a:t>
            </a:r>
            <a:r>
              <a:rPr lang="uk-UA" sz="2400" b="1" dirty="0" smtClean="0">
                <a:solidFill>
                  <a:schemeClr val="bg1"/>
                </a:solidFill>
              </a:rPr>
              <a:t>67,4 %</a:t>
            </a:r>
            <a:r>
              <a:rPr lang="uk-UA" sz="2400" dirty="0" smtClean="0">
                <a:solidFill>
                  <a:schemeClr val="bg1"/>
                </a:solidFill>
              </a:rPr>
              <a:t> навчається </a:t>
            </a:r>
            <a:r>
              <a:rPr lang="uk-UA" sz="2400" b="1" dirty="0" smtClean="0">
                <a:solidFill>
                  <a:schemeClr val="bg1"/>
                </a:solidFill>
              </a:rPr>
              <a:t>українською</a:t>
            </a:r>
            <a:r>
              <a:rPr lang="uk-UA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100" name="Picture 4" descr="C:\Users\Вова\Desktop\309786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4291" y="1654279"/>
            <a:ext cx="4032448" cy="49521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1" name="Picture 5" descr="C:\Users\Вова\Desktop\1903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2060848"/>
            <a:ext cx="3600400" cy="44810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84"/>
            <a:ext cx="9144000" cy="713799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8997"/>
          </a:xfrm>
        </p:spPr>
        <p:txBody>
          <a:bodyPr/>
          <a:lstStyle/>
          <a:p>
            <a:r>
              <a:rPr lang="uk-UA" sz="2800" dirty="0" smtClean="0">
                <a:solidFill>
                  <a:schemeClr val="bg1"/>
                </a:solidFill>
              </a:rPr>
              <a:t>На початку </a:t>
            </a:r>
            <a:r>
              <a:rPr lang="uk-UA" sz="2800" b="1" dirty="0" smtClean="0">
                <a:solidFill>
                  <a:schemeClr val="bg1"/>
                </a:solidFill>
              </a:rPr>
              <a:t>2000</a:t>
            </a:r>
            <a:r>
              <a:rPr lang="uk-UA" sz="2800" dirty="0" smtClean="0">
                <a:solidFill>
                  <a:schemeClr val="bg1"/>
                </a:solidFill>
              </a:rPr>
              <a:t> р. було запропоновано проект </a:t>
            </a:r>
            <a:r>
              <a:rPr lang="en-US" sz="2800" b="1" dirty="0" smtClean="0">
                <a:solidFill>
                  <a:schemeClr val="bg1"/>
                </a:solidFill>
              </a:rPr>
              <a:t>“</a:t>
            </a:r>
            <a:r>
              <a:rPr lang="ru-RU" sz="2800" b="1" dirty="0" err="1" smtClean="0">
                <a:solidFill>
                  <a:schemeClr val="bg1"/>
                </a:solidFill>
              </a:rPr>
              <a:t>Концепція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загальної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середньої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освіти</a:t>
            </a:r>
            <a:r>
              <a:rPr lang="en-US" sz="2800" b="1" dirty="0" smtClean="0">
                <a:solidFill>
                  <a:schemeClr val="bg1"/>
                </a:solidFill>
              </a:rPr>
              <a:t>”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(12-річна школа</a:t>
            </a:r>
            <a:r>
              <a:rPr lang="ru-RU" sz="2800" dirty="0" smtClean="0">
                <a:solidFill>
                  <a:schemeClr val="bg1"/>
                </a:solidFill>
              </a:rPr>
              <a:t>), а </a:t>
            </a:r>
            <a:r>
              <a:rPr lang="ru-RU" sz="2800" dirty="0" err="1" smtClean="0">
                <a:solidFill>
                  <a:schemeClr val="bg1"/>
                </a:solidFill>
              </a:rPr>
              <a:t>також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uk-UA" sz="2800" dirty="0" smtClean="0">
                <a:solidFill>
                  <a:schemeClr val="bg1"/>
                </a:solidFill>
              </a:rPr>
              <a:t>перехід на </a:t>
            </a:r>
            <a:r>
              <a:rPr lang="uk-UA" sz="2800" b="1" dirty="0" smtClean="0">
                <a:solidFill>
                  <a:schemeClr val="bg1"/>
                </a:solidFill>
              </a:rPr>
              <a:t>12</a:t>
            </a:r>
            <a:r>
              <a:rPr lang="uk-UA" sz="2800" dirty="0" smtClean="0">
                <a:solidFill>
                  <a:schemeClr val="bg1"/>
                </a:solidFill>
              </a:rPr>
              <a:t>-ти бальну систему оцінювання.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uk-UA" sz="2800" dirty="0" smtClean="0">
                <a:solidFill>
                  <a:schemeClr val="bg1"/>
                </a:solidFill>
              </a:rPr>
              <a:t>Проте у </a:t>
            </a:r>
            <a:r>
              <a:rPr lang="uk-UA" sz="2800" b="1" dirty="0" smtClean="0">
                <a:solidFill>
                  <a:schemeClr val="bg1"/>
                </a:solidFill>
              </a:rPr>
              <a:t>2010</a:t>
            </a:r>
            <a:r>
              <a:rPr lang="uk-UA" sz="2800" dirty="0" smtClean="0">
                <a:solidFill>
                  <a:schemeClr val="bg1"/>
                </a:solidFill>
              </a:rPr>
              <a:t> р.,після приходу до влади нового президента, впровадження переходу до 12-ти річної освіти припинилось. (11 років) </a:t>
            </a:r>
            <a:endParaRPr lang="ru-RU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Вова\Desktop\00012ca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8" y="3717032"/>
            <a:ext cx="2964768" cy="29337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435280" cy="491174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У </a:t>
            </a:r>
            <a:r>
              <a:rPr lang="ru-RU" sz="2400" b="1" dirty="0" smtClean="0">
                <a:solidFill>
                  <a:schemeClr val="bg1"/>
                </a:solidFill>
              </a:rPr>
              <a:t>2005р.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міністр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освіти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Станіслав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Ніколаєнко</a:t>
            </a:r>
            <a:r>
              <a:rPr lang="ru-RU" sz="2400" dirty="0" smtClean="0">
                <a:solidFill>
                  <a:schemeClr val="bg1"/>
                </a:solidFill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</a:rPr>
              <a:t>Бергені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підписав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Болонську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декларацію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від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імені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України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Метою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було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створення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європейського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наукового</a:t>
            </a:r>
            <a:r>
              <a:rPr lang="ru-RU" sz="2400" dirty="0" smtClean="0">
                <a:solidFill>
                  <a:schemeClr val="bg1"/>
                </a:solidFill>
              </a:rPr>
              <a:t> та </a:t>
            </a:r>
            <a:r>
              <a:rPr lang="ru-RU" sz="2400" dirty="0" err="1" smtClean="0">
                <a:solidFill>
                  <a:schemeClr val="bg1"/>
                </a:solidFill>
              </a:rPr>
              <a:t>освітнього</a:t>
            </a:r>
            <a:r>
              <a:rPr lang="ru-RU" sz="2400" dirty="0" smtClean="0">
                <a:solidFill>
                  <a:schemeClr val="bg1"/>
                </a:solidFill>
              </a:rPr>
              <a:t> простору </a:t>
            </a:r>
            <a:r>
              <a:rPr lang="ru-RU" sz="2400" dirty="0" err="1" smtClean="0">
                <a:solidFill>
                  <a:schemeClr val="bg1"/>
                </a:solidFill>
              </a:rPr>
              <a:t>задля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підвищення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спроможності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випускників</a:t>
            </a:r>
            <a:r>
              <a:rPr lang="ru-RU" sz="2400" dirty="0" smtClean="0">
                <a:solidFill>
                  <a:schemeClr val="bg1"/>
                </a:solidFill>
              </a:rPr>
              <a:t> до </a:t>
            </a:r>
            <a:r>
              <a:rPr lang="ru-RU" sz="2400" dirty="0" err="1" smtClean="0">
                <a:solidFill>
                  <a:schemeClr val="bg1"/>
                </a:solidFill>
              </a:rPr>
              <a:t>працевлаштування</a:t>
            </a:r>
            <a:r>
              <a:rPr lang="ru-RU" sz="2400" dirty="0" smtClean="0">
                <a:solidFill>
                  <a:schemeClr val="bg1"/>
                </a:solidFill>
              </a:rPr>
              <a:t> та </a:t>
            </a:r>
            <a:r>
              <a:rPr lang="ru-RU" sz="2400" dirty="0" err="1" smtClean="0">
                <a:solidFill>
                  <a:schemeClr val="bg1"/>
                </a:solidFill>
              </a:rPr>
              <a:t>підняття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конкурентоспроможності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Болонський процес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Вова\Desktop\Bologna_Proces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645024"/>
            <a:ext cx="5010150" cy="26050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00200" y="2209800"/>
            <a:ext cx="75438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165100" algn="l"/>
                <a:tab pos="2638425" algn="l"/>
              </a:tabLst>
              <a:defRPr/>
            </a:pPr>
            <a:endParaRPr lang="uk-UA" sz="2800" dirty="0">
              <a:latin typeface="Monotype Corsiva" pitchFamily="66" charset="0"/>
              <a:cs typeface="Times New Roman" pitchFamily="18" charset="0"/>
            </a:endParaRPr>
          </a:p>
          <a:p>
            <a:pPr eaLnBrk="0" hangingPunct="0">
              <a:tabLst>
                <a:tab pos="165100" algn="l"/>
                <a:tab pos="2638425" algn="l"/>
              </a:tabLst>
              <a:defRPr/>
            </a:pPr>
            <a:r>
              <a:rPr lang="uk-UA" sz="2800" dirty="0">
                <a:latin typeface="Monotype Corsiva" pitchFamily="66" charset="0"/>
                <a:cs typeface="Times New Roman" pitchFamily="18" charset="0"/>
              </a:rPr>
              <a:t>       </a:t>
            </a:r>
            <a:r>
              <a:rPr lang="uk-UA" sz="3600" b="1" dirty="0">
                <a:latin typeface="Monotype Corsiva" pitchFamily="66" charset="0"/>
                <a:cs typeface="Times New Roman" pitchFamily="18" charset="0"/>
              </a:rPr>
              <a:t>забезпечувати рівні можливості для           всіх людей,</a:t>
            </a:r>
            <a:endParaRPr lang="ru-RU" sz="2400" b="1" dirty="0">
              <a:latin typeface="Monotype Corsiva" pitchFamily="66" charset="0"/>
            </a:endParaRPr>
          </a:p>
          <a:p>
            <a:pPr eaLnBrk="0" hangingPunct="0">
              <a:tabLst>
                <a:tab pos="165100" algn="l"/>
                <a:tab pos="2638425" algn="l"/>
              </a:tabLst>
              <a:defRPr/>
            </a:pPr>
            <a:endParaRPr lang="uk-UA" sz="3600" b="1" dirty="0">
              <a:latin typeface="Monotype Corsiva" pitchFamily="66" charset="0"/>
              <a:cs typeface="Times New Roman" pitchFamily="18" charset="0"/>
            </a:endParaRPr>
          </a:p>
          <a:p>
            <a:pPr eaLnBrk="0" hangingPunct="0">
              <a:tabLst>
                <a:tab pos="165100" algn="l"/>
                <a:tab pos="2638425" algn="l"/>
              </a:tabLst>
              <a:defRPr/>
            </a:pPr>
            <a:r>
              <a:rPr lang="uk-UA" sz="3600" b="1" dirty="0">
                <a:latin typeface="Monotype Corsiva" pitchFamily="66" charset="0"/>
                <a:cs typeface="Times New Roman" pitchFamily="18" charset="0"/>
              </a:rPr>
              <a:t>     мати зв'язок з національною культурою і традиціями,</a:t>
            </a:r>
          </a:p>
          <a:p>
            <a:pPr eaLnBrk="0" hangingPunct="0">
              <a:tabLst>
                <a:tab pos="165100" algn="l"/>
                <a:tab pos="2638425" algn="l"/>
              </a:tabLst>
              <a:defRPr/>
            </a:pPr>
            <a:endParaRPr lang="ru-RU" sz="2400" b="1" dirty="0">
              <a:latin typeface="Monotype Corsiva" pitchFamily="66" charset="0"/>
            </a:endParaRPr>
          </a:p>
          <a:p>
            <a:pPr eaLnBrk="0" hangingPunct="0">
              <a:tabLst>
                <a:tab pos="165100" algn="l"/>
                <a:tab pos="2638425" algn="l"/>
              </a:tabLst>
              <a:defRPr/>
            </a:pPr>
            <a:r>
              <a:rPr lang="uk-UA" sz="3600" b="1" dirty="0">
                <a:latin typeface="Monotype Corsiva" pitchFamily="66" charset="0"/>
                <a:cs typeface="Times New Roman" pitchFamily="18" charset="0"/>
              </a:rPr>
              <a:t>відповідати світовому рівневі.</a:t>
            </a:r>
            <a:r>
              <a:rPr lang="uk-UA" sz="1400" b="1" dirty="0">
                <a:cs typeface="Times New Roman" pitchFamily="18" charset="0"/>
              </a:rPr>
              <a:t>	</a:t>
            </a:r>
            <a:endParaRPr lang="ru-RU" sz="1050" b="1" dirty="0"/>
          </a:p>
          <a:p>
            <a:pPr eaLnBrk="0" hangingPunct="0">
              <a:tabLst>
                <a:tab pos="165100" algn="l"/>
                <a:tab pos="2638425" algn="l"/>
              </a:tabLst>
              <a:defRPr/>
            </a:pPr>
            <a:endParaRPr lang="ru-RU" dirty="0"/>
          </a:p>
        </p:txBody>
      </p:sp>
      <p:sp>
        <p:nvSpPr>
          <p:cNvPr id="6" name="Выгнутая влево стрелка 5"/>
          <p:cNvSpPr/>
          <p:nvPr/>
        </p:nvSpPr>
        <p:spPr>
          <a:xfrm rot="817617">
            <a:off x="709613" y="1341438"/>
            <a:ext cx="1644650" cy="362108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 rot="817617">
            <a:off x="1030288" y="1390650"/>
            <a:ext cx="1017587" cy="1755775"/>
          </a:xfrm>
          <a:prstGeom prst="curvedRightArrow">
            <a:avLst>
              <a:gd name="adj1" fmla="val 25000"/>
              <a:gd name="adj2" fmla="val 50000"/>
              <a:gd name="adj3" fmla="val 260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 rot="817617">
            <a:off x="176213" y="1060450"/>
            <a:ext cx="1824037" cy="51212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752600" y="533400"/>
            <a:ext cx="6172200" cy="16002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5400" dirty="0"/>
              <a:t>Освіта повинна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739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62000" y="2362200"/>
            <a:ext cx="8382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65100" algn="l"/>
                <a:tab pos="26384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65100" algn="l"/>
                <a:tab pos="26384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65100" algn="l"/>
                <a:tab pos="26384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65100" algn="l"/>
                <a:tab pos="26384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65100" algn="l"/>
                <a:tab pos="26384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5100" algn="l"/>
                <a:tab pos="26384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5100" algn="l"/>
                <a:tab pos="26384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5100" algn="l"/>
                <a:tab pos="26384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5100" algn="l"/>
                <a:tab pos="26384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uk-UA" altLang="ru-RU" sz="3600" dirty="0">
                <a:latin typeface="Times New Roman" pitchFamily="18" charset="0"/>
                <a:cs typeface="Times New Roman" pitchFamily="18" charset="0"/>
              </a:rPr>
              <a:t>       доступною,   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altLang="ru-RU" sz="3600" dirty="0">
                <a:latin typeface="Times New Roman" pitchFamily="18" charset="0"/>
                <a:cs typeface="Times New Roman" pitchFamily="18" charset="0"/>
              </a:rPr>
              <a:t>      гуманною,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altLang="ru-RU" sz="3600" dirty="0">
                <a:latin typeface="Times New Roman" pitchFamily="18" charset="0"/>
                <a:cs typeface="Times New Roman" pitchFamily="18" charset="0"/>
              </a:rPr>
              <a:t>    незалежною від політичних партій,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altLang="ru-RU" sz="3600" dirty="0">
                <a:latin typeface="Times New Roman" pitchFamily="18" charset="0"/>
                <a:cs typeface="Times New Roman" pitchFamily="18" charset="0"/>
              </a:rPr>
              <a:t>   незалежною від громадських та          релігійних організацій. </a:t>
            </a:r>
            <a:endParaRPr lang="uk-UA" alt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 rot="817617">
            <a:off x="900113" y="1254125"/>
            <a:ext cx="720725" cy="21177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 rot="817617">
            <a:off x="1157288" y="1373188"/>
            <a:ext cx="533400" cy="14001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 rot="817617">
            <a:off x="850900" y="1108075"/>
            <a:ext cx="681038" cy="27479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846062" y="529960"/>
            <a:ext cx="6172200" cy="16002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5400" dirty="0"/>
              <a:t>Освіта має бути</a:t>
            </a:r>
            <a:endParaRPr lang="ru-RU" sz="5400" dirty="0"/>
          </a:p>
        </p:txBody>
      </p:sp>
      <p:sp>
        <p:nvSpPr>
          <p:cNvPr id="7" name="Выгнутая влево стрелка 6"/>
          <p:cNvSpPr/>
          <p:nvPr/>
        </p:nvSpPr>
        <p:spPr>
          <a:xfrm rot="817617">
            <a:off x="377825" y="1000125"/>
            <a:ext cx="1116013" cy="34893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47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8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Бумаж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210</TotalTime>
  <Words>344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Бумажная</vt:lpstr>
      <vt:lpstr>NewsPrint</vt:lpstr>
      <vt:lpstr>1_NewsPrint</vt:lpstr>
      <vt:lpstr>Над проектом працювали:  Бірюк Анна, Конфендрат Володимир, Орлова Катерина, Марчишин Богдан, Штирбулова Ірина</vt:lpstr>
      <vt:lpstr>Презентация PowerPoint</vt:lpstr>
      <vt:lpstr>Закони</vt:lpstr>
      <vt:lpstr>Презентация PowerPoint</vt:lpstr>
      <vt:lpstr>Презентация PowerPoint</vt:lpstr>
      <vt:lpstr>Презентация PowerPoint</vt:lpstr>
      <vt:lpstr>Болонський процес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Vova</dc:creator>
  <cp:lastModifiedBy>home</cp:lastModifiedBy>
  <cp:revision>69</cp:revision>
  <dcterms:created xsi:type="dcterms:W3CDTF">2014-04-10T16:45:16Z</dcterms:created>
  <dcterms:modified xsi:type="dcterms:W3CDTF">2014-04-16T12:07:13Z</dcterms:modified>
</cp:coreProperties>
</file>