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F5F7C4-2A77-4429-9040-147E9D11228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CE600C-5296-4680-A6B4-1B1A8A8F43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Модернізація національної системи освіти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k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832893" cy="437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Негативні тенденції розвитку освіти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Недостатнє фінансування освіти, а в бюджеті на 2011 р. скорочення його.</a:t>
            </a:r>
            <a:endParaRPr lang="ru-RU" dirty="0" smtClean="0"/>
          </a:p>
          <a:p>
            <a:pPr lvl="0"/>
            <a:r>
              <a:rPr lang="uk-UA" dirty="0" smtClean="0"/>
              <a:t>Низький </a:t>
            </a:r>
            <a:r>
              <a:rPr lang="uk-UA" dirty="0" err="1" smtClean="0"/>
              <a:t>матеріально–технічний</a:t>
            </a:r>
            <a:r>
              <a:rPr lang="uk-UA" dirty="0" smtClean="0"/>
              <a:t> і науково-методичний рівень забезпечення школи.</a:t>
            </a:r>
            <a:endParaRPr lang="ru-RU" dirty="0" smtClean="0"/>
          </a:p>
          <a:p>
            <a:pPr lvl="0"/>
            <a:r>
              <a:rPr lang="uk-UA" dirty="0" smtClean="0"/>
              <a:t>Парламент не прийняв закон про меценатство, який може суттєво покращити становище у сфері культури та освіти, хоча відповідний законопроект було розроблено ще у 2004 році.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Негативні тенденції розвитку освіти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7951"/>
            <a:ext cx="8229600" cy="4506585"/>
          </a:xfrm>
        </p:spPr>
        <p:txBody>
          <a:bodyPr/>
          <a:lstStyle/>
          <a:p>
            <a:pPr lvl="0"/>
            <a:r>
              <a:rPr lang="uk-UA" dirty="0" smtClean="0"/>
              <a:t>Низький рівень життя вчителя, падіння престижу педагогічної діяльності.</a:t>
            </a:r>
            <a:endParaRPr lang="ru-RU" dirty="0" smtClean="0"/>
          </a:p>
          <a:p>
            <a:pPr lvl="0"/>
            <a:r>
              <a:rPr lang="uk-UA" dirty="0" smtClean="0"/>
              <a:t>Багато вчителів та викладачів ВНЗ пішли в інші сфери господарства.</a:t>
            </a:r>
            <a:endParaRPr lang="ru-RU" dirty="0" smtClean="0"/>
          </a:p>
          <a:p>
            <a:pPr lvl="0"/>
            <a:r>
              <a:rPr lang="uk-UA" dirty="0" smtClean="0"/>
              <a:t>Багато шкіл в аварійному стані, особливо в сільській місцевості.</a:t>
            </a:r>
            <a:endParaRPr lang="ru-RU" dirty="0" smtClean="0"/>
          </a:p>
          <a:p>
            <a:pPr lvl="0"/>
            <a:r>
              <a:rPr lang="uk-UA" dirty="0" smtClean="0"/>
              <a:t>Відбувається закриття багатьох шкіл.</a:t>
            </a:r>
            <a:endParaRPr lang="ru-RU" dirty="0" smtClean="0"/>
          </a:p>
          <a:p>
            <a:pPr lvl="0"/>
            <a:r>
              <a:rPr lang="uk-UA" dirty="0" smtClean="0"/>
              <a:t>Доступ до Інтернету мають незначна кількість учнів у сільській місцевості.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732489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675507" cy="5976664"/>
          </a:xfr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1999 р. – прийнято Закон «Про загальну середню освіту». Школу визначено як основу духовного розвитку держави.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22_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5760640" cy="4124618"/>
          </a:xfr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338437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400" dirty="0" smtClean="0"/>
              <a:t>Сучасна </a:t>
            </a:r>
            <a:r>
              <a:rPr lang="uk-UA" sz="2400" dirty="0" smtClean="0"/>
              <a:t>система освіти представлена різноманітними типами шкіл і навчальних закладів (коледжів,гімназій,ліцеїв, колегіумів).</a:t>
            </a:r>
            <a:endParaRPr lang="ru-RU" sz="2400" dirty="0" smtClean="0"/>
          </a:p>
          <a:p>
            <a:r>
              <a:rPr lang="uk-UA" sz="2400" dirty="0" smtClean="0"/>
              <a:t>Посилюється </a:t>
            </a:r>
            <a:r>
              <a:rPr lang="uk-UA" sz="2400" dirty="0" smtClean="0"/>
              <a:t>увага держави до освітніх закладів з пріоритетним вивченням окремих предметів (створення спеціалізованих шкіл).</a:t>
            </a:r>
            <a:endParaRPr lang="ru-RU" sz="2400" dirty="0" smtClean="0"/>
          </a:p>
          <a:p>
            <a:r>
              <a:rPr lang="uk-UA" sz="2400" dirty="0" smtClean="0"/>
              <a:t>Почали </a:t>
            </a:r>
            <a:r>
              <a:rPr lang="uk-UA" sz="2400" dirty="0" smtClean="0"/>
              <a:t>відкриватися недержавні навчальні заклади.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c8405211760497000eff59a71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327577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1_html_m8b458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764704"/>
            <a:ext cx="27214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229600" cy="1539616"/>
          </a:xfrm>
        </p:spPr>
        <p:txBody>
          <a:bodyPr/>
          <a:lstStyle/>
          <a:p>
            <a:r>
              <a:rPr lang="uk-UA" sz="2400" dirty="0" smtClean="0"/>
              <a:t>Здійснюється поглиблене вивчення іноземних мов з молодших класів.</a:t>
            </a:r>
            <a:endParaRPr lang="ru-RU" sz="2400" dirty="0" smtClean="0"/>
          </a:p>
          <a:p>
            <a:r>
              <a:rPr lang="uk-UA" sz="2400" dirty="0" smtClean="0"/>
              <a:t>Поступова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ютеризація</a:t>
            </a:r>
            <a:r>
              <a:rPr lang="uk-UA" sz="2400" dirty="0" smtClean="0"/>
              <a:t> освіти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052736"/>
            <a:ext cx="2808312" cy="1750251"/>
          </a:xfrm>
          <a:prstGeom prst="rect">
            <a:avLst/>
          </a:prstGeom>
        </p:spPr>
      </p:pic>
      <p:pic>
        <p:nvPicPr>
          <p:cNvPr id="5" name="Рисунок 4" descr="76780_noxz6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4384725" cy="3744416"/>
          </a:xfrm>
          <a:prstGeom prst="rect">
            <a:avLst/>
          </a:prstGeom>
        </p:spPr>
      </p:pic>
      <p:pic>
        <p:nvPicPr>
          <p:cNvPr id="6" name="Рисунок 5" descr="850d1d215721ced62fe6d69dd601831b1377064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717032"/>
            <a:ext cx="3571875" cy="23336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Зростає </a:t>
            </a:r>
            <a:r>
              <a:rPr lang="uk-UA" sz="3100" dirty="0" smtClean="0"/>
              <a:t>кількість шкіл з українською мовою </a:t>
            </a:r>
            <a:r>
              <a:rPr lang="uk-UA" sz="3100" dirty="0" smtClean="0"/>
              <a:t>навчання.</a:t>
            </a:r>
            <a:br>
              <a:rPr lang="uk-UA" sz="3100" dirty="0" smtClean="0"/>
            </a:br>
            <a:r>
              <a:rPr lang="uk-UA" sz="2800" dirty="0" smtClean="0"/>
              <a:t>Значна </a:t>
            </a:r>
            <a:r>
              <a:rPr lang="uk-UA" sz="2800" dirty="0" smtClean="0"/>
              <a:t>увага приділялася вивченню української історії ,культури,народознавства.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c2ulCT8sj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2376264" cy="3466890"/>
          </a:xfrm>
        </p:spPr>
      </p:pic>
      <p:pic>
        <p:nvPicPr>
          <p:cNvPr id="5" name="Рисунок 4" descr="TKDStc2dO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92696"/>
            <a:ext cx="4860540" cy="32403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_c4be110a.jpg"/>
          <p:cNvPicPr>
            <a:picLocks noChangeAspect="1"/>
          </p:cNvPicPr>
          <p:nvPr/>
        </p:nvPicPr>
        <p:blipFill>
          <a:blip r:embed="rId2" cstate="print"/>
          <a:srcRect l="22743" t="13513" r="25568" b="13514"/>
          <a:stretch>
            <a:fillRect/>
          </a:stretch>
        </p:blipFill>
        <p:spPr>
          <a:xfrm>
            <a:off x="4211960" y="1124744"/>
            <a:ext cx="18002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9295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Здійснено перехід на 12-бальну систему оцінювання знань і досягнення учнів,застосування тестової системи оцінювання знань.</a:t>
            </a:r>
            <a:endParaRPr lang="ru-RU" dirty="0" smtClean="0"/>
          </a:p>
          <a:p>
            <a:r>
              <a:rPr lang="uk-UA" dirty="0" smtClean="0"/>
              <a:t>Запроваджено </a:t>
            </a:r>
            <a:r>
              <a:rPr lang="uk-UA" dirty="0" smtClean="0"/>
              <a:t>зовнішнє незалежне тестування для випускників ,щоб запобігти корупції під час вступу до вишів.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zoBFARA13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0" y="764704"/>
            <a:ext cx="3143250" cy="2381250"/>
          </a:xfrm>
          <a:prstGeom prst="rect">
            <a:avLst/>
          </a:prstGeom>
        </p:spPr>
      </p:pic>
      <p:pic>
        <p:nvPicPr>
          <p:cNvPr id="5" name="Рисунок 4" descr="84e36238b7d536a0bd88290d816b260f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48680"/>
            <a:ext cx="4032448" cy="28524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1971664"/>
          </a:xfrm>
        </p:spPr>
        <p:txBody>
          <a:bodyPr>
            <a:normAutofit fontScale="92500"/>
          </a:bodyPr>
          <a:lstStyle/>
          <a:p>
            <a:pPr lvl="0"/>
            <a:r>
              <a:rPr lang="uk-UA" sz="2200" dirty="0" smtClean="0"/>
              <a:t>Запроваджено можливість навчання на контрактній основі.</a:t>
            </a:r>
            <a:endParaRPr lang="ru-RU" sz="2200" dirty="0" smtClean="0"/>
          </a:p>
          <a:p>
            <a:r>
              <a:rPr lang="uk-UA" sz="2200" dirty="0" smtClean="0"/>
              <a:t>Введено двоступеневу систему вищої освіти – бакалавр, магістр</a:t>
            </a:r>
            <a:r>
              <a:rPr lang="uk-UA" sz="2200" dirty="0" smtClean="0"/>
              <a:t>.</a:t>
            </a:r>
          </a:p>
          <a:p>
            <a:pPr lvl="0"/>
            <a:r>
              <a:rPr lang="uk-UA" sz="2200" dirty="0" smtClean="0"/>
              <a:t>Понад 20 навчальних закладів освіти мають статус національних.</a:t>
            </a:r>
            <a:endParaRPr lang="ru-RU" sz="2200" dirty="0" smtClean="0"/>
          </a:p>
          <a:p>
            <a:pPr>
              <a:buNone/>
            </a:pPr>
            <a:endParaRPr lang="uk-UA" sz="2400" dirty="0" smtClean="0"/>
          </a:p>
          <a:p>
            <a:endParaRPr lang="ru-RU" dirty="0"/>
          </a:p>
        </p:txBody>
      </p:sp>
      <p:pic>
        <p:nvPicPr>
          <p:cNvPr id="4" name="Рисунок 3" descr="1343734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89040"/>
            <a:ext cx="3810000" cy="2857500"/>
          </a:xfrm>
          <a:prstGeom prst="rect">
            <a:avLst/>
          </a:prstGeom>
        </p:spPr>
      </p:pic>
      <p:pic>
        <p:nvPicPr>
          <p:cNvPr id="5" name="Рисунок 4" descr="sAkOOwQ4Y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988840"/>
            <a:ext cx="2765107" cy="1728192"/>
          </a:xfrm>
          <a:prstGeom prst="rect">
            <a:avLst/>
          </a:prstGeom>
        </p:spPr>
      </p:pic>
      <p:pic>
        <p:nvPicPr>
          <p:cNvPr id="6" name="Рисунок 5" descr="200904111036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423141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48_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2738">
            <a:off x="763762" y="2723294"/>
            <a:ext cx="2602423" cy="185143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454288"/>
            <a:ext cx="8229600" cy="2403712"/>
          </a:xfrm>
        </p:spPr>
        <p:txBody>
          <a:bodyPr/>
          <a:lstStyle/>
          <a:p>
            <a:pPr lvl="0"/>
            <a:r>
              <a:rPr lang="uk-UA" dirty="0" smtClean="0"/>
              <a:t>Розширено спектр спеціальностей.</a:t>
            </a:r>
            <a:endParaRPr lang="ru-RU" dirty="0" smtClean="0"/>
          </a:p>
          <a:p>
            <a:pPr lvl="0"/>
            <a:r>
              <a:rPr lang="uk-UA" dirty="0" smtClean="0"/>
              <a:t>Навчальний процес у вишах забезпечують 169 тис. викладачів.</a:t>
            </a:r>
            <a:endParaRPr lang="ru-RU" dirty="0" smtClean="0"/>
          </a:p>
          <a:p>
            <a:pPr lvl="0"/>
            <a:r>
              <a:rPr lang="uk-UA" dirty="0" smtClean="0"/>
              <a:t>Виші стають автономнішими у своїй діяльності.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3944241_1_644x461_vikladach-repetitor-z-shklnih-predmetv-shuka-robotu-polt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497052" cy="3096344"/>
          </a:xfrm>
          <a:prstGeom prst="rect">
            <a:avLst/>
          </a:prstGeom>
        </p:spPr>
      </p:pic>
      <p:pic>
        <p:nvPicPr>
          <p:cNvPr id="5" name="Рисунок 4" descr="x_824f57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764704"/>
            <a:ext cx="2841104" cy="3418795"/>
          </a:xfrm>
          <a:prstGeom prst="rect">
            <a:avLst/>
          </a:prstGeom>
        </p:spPr>
      </p:pic>
      <p:pic>
        <p:nvPicPr>
          <p:cNvPr id="6" name="Рисунок 5" descr="7761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980728"/>
            <a:ext cx="2563777" cy="30243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З 2005 року вищі навчальні заклади долучилися до Болонського процесу.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ologna_center_logo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04864"/>
            <a:ext cx="3759710" cy="4248472"/>
          </a:xfrm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</TotalTime>
  <Words>271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Модернізація національної системи освіти</vt:lpstr>
      <vt:lpstr>1999 р. – прийнято Закон «Про загальну середню освіту». Школу визначено як основу духовного розвитку держави. </vt:lpstr>
      <vt:lpstr>Слайд 3</vt:lpstr>
      <vt:lpstr>Слайд 4</vt:lpstr>
      <vt:lpstr> Зростає кількість шкіл з українською мовою навчання. Значна увага приділялася вивченню української історії ,культури,народознавства.   </vt:lpstr>
      <vt:lpstr>Слайд 6</vt:lpstr>
      <vt:lpstr>Слайд 7</vt:lpstr>
      <vt:lpstr>Слайд 8</vt:lpstr>
      <vt:lpstr>З 2005 року вищі навчальні заклади долучилися до Болонського процесу. </vt:lpstr>
      <vt:lpstr>Негативні тенденції розвитку освіти</vt:lpstr>
      <vt:lpstr>Негативні тенденції розвитку освіти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Модернізація національної системи освіти</dc:title>
  <dc:creator>1</dc:creator>
  <cp:lastModifiedBy>1</cp:lastModifiedBy>
  <cp:revision>5</cp:revision>
  <dcterms:created xsi:type="dcterms:W3CDTF">2014-04-15T19:45:12Z</dcterms:created>
  <dcterms:modified xsi:type="dcterms:W3CDTF">2014-04-15T20:32:33Z</dcterms:modified>
</cp:coreProperties>
</file>