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0" r:id="rId21"/>
    <p:sldId id="275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embeddedFontLst>
    <p:embeddedFont>
      <p:font typeface="EpsilonCTT" pitchFamily="2" charset="0"/>
      <p:regular r:id="rId28"/>
    </p:embeddedFont>
    <p:embeddedFont>
      <p:font typeface="Calibri" pitchFamily="34" charset="0"/>
      <p:regular r:id="rId29"/>
      <p:bold r:id="rId30"/>
      <p:italic r:id="rId31"/>
      <p:boldItalic r:id="rId32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73" autoAdjust="0"/>
    <p:restoredTop sz="94660"/>
  </p:normalViewPr>
  <p:slideViewPr>
    <p:cSldViewPr>
      <p:cViewPr varScale="1">
        <p:scale>
          <a:sx n="111" d="100"/>
          <a:sy n="111" d="100"/>
        </p:scale>
        <p:origin x="-197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B114F-EC84-4704-917A-6AF18FF3A710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A793F-3D08-4781-B3E3-473DCCA732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5032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B4CB-8BBF-4BEC-A7B0-21A85C9107DB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F682-D068-4CB1-AA79-A3CAEFC96F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160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B4CB-8BBF-4BEC-A7B0-21A85C9107DB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F682-D068-4CB1-AA79-A3CAEFC96F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863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B4CB-8BBF-4BEC-A7B0-21A85C9107DB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F682-D068-4CB1-AA79-A3CAEFC96F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80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B4CB-8BBF-4BEC-A7B0-21A85C9107DB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F682-D068-4CB1-AA79-A3CAEFC96F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81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B4CB-8BBF-4BEC-A7B0-21A85C9107DB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F682-D068-4CB1-AA79-A3CAEFC96F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675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B4CB-8BBF-4BEC-A7B0-21A85C9107DB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F682-D068-4CB1-AA79-A3CAEFC96F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01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B4CB-8BBF-4BEC-A7B0-21A85C9107DB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F682-D068-4CB1-AA79-A3CAEFC96F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463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B4CB-8BBF-4BEC-A7B0-21A85C9107DB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F682-D068-4CB1-AA79-A3CAEFC96F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724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B4CB-8BBF-4BEC-A7B0-21A85C9107DB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F682-D068-4CB1-AA79-A3CAEFC96F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42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B4CB-8BBF-4BEC-A7B0-21A85C9107DB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F682-D068-4CB1-AA79-A3CAEFC96F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691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B4CB-8BBF-4BEC-A7B0-21A85C9107DB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F682-D068-4CB1-AA79-A3CAEFC96F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71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4B4CB-8BBF-4BEC-A7B0-21A85C9107DB}" type="datetimeFigureOut">
              <a:rPr lang="uk-UA" smtClean="0"/>
              <a:t>17.12.2013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4F682-D068-4CB1-AA79-A3CAEFC96F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057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2348880"/>
            <a:ext cx="81131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  <a:sp3d extrusionH="57150" contourW="12700">
              <a:bevelT w="38100" h="38100"/>
              <a:contourClr>
                <a:schemeClr val="bg1">
                  <a:lumMod val="50000"/>
                </a:schemeClr>
              </a:contourClr>
            </a:sp3d>
          </a:bodyPr>
          <a:lstStyle/>
          <a:p>
            <a:pPr algn="ctr"/>
            <a:r>
              <a:rPr lang="ru-RU" sz="7200" b="1" spc="-3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Деградация атмосферы</a:t>
            </a:r>
            <a:endParaRPr lang="ru-RU" sz="7200" b="1" spc="-3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  <a:reflection blurRad="6350" stA="55000" endA="300" endPos="45500" dir="5400000" sy="-100000" algn="bl" rotWithShape="0"/>
              </a:effectLst>
              <a:latin typeface="EpsilonCTT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18253" y="4869160"/>
            <a:ext cx="34740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3600" b="1" cap="none" spc="-3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EpsilonCTT" pitchFamily="2" charset="0"/>
              </a:rPr>
              <a:t>Подготовила</a:t>
            </a:r>
          </a:p>
          <a:p>
            <a:pPr algn="r"/>
            <a:r>
              <a:rPr lang="ru-RU" sz="3600" b="1" spc="-3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EpsilonCTT" pitchFamily="2" charset="0"/>
              </a:rPr>
              <a:t>Ученица 11-А класса</a:t>
            </a:r>
          </a:p>
          <a:p>
            <a:pPr algn="r"/>
            <a:r>
              <a:rPr lang="ru-RU" sz="3600" b="1" cap="none" spc="-3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EpsilonCTT" pitchFamily="2" charset="0"/>
              </a:rPr>
              <a:t>Федорук Юлия</a:t>
            </a:r>
            <a:endParaRPr lang="ru-RU" sz="3600" b="1" cap="none" spc="-3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14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7928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EpsilonCTT" pitchFamily="2" charset="0"/>
              </a:rPr>
              <a:t>Парниковый эффект и глобальное потепление. </a:t>
            </a:r>
            <a:endParaRPr lang="uk-UA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58000" dir="5400000" sy="-100000" algn="bl" rotWithShape="0"/>
              </a:effectLst>
              <a:latin typeface="EpsilonCT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274838"/>
            <a:ext cx="89289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EpsilonCTT" pitchFamily="2" charset="0"/>
              </a:rPr>
              <a:t>С состоянием атмосферы связана и другая серьезная проблема, а именно изменения температуры в масштабах всего земного шара. Вследствие сжигания ископаемого топлива (нефти, каменного угля, природного газа) и выжигания лесов в атмосферу выбрасывается ежегодно громадное количество углерода. 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innerShdw blurRad="114300">
                  <a:prstClr val="black"/>
                </a:inn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8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60648"/>
            <a:ext cx="70385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Определенная доля его остается взвешенной в воздухе в виде мельчайших твердых частиц, препятствующих проникновению солнечного света, а следовательно, и процессам фотосинтеза</a:t>
            </a:r>
            <a:endParaRPr lang="uk-UA" sz="36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  <a:reflection blurRad="6350" stA="55000" endA="300" endPos="45500" dir="5400000" sy="-100000" algn="bl" rotWithShape="0"/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18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412776"/>
            <a:ext cx="7686600" cy="44012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000" b="1" spc="-3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psilonCTT" pitchFamily="2" charset="0"/>
              </a:rPr>
              <a:t>Значительная часть выброшенного в атмосферу углерода соединяется с кислородом, образуя диоксид углерода, что не только сокращает запас свободного кислорода – потенциального источника озона, но и способствует удержанию атмосферой тепла. </a:t>
            </a:r>
            <a:endParaRPr lang="uk-UA" sz="4000" b="1" spc="-3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61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060848"/>
            <a:ext cx="85689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Сохраняющееся в атмосфере тепло приводит к повышению температуры земной поверхности. Явление это широко известно как </a:t>
            </a:r>
          </a:p>
          <a:p>
            <a:pPr algn="ctr"/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«парниковый эффект».</a:t>
            </a:r>
            <a:endParaRPr lang="uk-UA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48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96752"/>
            <a:ext cx="90364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Современные ежегодные выбросы в атмосферу углерода за счет таких источников, как промышленность, автомобильный транспорт и сжигание растительности (лесов и травяного покрова с целью расчистки площадей для сельскохозяйственных культур), оценивается приблизительно в 7 млрд. т. </a:t>
            </a:r>
            <a:endParaRPr lang="uk-UA" sz="3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8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692696"/>
            <a:ext cx="65344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bg1">
                      <a:alpha val="6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EpsilonCTT" pitchFamily="2" charset="0"/>
              </a:rPr>
              <a:t>Это намного больше того количества углерода, которое выбрасывалось в атмосферу до наступления промышленной эры. По данным регулярных измерений, за период с 1958 содержание диоксида углерода в атмосфере возросло на 15% (в объемных единицах).</a:t>
            </a:r>
            <a:endParaRPr lang="uk-U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101600">
                  <a:schemeClr val="bg1">
                    <a:alpha val="6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50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908719"/>
            <a:ext cx="4572000" cy="5016758"/>
          </a:xfrm>
          <a:prstGeom prst="rect">
            <a:avLst/>
          </a:prstGeom>
        </p:spPr>
        <p:txBody>
          <a:bodyPr>
            <a:spAutoFit/>
            <a:scene3d>
              <a:camera prst="perspectiveHeroicExtremeRightFacing"/>
              <a:lightRig rig="threePt" dir="t"/>
            </a:scene3d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Хотя 7 млрд. т – огромное количество, это лишь малая доля от массы углерода, выделяемого в атмосферу естественным образом.</a:t>
            </a:r>
            <a:endParaRPr lang="uk-U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08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1" y="2274838"/>
            <a:ext cx="90157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Дыхание растений, животных и микроорганизмов, биологическое разложение органических остатков и другие природные процессы в сумме дают ежегодное поступление в атмосферу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ок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. 200 млрд. т углерода в год, что составляет ту часть глобального круговорота углерода, которая связана с выделением СО2 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17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2420888"/>
            <a:ext cx="59242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101600">
                    <a:schemeClr val="accent1">
                      <a:alpha val="6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Кроме того, содержащаяся в атмосфере вода (пары и капли) обеспечивают поддержание парникового эффекта на 98%.</a:t>
            </a:r>
            <a:endParaRPr lang="uk-UA" sz="40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glow rad="101600">
                  <a:schemeClr val="accent1">
                    <a:alpha val="6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  <a:reflection blurRad="6350" stA="55000" endA="300" endPos="45500" dir="5400000" sy="-100000" algn="bl" rotWithShape="0"/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59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332656"/>
            <a:ext cx="595840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Общее (в масштабах земного шара) возрастание температуры с 1880 по 1990 составило всего 0,5° C, что находится в пределах обычных температурных колебаний. В течение этого времени были периоды как похолодания (1940-е и 1950-е годы), так и относительного потепления (1890-е, 1920-е и 1980-е годы). 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0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658" y="2132856"/>
            <a:ext cx="8324715" cy="38164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0" cap="none" spc="-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Атмосфера</a:t>
            </a:r>
            <a:r>
              <a:rPr lang="ru-RU" sz="4400" b="0" cap="none" spc="-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 </a:t>
            </a:r>
          </a:p>
          <a:p>
            <a:pPr algn="ctr"/>
            <a:endParaRPr lang="ru-RU" sz="4400" b="0" cap="none" spc="-3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EpsilonCTT" pitchFamily="2" charset="0"/>
            </a:endParaRPr>
          </a:p>
          <a:p>
            <a:pPr algn="ctr"/>
            <a:r>
              <a:rPr lang="ru-RU" sz="4400" b="0" cap="none" spc="-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 это воздушная оболочка Земли, которая </a:t>
            </a:r>
          </a:p>
          <a:p>
            <a:pPr algn="ctr"/>
            <a:r>
              <a:rPr lang="ru-RU" sz="4400" b="0" cap="none" spc="-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вращается вместе </a:t>
            </a:r>
          </a:p>
          <a:p>
            <a:pPr algn="ctr"/>
            <a:r>
              <a:rPr lang="ru-RU" sz="4400" b="0" cap="none" spc="-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с ней по силой тяжести.</a:t>
            </a:r>
            <a:endParaRPr lang="ru-RU" sz="4400" b="0" cap="none" spc="-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42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564904"/>
            <a:ext cx="67504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psilonCTT" pitchFamily="2" charset="0"/>
              </a:rPr>
              <a:t>Кроме того, надо отметить, что в разных регионах ситуация складывалась по-разному. В США, например, фактического потепления за последние 100 лет не обнаружено. </a:t>
            </a:r>
            <a:endParaRPr lang="uk-UA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6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26034" y="1052736"/>
            <a:ext cx="56703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Оказалось 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psilonCTT" pitchFamily="2" charset="0"/>
              </a:rPr>
              <a:t>также, что ежегодное увеличение содержания диоксида углерода в атмосфере составляет только около половины той величины, которую следовало бы ожидать при учете реальных промышленных выбросов этого вещества в атмосферу.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3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32656"/>
            <a:ext cx="64990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Причина 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такого несоответствия – поглощение СО2 океанами и лесами, функционирующими фактически как громадные поглотители или резервуары.</a:t>
            </a:r>
            <a:endParaRPr lang="uk-U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8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908720"/>
            <a:ext cx="63904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EpsilonCTT" pitchFamily="2" charset="0"/>
              </a:rPr>
              <a:t>Парниковый эффект приводит к потеплению климата, таяние ледников, значительного глобального повышения уровня Мирового океана, к изменениям режима образования циклонов и ураганов, нарушения функционирования, даже деградации экосистем отдельных районов суши.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7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439525"/>
              </p:ext>
            </p:extLst>
          </p:nvPr>
        </p:nvGraphicFramePr>
        <p:xfrm>
          <a:off x="1259632" y="260648"/>
          <a:ext cx="7134483" cy="630936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378161"/>
                <a:gridCol w="2378161"/>
                <a:gridCol w="2378161"/>
              </a:tblGrid>
              <a:tr h="420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Газ</a:t>
                      </a:r>
                      <a:endParaRPr lang="uk-UA" sz="105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  <a:ea typeface="Calibri"/>
                        <a:cs typeface="Times New Roman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Основные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антропогенные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источники</a:t>
                      </a:r>
                      <a:endParaRPr lang="uk-UA" sz="105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  <a:ea typeface="Calibri"/>
                        <a:cs typeface="Times New Roman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cap="none" spc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Вклад в глобальное потепление(%)</a:t>
                      </a:r>
                      <a:endParaRPr lang="uk-UA" sz="1050" b="0" cap="none" spc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  <a:ea typeface="Calibri"/>
                        <a:cs typeface="Times New Roman"/>
                      </a:endParaRPr>
                    </a:p>
                  </a:txBody>
                  <a:tcPr marL="46853" marR="46853" marT="0" marB="0"/>
                </a:tc>
              </a:tr>
              <a:tr h="10513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0" cap="none" spc="0" baseline="3000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0" cap="none" spc="0" baseline="3000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0" cap="none" spc="0" baseline="3000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cap="none" spc="0" baseline="3000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CO</a:t>
                      </a:r>
                      <a:r>
                        <a:rPr lang="uk-UA" sz="18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2</a:t>
                      </a:r>
                      <a:endParaRPr lang="uk-UA" sz="105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  <a:ea typeface="Calibri"/>
                        <a:cs typeface="Times New Roman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Использование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энергии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,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лесопользование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,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изменения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 в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землепользовании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,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производство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цемента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.</a:t>
                      </a:r>
                      <a:endParaRPr lang="uk-UA" sz="105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  <a:ea typeface="Calibri"/>
                        <a:cs typeface="Times New Roman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0" cap="none" spc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0" cap="none" spc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65</a:t>
                      </a:r>
                      <a:endParaRPr lang="uk-UA" sz="105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  <a:ea typeface="Calibri"/>
                        <a:cs typeface="Times New Roman"/>
                      </a:endParaRPr>
                    </a:p>
                  </a:txBody>
                  <a:tcPr marL="46853" marR="46853" marT="0" marB="0"/>
                </a:tc>
              </a:tr>
              <a:tr h="1471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0" cap="none" spc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0" cap="none" spc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0" cap="none" spc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CH</a:t>
                      </a:r>
                      <a:r>
                        <a:rPr lang="uk-UA" sz="1800" b="0" cap="none" spc="0" baseline="-2500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4</a:t>
                      </a:r>
                      <a:endParaRPr lang="uk-UA" sz="105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  <a:ea typeface="Calibri"/>
                        <a:cs typeface="Times New Roman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Утечки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 в газопроводах,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ферментация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отходов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животноводства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,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рисовые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 поля,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отходы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,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полигоны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отходов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,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сжигание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биомассы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,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бытовые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 стоки.</a:t>
                      </a:r>
                      <a:endParaRPr lang="uk-UA" sz="105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  <a:ea typeface="Calibri"/>
                        <a:cs typeface="Times New Roman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0" cap="none" spc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0" cap="none" spc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0" cap="none" spc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20</a:t>
                      </a:r>
                      <a:endParaRPr lang="uk-UA" sz="105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  <a:ea typeface="Calibri"/>
                        <a:cs typeface="Times New Roman"/>
                      </a:endParaRPr>
                    </a:p>
                  </a:txBody>
                  <a:tcPr marL="46853" marR="46853" marT="0" marB="0"/>
                </a:tc>
              </a:tr>
              <a:tr h="1261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0" cap="none" spc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0" cap="none" spc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N</a:t>
                      </a:r>
                      <a:r>
                        <a:rPr lang="uk-UA" sz="1800" b="0" cap="none" spc="0" baseline="-2500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2</a:t>
                      </a:r>
                      <a:r>
                        <a:rPr lang="uk-UA" sz="18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o</a:t>
                      </a:r>
                      <a:endParaRPr lang="uk-UA" sz="105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  <a:ea typeface="Calibri"/>
                        <a:cs typeface="Times New Roman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Внесение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 удобрений в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почву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,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расчистка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 земель,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подкисление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,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сжигание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биомассы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,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сжигание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ископаемого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 </a:t>
                      </a:r>
                      <a:r>
                        <a:rPr lang="uk-UA" sz="1800" b="0" cap="none" spc="0" dirty="0" err="1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топлива</a:t>
                      </a:r>
                      <a:r>
                        <a:rPr lang="uk-UA" sz="1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.</a:t>
                      </a:r>
                      <a:endParaRPr lang="uk-UA" sz="105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  <a:ea typeface="Calibri"/>
                        <a:cs typeface="Times New Roman"/>
                      </a:endParaRPr>
                    </a:p>
                  </a:txBody>
                  <a:tcPr marL="46853" marR="468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0" cap="none" spc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0" cap="none" spc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EpsilonCTT" pitchFamily="2" charset="0"/>
                        </a:rPr>
                        <a:t>5</a:t>
                      </a:r>
                      <a:endParaRPr lang="uk-UA" sz="105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glow rad="101600">
                            <a:schemeClr val="tx1">
                              <a:alpha val="6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EpsilonCTT" pitchFamily="2" charset="0"/>
                        <a:ea typeface="Calibri"/>
                        <a:cs typeface="Times New Roman"/>
                      </a:endParaRPr>
                    </a:p>
                  </a:txBody>
                  <a:tcPr marL="46853" marR="4685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92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21" y="2967335"/>
            <a:ext cx="910056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EpsilonCTT" pitchFamily="2" charset="0"/>
              </a:rPr>
              <a:t>Спасибо за внимание!</a:t>
            </a:r>
            <a:endParaRPr lang="ru-RU" sz="8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101600">
                  <a:schemeClr val="tx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97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32656"/>
            <a:ext cx="61926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Атмосфера является источником кислорода и диоксида углерода, необходимых для жизненно важных биохимических процессов. </a:t>
            </a:r>
            <a:endParaRPr lang="uk-UA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25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8280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EpsilonCTT" pitchFamily="2" charset="0"/>
              </a:rPr>
              <a:t>Атмосфере принадлежит также роль одеяла, которое поддерживает температуру в пределах, допускающих жизнь, и роль щита, который препятствует проникновению из космоса излучения, губительного для подавляющего большинства организмов (или, по крайней мере, значительно его ослабляет). </a:t>
            </a:r>
            <a:endParaRPr lang="uk-UA" sz="3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98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16631"/>
            <a:ext cx="523832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EpsilonCTT" pitchFamily="2" charset="0"/>
              </a:rPr>
              <a:t>Чтобы эти важнейшие функции атмосферы сохранялись, ее состав не должен подвергаться серьезным изменениям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EpsilonCTT" pitchFamily="2" charset="0"/>
              </a:rPr>
              <a:t>.</a:t>
            </a:r>
          </a:p>
          <a:p>
            <a:pPr algn="ctr"/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EpsilonCTT" pitchFamily="2" charset="0"/>
            </a:endParaRPr>
          </a:p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EpsilonCTT" pitchFamily="2" charset="0"/>
              </a:rPr>
              <a:t>Эффект от изменения атмосферы в каком-то одном регионе в конце концов распространяется по всей атмосфере.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7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980728"/>
            <a:ext cx="7758608" cy="507831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2"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EpsilonCTT" pitchFamily="2" charset="0"/>
              </a:rPr>
              <a:t>Изменения в атмосфере, вызванные деятельностью человека, всегда связаны с выбросом тех или иных веществ, разносимых далее ветрами. Чаще всего это выбросы продуктов сжигания. В большом количестве поступают в атмосферу газы, отходы химического производства и радиоактивные вещества.</a:t>
            </a:r>
            <a:endParaRPr lang="uk-UA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tx2">
                    <a:alpha val="6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49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908720"/>
            <a:ext cx="56886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Наиболее очевидное загрязнение – выброс в атмосферу веществ, оказывающих прямой отравляющий эффект на все живое. Однако некоторые загрязняющие вещества проявляют свое действие спустя длительное время. 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58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7" y="404664"/>
            <a:ext cx="734947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Например, поступление в атмосферу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хлорфторуглеродов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EpsilonCTT" pitchFamily="2" charset="0"/>
              </a:rPr>
              <a:t> (ХФУ), используемых в качестве наполнителей аэрозольных упаковок, охлаждающих агентов (фреонов) и химических растворителей, приводит к разрушению озона – газа, который образует в стратосфере слой, поглощающий ультрафиолетовое излучение Солнца. 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42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260648"/>
            <a:ext cx="45865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EpsilonCTT" pitchFamily="2" charset="0"/>
              </a:rPr>
              <a:t>Озоновая дыра</a:t>
            </a:r>
            <a:endParaRPr lang="uk-UA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60000" endA="900" endPos="58000" dir="5400000" sy="-100000" algn="bl" rotWithShape="0"/>
              </a:effectLst>
              <a:latin typeface="EpsilonCT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2191" y="2274838"/>
            <a:ext cx="87422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EpsilonCTT" pitchFamily="2" charset="0"/>
              </a:rPr>
              <a:t>Выражение «озоновая дыра» означает снижение концентрации озона в стратосфере над определенными районами земного шара. Чаще всего под «озоновой дырой» понимают весеннее снижение содержания озона над Антарктидой, но недавно истощение озонового слоя обнаружено и в Северном полушарии.</a:t>
            </a:r>
            <a:endParaRPr lang="uk-U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101600">
                  <a:schemeClr val="tx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Epsilon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0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801</Words>
  <Application>Microsoft Office PowerPoint</Application>
  <PresentationFormat>Экран (4:3)</PresentationFormat>
  <Paragraphs>63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EpsilonCTT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Олег</cp:lastModifiedBy>
  <cp:revision>9</cp:revision>
  <dcterms:created xsi:type="dcterms:W3CDTF">2013-12-12T20:14:29Z</dcterms:created>
  <dcterms:modified xsi:type="dcterms:W3CDTF">2013-12-17T21:24:05Z</dcterms:modified>
</cp:coreProperties>
</file>