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4016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effectLst/>
              </a:rPr>
              <a:t> Рафаель Санті</a:t>
            </a:r>
            <a:br>
              <a:rPr lang="uk-UA" sz="4400" b="1" dirty="0" smtClean="0">
                <a:solidFill>
                  <a:srgbClr val="002060"/>
                </a:solidFill>
                <a:effectLst/>
              </a:rPr>
            </a:br>
            <a:r>
              <a:rPr lang="uk-UA" sz="4400" b="1" dirty="0" smtClean="0">
                <a:solidFill>
                  <a:srgbClr val="002060"/>
                </a:solidFill>
                <a:effectLst/>
              </a:rPr>
              <a:t> (1483-1520рр.)</a:t>
            </a:r>
            <a:endParaRPr lang="ru-RU" sz="4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02" y="2132856"/>
            <a:ext cx="3672408" cy="413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7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ru-RU" sz="3400" dirty="0">
                <a:solidFill>
                  <a:srgbClr val="002060"/>
                </a:solidFill>
              </a:rPr>
              <a:t>1508 року за </a:t>
            </a:r>
            <a:r>
              <a:rPr lang="ru-RU" sz="3400" dirty="0" err="1">
                <a:solidFill>
                  <a:srgbClr val="002060"/>
                </a:solidFill>
              </a:rPr>
              <a:t>дорученням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папи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Юлія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en-US" sz="3400" dirty="0">
                <a:solidFill>
                  <a:srgbClr val="002060"/>
                </a:solidFill>
              </a:rPr>
              <a:t>II </a:t>
            </a:r>
            <a:r>
              <a:rPr lang="ru-RU" sz="3400" dirty="0" err="1">
                <a:solidFill>
                  <a:srgbClr val="002060"/>
                </a:solidFill>
              </a:rPr>
              <a:t>Рафаель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розписує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станці</a:t>
            </a:r>
            <a:r>
              <a:rPr lang="ru-RU" sz="3400" dirty="0">
                <a:solidFill>
                  <a:srgbClr val="002060"/>
                </a:solidFill>
              </a:rPr>
              <a:t> (</a:t>
            </a:r>
            <a:r>
              <a:rPr lang="ru-RU" sz="3400" dirty="0" err="1">
                <a:solidFill>
                  <a:srgbClr val="002060"/>
                </a:solidFill>
              </a:rPr>
              <a:t>парадні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зали</a:t>
            </a:r>
            <a:r>
              <a:rPr lang="ru-RU" sz="3400" dirty="0">
                <a:solidFill>
                  <a:srgbClr val="002060"/>
                </a:solidFill>
              </a:rPr>
              <a:t>) </a:t>
            </a:r>
            <a:r>
              <a:rPr lang="ru-RU" sz="3400" dirty="0" err="1">
                <a:solidFill>
                  <a:srgbClr val="002060"/>
                </a:solidFill>
              </a:rPr>
              <a:t>Ватиканського</a:t>
            </a:r>
            <a:r>
              <a:rPr lang="ru-RU" sz="3400" dirty="0">
                <a:solidFill>
                  <a:srgbClr val="002060"/>
                </a:solidFill>
              </a:rPr>
              <a:t> палацу. </a:t>
            </a:r>
            <a:r>
              <a:rPr lang="ru-RU" sz="3400" dirty="0" err="1">
                <a:solidFill>
                  <a:srgbClr val="002060"/>
                </a:solidFill>
              </a:rPr>
              <a:t>Станца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делла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Сеньятура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була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першою</a:t>
            </a:r>
            <a:r>
              <a:rPr lang="ru-RU" sz="3400" dirty="0">
                <a:solidFill>
                  <a:srgbClr val="002060"/>
                </a:solidFill>
              </a:rPr>
              <a:t> з </a:t>
            </a:r>
            <a:r>
              <a:rPr lang="ru-RU" sz="3400" dirty="0" err="1">
                <a:solidFill>
                  <a:srgbClr val="002060"/>
                </a:solidFill>
              </a:rPr>
              <a:t>розписаних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Рафаелем</a:t>
            </a:r>
            <a:r>
              <a:rPr lang="ru-RU" sz="3400" dirty="0">
                <a:solidFill>
                  <a:srgbClr val="002060"/>
                </a:solidFill>
              </a:rPr>
              <a:t> (1508–1511). </a:t>
            </a:r>
            <a:r>
              <a:rPr lang="ru-RU" sz="3400" dirty="0" err="1">
                <a:solidFill>
                  <a:srgbClr val="002060"/>
                </a:solidFill>
              </a:rPr>
              <a:t>Його</a:t>
            </a:r>
            <a:r>
              <a:rPr lang="ru-RU" sz="3400" dirty="0">
                <a:solidFill>
                  <a:srgbClr val="002060"/>
                </a:solidFill>
              </a:rPr>
              <a:t> фрески — </a:t>
            </a:r>
            <a:r>
              <a:rPr lang="ru-RU" sz="3400" dirty="0" err="1">
                <a:solidFill>
                  <a:srgbClr val="002060"/>
                </a:solidFill>
              </a:rPr>
              <a:t>це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алегоричні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зображення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людської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діяльності</a:t>
            </a:r>
            <a:r>
              <a:rPr lang="ru-RU" sz="3400" dirty="0">
                <a:solidFill>
                  <a:srgbClr val="002060"/>
                </a:solidFill>
              </a:rPr>
              <a:t>: «</a:t>
            </a:r>
            <a:r>
              <a:rPr lang="ru-RU" sz="3400" dirty="0" err="1">
                <a:solidFill>
                  <a:srgbClr val="002060"/>
                </a:solidFill>
              </a:rPr>
              <a:t>Афінська</a:t>
            </a:r>
            <a:r>
              <a:rPr lang="ru-RU" sz="3400" dirty="0">
                <a:solidFill>
                  <a:srgbClr val="002060"/>
                </a:solidFill>
              </a:rPr>
              <a:t> школа» — </a:t>
            </a:r>
            <a:r>
              <a:rPr lang="ru-RU" sz="3400" dirty="0" err="1">
                <a:solidFill>
                  <a:srgbClr val="002060"/>
                </a:solidFill>
              </a:rPr>
              <a:t>філософія</a:t>
            </a:r>
            <a:r>
              <a:rPr lang="ru-RU" sz="3400" dirty="0">
                <a:solidFill>
                  <a:srgbClr val="002060"/>
                </a:solidFill>
              </a:rPr>
              <a:t>, «Диспут» — </a:t>
            </a:r>
            <a:r>
              <a:rPr lang="ru-RU" sz="3400" dirty="0" err="1">
                <a:solidFill>
                  <a:srgbClr val="002060"/>
                </a:solidFill>
              </a:rPr>
              <a:t>богослів'я</a:t>
            </a:r>
            <a:r>
              <a:rPr lang="ru-RU" sz="3400" dirty="0">
                <a:solidFill>
                  <a:srgbClr val="002060"/>
                </a:solidFill>
              </a:rPr>
              <a:t>, «</a:t>
            </a:r>
            <a:r>
              <a:rPr lang="ru-RU" sz="3400" dirty="0" err="1">
                <a:solidFill>
                  <a:srgbClr val="002060"/>
                </a:solidFill>
              </a:rPr>
              <a:t>Мудрість</a:t>
            </a:r>
            <a:r>
              <a:rPr lang="ru-RU" sz="3400" dirty="0">
                <a:solidFill>
                  <a:srgbClr val="002060"/>
                </a:solidFill>
              </a:rPr>
              <a:t>, </a:t>
            </a:r>
            <a:r>
              <a:rPr lang="ru-RU" sz="3400" dirty="0" err="1">
                <a:solidFill>
                  <a:srgbClr val="002060"/>
                </a:solidFill>
              </a:rPr>
              <a:t>помірність</a:t>
            </a:r>
            <a:r>
              <a:rPr lang="ru-RU" sz="3400" dirty="0">
                <a:solidFill>
                  <a:srgbClr val="002060"/>
                </a:solidFill>
              </a:rPr>
              <a:t> та сила» — </a:t>
            </a:r>
            <a:r>
              <a:rPr lang="ru-RU" sz="3400" dirty="0" err="1">
                <a:solidFill>
                  <a:srgbClr val="002060"/>
                </a:solidFill>
              </a:rPr>
              <a:t>правосуддя</a:t>
            </a:r>
            <a:r>
              <a:rPr lang="ru-RU" sz="3400" dirty="0">
                <a:solidFill>
                  <a:srgbClr val="002060"/>
                </a:solidFill>
              </a:rPr>
              <a:t>, «Парнас» — </a:t>
            </a:r>
            <a:r>
              <a:rPr lang="ru-RU" sz="3400" dirty="0" err="1">
                <a:solidFill>
                  <a:srgbClr val="002060"/>
                </a:solidFill>
              </a:rPr>
              <a:t>поезія</a:t>
            </a:r>
            <a:r>
              <a:rPr lang="ru-RU" sz="3400" dirty="0">
                <a:solidFill>
                  <a:srgbClr val="002060"/>
                </a:solidFill>
              </a:rPr>
              <a:t>. У </a:t>
            </a:r>
            <a:r>
              <a:rPr lang="ru-RU" sz="3400" dirty="0" err="1">
                <a:solidFill>
                  <a:srgbClr val="002060"/>
                </a:solidFill>
              </a:rPr>
              <a:t>своїх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чотирьох</a:t>
            </a:r>
            <a:r>
              <a:rPr lang="ru-RU" sz="3400" dirty="0">
                <a:solidFill>
                  <a:srgbClr val="002060"/>
                </a:solidFill>
              </a:rPr>
              <a:t> великих </a:t>
            </a:r>
            <a:r>
              <a:rPr lang="ru-RU" sz="3400" dirty="0" err="1">
                <a:solidFill>
                  <a:srgbClr val="002060"/>
                </a:solidFill>
              </a:rPr>
              <a:t>композиціях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Рафаель</a:t>
            </a:r>
            <a:r>
              <a:rPr lang="ru-RU" sz="3400" dirty="0">
                <a:solidFill>
                  <a:srgbClr val="002060"/>
                </a:solidFill>
              </a:rPr>
              <a:t> показав </a:t>
            </a:r>
            <a:r>
              <a:rPr lang="ru-RU" sz="3400" dirty="0" err="1">
                <a:solidFill>
                  <a:srgbClr val="002060"/>
                </a:solidFill>
              </a:rPr>
              <a:t>чотири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основи</a:t>
            </a:r>
            <a:r>
              <a:rPr lang="ru-RU" sz="3400" dirty="0">
                <a:solidFill>
                  <a:srgbClr val="002060"/>
                </a:solidFill>
              </a:rPr>
              <a:t>, на </a:t>
            </a:r>
            <a:r>
              <a:rPr lang="ru-RU" sz="3400" dirty="0" err="1">
                <a:solidFill>
                  <a:srgbClr val="002060"/>
                </a:solidFill>
              </a:rPr>
              <a:t>які</a:t>
            </a:r>
            <a:r>
              <a:rPr lang="ru-RU" sz="3400" dirty="0">
                <a:solidFill>
                  <a:srgbClr val="002060"/>
                </a:solidFill>
              </a:rPr>
              <a:t>, на </a:t>
            </a:r>
            <a:r>
              <a:rPr lang="ru-RU" sz="3400" dirty="0" err="1">
                <a:solidFill>
                  <a:srgbClr val="002060"/>
                </a:solidFill>
              </a:rPr>
              <a:t>його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переконання</a:t>
            </a:r>
            <a:r>
              <a:rPr lang="ru-RU" sz="3400" dirty="0">
                <a:solidFill>
                  <a:srgbClr val="002060"/>
                </a:solidFill>
              </a:rPr>
              <a:t>, </a:t>
            </a:r>
            <a:r>
              <a:rPr lang="ru-RU" sz="3400" dirty="0" err="1">
                <a:solidFill>
                  <a:srgbClr val="002060"/>
                </a:solidFill>
              </a:rPr>
              <a:t>має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спиратися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людське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суспільство</a:t>
            </a:r>
            <a:r>
              <a:rPr lang="ru-RU" sz="3400" dirty="0">
                <a:solidFill>
                  <a:srgbClr val="002060"/>
                </a:solidFill>
              </a:rPr>
              <a:t>: </a:t>
            </a:r>
            <a:r>
              <a:rPr lang="ru-RU" sz="3400" dirty="0" err="1">
                <a:solidFill>
                  <a:srgbClr val="002060"/>
                </a:solidFill>
              </a:rPr>
              <a:t>розум</a:t>
            </a:r>
            <a:r>
              <a:rPr lang="ru-RU" sz="3400" dirty="0">
                <a:solidFill>
                  <a:srgbClr val="002060"/>
                </a:solidFill>
              </a:rPr>
              <a:t> ,</a:t>
            </a:r>
            <a:r>
              <a:rPr lang="ru-RU" sz="3400" dirty="0" smtClean="0">
                <a:solidFill>
                  <a:srgbClr val="002060"/>
                </a:solidFill>
              </a:rPr>
              <a:t>доброта </a:t>
            </a:r>
            <a:r>
              <a:rPr lang="ru-RU" sz="3400" dirty="0">
                <a:solidFill>
                  <a:srgbClr val="002060"/>
                </a:solidFill>
              </a:rPr>
              <a:t>та </a:t>
            </a:r>
            <a:r>
              <a:rPr lang="ru-RU" sz="3400" dirty="0" err="1">
                <a:solidFill>
                  <a:srgbClr val="002060"/>
                </a:solidFill>
              </a:rPr>
              <a:t>любов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smtClean="0">
                <a:solidFill>
                  <a:srgbClr val="002060"/>
                </a:solidFill>
              </a:rPr>
              <a:t>, </a:t>
            </a:r>
            <a:r>
              <a:rPr lang="ru-RU" sz="3400" dirty="0">
                <a:solidFill>
                  <a:srgbClr val="002060"/>
                </a:solidFill>
              </a:rPr>
              <a:t>краса </a:t>
            </a:r>
            <a:r>
              <a:rPr lang="ru-RU" sz="3400" dirty="0" smtClean="0">
                <a:solidFill>
                  <a:srgbClr val="002060"/>
                </a:solidFill>
              </a:rPr>
              <a:t>, </a:t>
            </a:r>
            <a:r>
              <a:rPr lang="ru-RU" sz="3400" dirty="0" err="1">
                <a:solidFill>
                  <a:srgbClr val="002060"/>
                </a:solidFill>
              </a:rPr>
              <a:t>справедливість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smtClean="0">
                <a:solidFill>
                  <a:srgbClr val="002060"/>
                </a:solidFill>
              </a:rPr>
              <a:t>. </a:t>
            </a:r>
            <a:r>
              <a:rPr lang="ru-RU" sz="3400" dirty="0" err="1">
                <a:solidFill>
                  <a:srgbClr val="002060"/>
                </a:solidFill>
              </a:rPr>
              <a:t>Зображений</a:t>
            </a:r>
            <a:r>
              <a:rPr lang="ru-RU" sz="3400" dirty="0">
                <a:solidFill>
                  <a:srgbClr val="002060"/>
                </a:solidFill>
              </a:rPr>
              <a:t> на </a:t>
            </a:r>
            <a:r>
              <a:rPr lang="ru-RU" sz="3400" dirty="0" err="1">
                <a:solidFill>
                  <a:srgbClr val="002060"/>
                </a:solidFill>
              </a:rPr>
              <a:t>фресці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Арістотель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тримає</a:t>
            </a:r>
            <a:r>
              <a:rPr lang="ru-RU" sz="3400" dirty="0">
                <a:solidFill>
                  <a:srgbClr val="002060"/>
                </a:solidFill>
              </a:rPr>
              <a:t> в руках свою </a:t>
            </a:r>
            <a:r>
              <a:rPr lang="ru-RU" sz="3400" dirty="0" err="1">
                <a:solidFill>
                  <a:srgbClr val="002060"/>
                </a:solidFill>
              </a:rPr>
              <a:t>етику</a:t>
            </a:r>
            <a:r>
              <a:rPr lang="ru-RU" sz="3400" dirty="0">
                <a:solidFill>
                  <a:srgbClr val="002060"/>
                </a:solidFill>
              </a:rPr>
              <a:t> і </a:t>
            </a:r>
            <a:r>
              <a:rPr lang="ru-RU" sz="3400" dirty="0" err="1">
                <a:solidFill>
                  <a:srgbClr val="002060"/>
                </a:solidFill>
              </a:rPr>
              <a:t>вказує</a:t>
            </a:r>
            <a:r>
              <a:rPr lang="ru-RU" sz="3400" dirty="0">
                <a:solidFill>
                  <a:srgbClr val="002060"/>
                </a:solidFill>
              </a:rPr>
              <a:t> жестом на </a:t>
            </a:r>
            <a:r>
              <a:rPr lang="ru-RU" sz="3400" dirty="0" err="1">
                <a:solidFill>
                  <a:srgbClr val="002060"/>
                </a:solidFill>
              </a:rPr>
              <a:t>етичну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організацію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світу</a:t>
            </a:r>
            <a:r>
              <a:rPr lang="ru-RU" sz="3400" dirty="0">
                <a:solidFill>
                  <a:srgbClr val="002060"/>
                </a:solidFill>
              </a:rPr>
              <a:t>. </a:t>
            </a:r>
            <a:r>
              <a:rPr lang="ru-RU" sz="3400" dirty="0" err="1">
                <a:solidFill>
                  <a:srgbClr val="002060"/>
                </a:solidFill>
              </a:rPr>
              <a:t>Натомість</a:t>
            </a:r>
            <a:r>
              <a:rPr lang="ru-RU" sz="3400" dirty="0">
                <a:solidFill>
                  <a:srgbClr val="002060"/>
                </a:solidFill>
              </a:rPr>
              <a:t> Платон </a:t>
            </a:r>
            <a:r>
              <a:rPr lang="ru-RU" sz="3400" dirty="0" err="1">
                <a:solidFill>
                  <a:srgbClr val="002060"/>
                </a:solidFill>
              </a:rPr>
              <a:t>тримає</a:t>
            </a:r>
            <a:r>
              <a:rPr lang="ru-RU" sz="3400" dirty="0">
                <a:solidFill>
                  <a:srgbClr val="002060"/>
                </a:solidFill>
              </a:rPr>
              <a:t> в руках </a:t>
            </a:r>
            <a:r>
              <a:rPr lang="ru-RU" sz="3400" dirty="0" err="1">
                <a:solidFill>
                  <a:srgbClr val="002060"/>
                </a:solidFill>
              </a:rPr>
              <a:t>діалог</a:t>
            </a:r>
            <a:r>
              <a:rPr lang="ru-RU" sz="3400" dirty="0">
                <a:solidFill>
                  <a:srgbClr val="002060"/>
                </a:solidFill>
              </a:rPr>
              <a:t> «</a:t>
            </a:r>
            <a:r>
              <a:rPr lang="ru-RU" sz="3400" dirty="0" err="1">
                <a:solidFill>
                  <a:srgbClr val="002060"/>
                </a:solidFill>
              </a:rPr>
              <a:t>Тімей</a:t>
            </a:r>
            <a:r>
              <a:rPr lang="ru-RU" sz="3400" dirty="0">
                <a:solidFill>
                  <a:srgbClr val="002060"/>
                </a:solidFill>
              </a:rPr>
              <a:t>», </a:t>
            </a:r>
            <a:r>
              <a:rPr lang="ru-RU" sz="3400" dirty="0" err="1">
                <a:solidFill>
                  <a:srgbClr val="002060"/>
                </a:solidFill>
              </a:rPr>
              <a:t>його</a:t>
            </a:r>
            <a:r>
              <a:rPr lang="ru-RU" sz="3400" dirty="0">
                <a:solidFill>
                  <a:srgbClr val="002060"/>
                </a:solidFill>
              </a:rPr>
              <a:t> жест, </a:t>
            </a:r>
            <a:r>
              <a:rPr lang="ru-RU" sz="3400" dirty="0" err="1">
                <a:solidFill>
                  <a:srgbClr val="002060"/>
                </a:solidFill>
              </a:rPr>
              <a:t>що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вказує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угору</a:t>
            </a:r>
            <a:r>
              <a:rPr lang="ru-RU" sz="3400" dirty="0">
                <a:solidFill>
                  <a:srgbClr val="002060"/>
                </a:solidFill>
              </a:rPr>
              <a:t>, </a:t>
            </a:r>
            <a:r>
              <a:rPr lang="ru-RU" sz="3400" dirty="0" err="1">
                <a:solidFill>
                  <a:srgbClr val="002060"/>
                </a:solidFill>
              </a:rPr>
              <a:t>має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символізувати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рух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чуттєвого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світу</a:t>
            </a:r>
            <a:r>
              <a:rPr lang="ru-RU" sz="3400" dirty="0">
                <a:solidFill>
                  <a:srgbClr val="002060"/>
                </a:solidFill>
              </a:rPr>
              <a:t> до </a:t>
            </a:r>
            <a:r>
              <a:rPr lang="ru-RU" sz="3400" dirty="0" err="1">
                <a:solidFill>
                  <a:srgbClr val="002060"/>
                </a:solidFill>
              </a:rPr>
              <a:t>світу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ідей</a:t>
            </a:r>
            <a:r>
              <a:rPr lang="ru-RU" sz="3400" dirty="0">
                <a:solidFill>
                  <a:srgbClr val="002060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Фреска </a:t>
            </a:r>
            <a:r>
              <a:rPr lang="ru-RU" sz="3400" dirty="0">
                <a:solidFill>
                  <a:srgbClr val="002060"/>
                </a:solidFill>
              </a:rPr>
              <a:t>«</a:t>
            </a:r>
            <a:r>
              <a:rPr lang="ru-RU" sz="3400" dirty="0" err="1">
                <a:solidFill>
                  <a:srgbClr val="002060"/>
                </a:solidFill>
              </a:rPr>
              <a:t>Афінська</a:t>
            </a:r>
            <a:r>
              <a:rPr lang="ru-RU" sz="3400" dirty="0">
                <a:solidFill>
                  <a:srgbClr val="002060"/>
                </a:solidFill>
              </a:rPr>
              <a:t> школа» </a:t>
            </a:r>
            <a:r>
              <a:rPr lang="ru-RU" sz="3400" dirty="0" err="1">
                <a:solidFill>
                  <a:srgbClr val="002060"/>
                </a:solidFill>
              </a:rPr>
              <a:t>визнається</a:t>
            </a:r>
            <a:r>
              <a:rPr lang="ru-RU" sz="3400" dirty="0">
                <a:solidFill>
                  <a:srgbClr val="002060"/>
                </a:solidFill>
              </a:rPr>
              <a:t> одним з </a:t>
            </a:r>
            <a:r>
              <a:rPr lang="ru-RU" sz="3400" dirty="0" err="1">
                <a:solidFill>
                  <a:srgbClr val="002060"/>
                </a:solidFill>
              </a:rPr>
              <a:t>найкращих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творів</a:t>
            </a:r>
            <a:r>
              <a:rPr lang="ru-RU" sz="3400" dirty="0">
                <a:solidFill>
                  <a:srgbClr val="002060"/>
                </a:solidFill>
              </a:rPr>
              <a:t> не </a:t>
            </a:r>
            <a:r>
              <a:rPr lang="ru-RU" sz="3400" dirty="0" err="1">
                <a:solidFill>
                  <a:srgbClr val="002060"/>
                </a:solidFill>
              </a:rPr>
              <a:t>тільки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Рафаеля</a:t>
            </a:r>
            <a:r>
              <a:rPr lang="ru-RU" sz="3400" dirty="0">
                <a:solidFill>
                  <a:srgbClr val="002060"/>
                </a:solidFill>
              </a:rPr>
              <a:t>, але й </a:t>
            </a:r>
            <a:r>
              <a:rPr lang="ru-RU" sz="3400" dirty="0" err="1">
                <a:solidFill>
                  <a:srgbClr val="002060"/>
                </a:solidFill>
              </a:rPr>
              <a:t>ренесансного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мистецтва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загалом</a:t>
            </a:r>
            <a:r>
              <a:rPr lang="ru-RU" sz="3400" dirty="0">
                <a:solidFill>
                  <a:srgbClr val="002060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3400" dirty="0" err="1" smtClean="0">
                <a:solidFill>
                  <a:srgbClr val="002060"/>
                </a:solidFill>
              </a:rPr>
              <a:t>Спершу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>
                <a:solidFill>
                  <a:srgbClr val="002060"/>
                </a:solidFill>
              </a:rPr>
              <a:t>фреска не мала </a:t>
            </a:r>
            <a:r>
              <a:rPr lang="ru-RU" sz="3400" dirty="0" err="1">
                <a:solidFill>
                  <a:srgbClr val="002060"/>
                </a:solidFill>
              </a:rPr>
              <a:t>окремої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назви</a:t>
            </a:r>
            <a:r>
              <a:rPr lang="ru-RU" sz="3400" dirty="0">
                <a:solidFill>
                  <a:srgbClr val="002060"/>
                </a:solidFill>
              </a:rPr>
              <a:t>, а </a:t>
            </a:r>
            <a:r>
              <a:rPr lang="ru-RU" sz="3400" dirty="0" err="1">
                <a:solidFill>
                  <a:srgbClr val="002060"/>
                </a:solidFill>
              </a:rPr>
              <a:t>назва</a:t>
            </a:r>
            <a:r>
              <a:rPr lang="ru-RU" sz="3400" dirty="0">
                <a:solidFill>
                  <a:srgbClr val="002060"/>
                </a:solidFill>
              </a:rPr>
              <a:t> «</a:t>
            </a:r>
            <a:r>
              <a:rPr lang="ru-RU" sz="3400" dirty="0" err="1">
                <a:solidFill>
                  <a:srgbClr val="002060"/>
                </a:solidFill>
              </a:rPr>
              <a:t>Афінська</a:t>
            </a:r>
            <a:r>
              <a:rPr lang="ru-RU" sz="3400" dirty="0">
                <a:solidFill>
                  <a:srgbClr val="002060"/>
                </a:solidFill>
              </a:rPr>
              <a:t> школа» </a:t>
            </a:r>
            <a:r>
              <a:rPr lang="ru-RU" sz="3400" dirty="0" err="1">
                <a:solidFill>
                  <a:srgbClr val="002060"/>
                </a:solidFill>
              </a:rPr>
              <a:t>вперше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була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використана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Джованні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П'єтро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Беллоні</a:t>
            </a:r>
            <a:r>
              <a:rPr lang="ru-RU" sz="3400" dirty="0">
                <a:solidFill>
                  <a:srgbClr val="002060"/>
                </a:solidFill>
              </a:rPr>
              <a:t> в 1695 </a:t>
            </a:r>
            <a:r>
              <a:rPr lang="ru-RU" sz="3400" dirty="0" err="1">
                <a:solidFill>
                  <a:srgbClr val="002060"/>
                </a:solidFill>
              </a:rPr>
              <a:t>році</a:t>
            </a:r>
            <a:r>
              <a:rPr lang="ru-RU" sz="3400" dirty="0">
                <a:solidFill>
                  <a:srgbClr val="002060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Картон </a:t>
            </a:r>
            <a:r>
              <a:rPr lang="ru-RU" sz="3400" dirty="0">
                <a:solidFill>
                  <a:srgbClr val="002060"/>
                </a:solidFill>
              </a:rPr>
              <a:t>фрески </a:t>
            </a:r>
            <a:r>
              <a:rPr lang="ru-RU" sz="3400" dirty="0" err="1">
                <a:solidFill>
                  <a:srgbClr val="002060"/>
                </a:solidFill>
              </a:rPr>
              <a:t>зберігається</a:t>
            </a:r>
            <a:r>
              <a:rPr lang="ru-RU" sz="3400" dirty="0">
                <a:solidFill>
                  <a:srgbClr val="002060"/>
                </a:solidFill>
              </a:rPr>
              <a:t> в </a:t>
            </a:r>
            <a:r>
              <a:rPr lang="ru-RU" sz="3400" dirty="0" err="1">
                <a:solidFill>
                  <a:srgbClr val="002060"/>
                </a:solidFill>
              </a:rPr>
              <a:t>Амброзіанській</a:t>
            </a: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err="1">
                <a:solidFill>
                  <a:srgbClr val="002060"/>
                </a:solidFill>
              </a:rPr>
              <a:t>бібліотеці</a:t>
            </a:r>
            <a:r>
              <a:rPr lang="ru-RU" sz="3400" dirty="0">
                <a:solidFill>
                  <a:srgbClr val="002060"/>
                </a:solidFill>
              </a:rPr>
              <a:t> у </a:t>
            </a:r>
            <a:r>
              <a:rPr lang="ru-RU" sz="3400" dirty="0" err="1">
                <a:solidFill>
                  <a:srgbClr val="002060"/>
                </a:solidFill>
              </a:rPr>
              <a:t>Мілані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25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>
                <a:solidFill>
                  <a:srgbClr val="002060"/>
                </a:solidFill>
                <a:effectLst/>
              </a:rPr>
              <a:t>Рафаель і архітектура</a:t>
            </a:r>
            <a:endParaRPr lang="ru-RU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Рафаель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Санті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недовго</a:t>
            </a:r>
            <a:r>
              <a:rPr lang="ru-RU" dirty="0">
                <a:solidFill>
                  <a:srgbClr val="002060"/>
                </a:solidFill>
              </a:rPr>
              <a:t>, але </a:t>
            </a:r>
            <a:r>
              <a:rPr lang="ru-RU" dirty="0" err="1">
                <a:solidFill>
                  <a:srgbClr val="002060"/>
                </a:solidFill>
              </a:rPr>
              <a:t>яскраво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попрацював</a:t>
            </a:r>
            <a:r>
              <a:rPr lang="ru-RU" dirty="0">
                <a:solidFill>
                  <a:srgbClr val="002060"/>
                </a:solidFill>
              </a:rPr>
              <a:t> як </a:t>
            </a:r>
            <a:r>
              <a:rPr lang="ru-RU" dirty="0" err="1">
                <a:solidFill>
                  <a:srgbClr val="002060"/>
                </a:solidFill>
              </a:rPr>
              <a:t>архітектор</a:t>
            </a:r>
            <a:r>
              <a:rPr lang="ru-RU" dirty="0">
                <a:solidFill>
                  <a:srgbClr val="002060"/>
                </a:solidFill>
              </a:rPr>
              <a:t>. Низка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художніх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творів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зображення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архітектурних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споруд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свідчать</a:t>
            </a:r>
            <a:r>
              <a:rPr lang="ru-RU" dirty="0">
                <a:solidFill>
                  <a:srgbClr val="002060"/>
                </a:solidFill>
              </a:rPr>
              <a:t> як про </a:t>
            </a:r>
            <a:r>
              <a:rPr lang="ru-RU" dirty="0" err="1">
                <a:solidFill>
                  <a:srgbClr val="002060"/>
                </a:solidFill>
              </a:rPr>
              <a:t>інтерес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будівництва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вивчення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спадку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Стародавнього</a:t>
            </a:r>
            <a:r>
              <a:rPr lang="ru-RU" dirty="0">
                <a:solidFill>
                  <a:srgbClr val="002060"/>
                </a:solidFill>
              </a:rPr>
              <a:t> Риму, як і </a:t>
            </a:r>
            <a:r>
              <a:rPr lang="ru-RU" dirty="0" err="1">
                <a:solidFill>
                  <a:srgbClr val="002060"/>
                </a:solidFill>
              </a:rPr>
              <a:t>обізнаність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архітектурною</a:t>
            </a:r>
            <a:r>
              <a:rPr lang="ru-RU" dirty="0">
                <a:solidFill>
                  <a:srgbClr val="002060"/>
                </a:solidFill>
              </a:rPr>
              <a:t> практикою </a:t>
            </a:r>
            <a:r>
              <a:rPr lang="ru-RU" dirty="0" err="1">
                <a:solidFill>
                  <a:srgbClr val="002060"/>
                </a:solidFill>
              </a:rPr>
              <a:t>своїх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уславлених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сучасників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серед</a:t>
            </a:r>
            <a:r>
              <a:rPr lang="ru-RU" dirty="0">
                <a:solidFill>
                  <a:srgbClr val="002060"/>
                </a:solidFill>
              </a:rPr>
              <a:t> яких </a:t>
            </a:r>
            <a:r>
              <a:rPr lang="ru-RU" dirty="0" err="1">
                <a:solidFill>
                  <a:srgbClr val="002060"/>
                </a:solidFill>
              </a:rPr>
              <a:t>Донато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Браманте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Джуліано</a:t>
            </a:r>
            <a:r>
              <a:rPr lang="ru-RU" dirty="0">
                <a:solidFill>
                  <a:srgbClr val="002060"/>
                </a:solidFill>
              </a:rPr>
              <a:t> да </a:t>
            </a:r>
            <a:r>
              <a:rPr lang="ru-RU" dirty="0" err="1" smtClean="0">
                <a:solidFill>
                  <a:srgbClr val="002060"/>
                </a:solidFill>
              </a:rPr>
              <a:t>Сангалло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13716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781" y="27566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/>
              </a:rPr>
              <a:t>Збудоване крило Вілли </a:t>
            </a:r>
            <a:r>
              <a:rPr lang="uk-UA" sz="2800" dirty="0" err="1" smtClean="0">
                <a:solidFill>
                  <a:srgbClr val="FF0000"/>
                </a:solidFill>
                <a:effectLst/>
              </a:rPr>
              <a:t>Мадами</a:t>
            </a:r>
            <a:r>
              <a:rPr lang="uk-UA" sz="2800" dirty="0" smtClean="0">
                <a:solidFill>
                  <a:srgbClr val="FF0000"/>
                </a:solidFill>
                <a:effectLst/>
              </a:rPr>
              <a:t> з боку саду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1" y="1124744"/>
            <a:ext cx="7620000" cy="537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41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u="sng" dirty="0" smtClean="0">
                <a:solidFill>
                  <a:srgbClr val="002060"/>
                </a:solidFill>
                <a:effectLst/>
              </a:rPr>
              <a:t>Малюнки Рафаеля Санті</a:t>
            </a:r>
            <a:endParaRPr lang="ru-RU" sz="3200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err="1">
                <a:solidFill>
                  <a:srgbClr val="002060"/>
                </a:solidFill>
              </a:rPr>
              <a:t>Можливо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ніщо</a:t>
            </a:r>
            <a:r>
              <a:rPr lang="ru-RU" sz="2400" dirty="0">
                <a:solidFill>
                  <a:srgbClr val="002060"/>
                </a:solidFill>
              </a:rPr>
              <a:t> так добре не доводить </a:t>
            </a:r>
            <a:r>
              <a:rPr lang="ru-RU" sz="2400" dirty="0" err="1">
                <a:solidFill>
                  <a:srgbClr val="002060"/>
                </a:solidFill>
              </a:rPr>
              <a:t>працьовитість</a:t>
            </a:r>
            <a:r>
              <a:rPr lang="ru-RU" sz="2400" dirty="0">
                <a:solidFill>
                  <a:srgbClr val="002060"/>
                </a:solidFill>
              </a:rPr>
              <a:t> художника, </a:t>
            </a:r>
            <a:r>
              <a:rPr lang="ru-RU" sz="2400" dirty="0" err="1">
                <a:solidFill>
                  <a:srgbClr val="002060"/>
                </a:solidFill>
              </a:rPr>
              <a:t>здатність</a:t>
            </a:r>
            <a:r>
              <a:rPr lang="ru-RU" sz="2400" dirty="0">
                <a:solidFill>
                  <a:srgbClr val="002060"/>
                </a:solidFill>
              </a:rPr>
              <a:t> до </a:t>
            </a:r>
            <a:r>
              <a:rPr lang="ru-RU" sz="2400" dirty="0" err="1">
                <a:solidFill>
                  <a:srgbClr val="002060"/>
                </a:solidFill>
              </a:rPr>
              <a:t>самоосвіти</a:t>
            </a:r>
            <a:r>
              <a:rPr lang="ru-RU" sz="2400" dirty="0">
                <a:solidFill>
                  <a:srgbClr val="002060"/>
                </a:solidFill>
              </a:rPr>
              <a:t> і </a:t>
            </a:r>
            <a:r>
              <a:rPr lang="ru-RU" sz="2400" dirty="0" err="1">
                <a:solidFill>
                  <a:srgbClr val="002060"/>
                </a:solidFill>
              </a:rPr>
              <a:t>постійне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прагнення</a:t>
            </a:r>
            <a:r>
              <a:rPr lang="ru-RU" sz="2400" dirty="0">
                <a:solidFill>
                  <a:srgbClr val="002060"/>
                </a:solidFill>
              </a:rPr>
              <a:t> до </a:t>
            </a:r>
            <a:r>
              <a:rPr lang="ru-RU" sz="2400" dirty="0" err="1">
                <a:solidFill>
                  <a:srgbClr val="002060"/>
                </a:solidFill>
              </a:rPr>
              <a:t>досконалості</a:t>
            </a:r>
            <a:r>
              <a:rPr lang="ru-RU" sz="2400" dirty="0">
                <a:solidFill>
                  <a:srgbClr val="002060"/>
                </a:solidFill>
              </a:rPr>
              <a:t>, як </a:t>
            </a:r>
            <a:r>
              <a:rPr lang="ru-RU" sz="2400" dirty="0" err="1">
                <a:solidFill>
                  <a:srgbClr val="002060"/>
                </a:solidFill>
              </a:rPr>
              <a:t>малюнки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  <a:p>
            <a:pPr marL="13716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9"/>
            <a:ext cx="3744416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382963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7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Рафаель</a:t>
            </a:r>
            <a:r>
              <a:rPr lang="ru-RU" dirty="0">
                <a:solidFill>
                  <a:srgbClr val="002060"/>
                </a:solidFill>
              </a:rPr>
              <a:t> прожив </a:t>
            </a:r>
            <a:r>
              <a:rPr lang="ru-RU" dirty="0" err="1">
                <a:solidFill>
                  <a:srgbClr val="002060"/>
                </a:solidFill>
              </a:rPr>
              <a:t>коротке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життя</a:t>
            </a:r>
            <a:r>
              <a:rPr lang="ru-RU" dirty="0">
                <a:solidFill>
                  <a:srgbClr val="002060"/>
                </a:solidFill>
              </a:rPr>
              <a:t>, але </a:t>
            </a:r>
            <a:r>
              <a:rPr lang="ru-RU" dirty="0" err="1" smtClean="0">
                <a:solidFill>
                  <a:srgbClr val="002060"/>
                </a:solidFill>
              </a:rPr>
              <a:t>залишив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величезну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кількість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шедеврів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Він</a:t>
            </a:r>
            <a:r>
              <a:rPr lang="ru-RU" dirty="0">
                <a:solidFill>
                  <a:srgbClr val="002060"/>
                </a:solidFill>
              </a:rPr>
              <a:t> помер 6 </a:t>
            </a:r>
            <a:r>
              <a:rPr lang="ru-RU" dirty="0" err="1">
                <a:solidFill>
                  <a:srgbClr val="002060"/>
                </a:solidFill>
              </a:rPr>
              <a:t>квітня</a:t>
            </a:r>
            <a:r>
              <a:rPr lang="ru-RU" dirty="0">
                <a:solidFill>
                  <a:srgbClr val="002060"/>
                </a:solidFill>
              </a:rPr>
              <a:t> 1520 року у </a:t>
            </a:r>
            <a:r>
              <a:rPr lang="ru-RU" dirty="0" err="1">
                <a:solidFill>
                  <a:srgbClr val="002060"/>
                </a:solidFill>
              </a:rPr>
              <a:t>Римі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несподівано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захворів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кілька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останніх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тижнів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життя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промучився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гарячки</a:t>
            </a:r>
            <a:r>
              <a:rPr lang="ru-RU" dirty="0">
                <a:solidFill>
                  <a:srgbClr val="002060"/>
                </a:solidFill>
              </a:rPr>
              <a:t>) та </a:t>
            </a:r>
            <a:r>
              <a:rPr lang="ru-RU" dirty="0" err="1">
                <a:solidFill>
                  <a:srgbClr val="002060"/>
                </a:solidFill>
              </a:rPr>
              <a:t>похований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римському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Пантеоні</a:t>
            </a:r>
            <a:r>
              <a:rPr lang="ru-RU" dirty="0">
                <a:solidFill>
                  <a:srgbClr val="002060"/>
                </a:solidFill>
              </a:rPr>
              <a:t>. Могилу </a:t>
            </a:r>
            <a:r>
              <a:rPr lang="ru-RU" dirty="0" err="1">
                <a:solidFill>
                  <a:srgbClr val="002060"/>
                </a:solidFill>
              </a:rPr>
              <a:t>Рафаеля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прикрашає</a:t>
            </a:r>
            <a:r>
              <a:rPr lang="ru-RU" dirty="0">
                <a:solidFill>
                  <a:srgbClr val="002060"/>
                </a:solidFill>
              </a:rPr>
              <a:t> статуя </a:t>
            </a:r>
            <a:r>
              <a:rPr lang="ru-RU" dirty="0" err="1">
                <a:solidFill>
                  <a:srgbClr val="002060"/>
                </a:solidFill>
              </a:rPr>
              <a:t>мадонни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виготовлена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мармуру</a:t>
            </a:r>
            <a:r>
              <a:rPr lang="ru-RU" dirty="0">
                <a:solidFill>
                  <a:srgbClr val="002060"/>
                </a:solidFill>
              </a:rPr>
              <a:t>, яку </a:t>
            </a:r>
            <a:r>
              <a:rPr lang="ru-RU" dirty="0" err="1">
                <a:solidFill>
                  <a:srgbClr val="002060"/>
                </a:solidFill>
              </a:rPr>
              <a:t>виконав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учень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митця</a:t>
            </a:r>
            <a:r>
              <a:rPr lang="ru-RU" dirty="0">
                <a:solidFill>
                  <a:srgbClr val="002060"/>
                </a:solidFill>
              </a:rPr>
              <a:t> — скульптор Лоренцо </a:t>
            </a:r>
            <a:r>
              <a:rPr lang="ru-RU" dirty="0" err="1">
                <a:solidFill>
                  <a:srgbClr val="002060"/>
                </a:solidFill>
              </a:rPr>
              <a:t>Лоренцетто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Епітафія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надгробку</a:t>
            </a:r>
            <a:r>
              <a:rPr lang="ru-RU" dirty="0">
                <a:solidFill>
                  <a:srgbClr val="002060"/>
                </a:solidFill>
              </a:rPr>
              <a:t> написана </a:t>
            </a:r>
            <a:r>
              <a:rPr lang="ru-RU" dirty="0" err="1">
                <a:solidFill>
                  <a:srgbClr val="002060"/>
                </a:solidFill>
              </a:rPr>
              <a:t>латиною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перекласти</a:t>
            </a:r>
            <a:r>
              <a:rPr lang="ru-RU" dirty="0">
                <a:solidFill>
                  <a:srgbClr val="002060"/>
                </a:solidFill>
              </a:rPr>
              <a:t> так: «Тут </a:t>
            </a:r>
            <a:r>
              <a:rPr lang="ru-RU" dirty="0" err="1">
                <a:solidFill>
                  <a:srgbClr val="002060"/>
                </a:solidFill>
              </a:rPr>
              <a:t>покоїться</a:t>
            </a:r>
            <a:r>
              <a:rPr lang="ru-RU" dirty="0">
                <a:solidFill>
                  <a:srgbClr val="002060"/>
                </a:solidFill>
              </a:rPr>
              <a:t> той </a:t>
            </a:r>
            <a:r>
              <a:rPr lang="ru-RU" dirty="0" err="1">
                <a:solidFill>
                  <a:srgbClr val="002060"/>
                </a:solidFill>
              </a:rPr>
              <a:t>Рафаель</a:t>
            </a:r>
            <a:r>
              <a:rPr lang="ru-RU" dirty="0">
                <a:solidFill>
                  <a:srgbClr val="002060"/>
                </a:solidFill>
              </a:rPr>
              <a:t>, при </a:t>
            </a:r>
            <a:r>
              <a:rPr lang="ru-RU" dirty="0" err="1">
                <a:solidFill>
                  <a:srgbClr val="002060"/>
                </a:solidFill>
              </a:rPr>
              <a:t>житті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якого</a:t>
            </a:r>
            <a:r>
              <a:rPr lang="ru-RU" dirty="0">
                <a:solidFill>
                  <a:srgbClr val="002060"/>
                </a:solidFill>
              </a:rPr>
              <a:t> велика природа боялась </a:t>
            </a:r>
            <a:r>
              <a:rPr lang="ru-RU" dirty="0" err="1">
                <a:solidFill>
                  <a:srgbClr val="002060"/>
                </a:solidFill>
              </a:rPr>
              <a:t>залишитись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переможеною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після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смерті</a:t>
            </a:r>
            <a:r>
              <a:rPr lang="ru-RU" dirty="0">
                <a:solidFill>
                  <a:srgbClr val="002060"/>
                </a:solidFill>
              </a:rPr>
              <a:t> вона </a:t>
            </a:r>
            <a:r>
              <a:rPr lang="ru-RU" dirty="0" err="1">
                <a:solidFill>
                  <a:srgbClr val="002060"/>
                </a:solidFill>
              </a:rPr>
              <a:t>боялася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вмерти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2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517232" y="2636912"/>
            <a:ext cx="2664296" cy="9269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sz="3600" dirty="0" err="1">
                <a:solidFill>
                  <a:srgbClr val="002060"/>
                </a:solidFill>
              </a:rPr>
              <a:t>Рафаель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народився</a:t>
            </a:r>
            <a:r>
              <a:rPr lang="ru-RU" sz="3600" dirty="0">
                <a:solidFill>
                  <a:srgbClr val="002060"/>
                </a:solidFill>
              </a:rPr>
              <a:t> у </a:t>
            </a:r>
            <a:r>
              <a:rPr lang="ru-RU" sz="3600" dirty="0" err="1">
                <a:solidFill>
                  <a:srgbClr val="002060"/>
                </a:solidFill>
              </a:rPr>
              <a:t>містечку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Урбіно</a:t>
            </a:r>
            <a:r>
              <a:rPr lang="ru-RU" sz="3600" dirty="0" smtClean="0">
                <a:solidFill>
                  <a:srgbClr val="002060"/>
                </a:solidFill>
              </a:rPr>
              <a:t>, в </a:t>
            </a:r>
            <a:r>
              <a:rPr lang="ru-RU" sz="3600" dirty="0" err="1" smtClean="0">
                <a:solidFill>
                  <a:srgbClr val="002060"/>
                </a:solidFill>
              </a:rPr>
              <a:t>квітні</a:t>
            </a:r>
            <a:r>
              <a:rPr lang="ru-RU" sz="3600" dirty="0" smtClean="0">
                <a:solidFill>
                  <a:srgbClr val="002060"/>
                </a:solidFill>
              </a:rPr>
              <a:t> 1483р. </a:t>
            </a:r>
            <a:r>
              <a:rPr lang="ru-RU" sz="3600" dirty="0">
                <a:solidFill>
                  <a:srgbClr val="002060"/>
                </a:solidFill>
              </a:rPr>
              <a:t>в </a:t>
            </a:r>
            <a:r>
              <a:rPr lang="ru-RU" sz="3600" dirty="0" err="1">
                <a:solidFill>
                  <a:srgbClr val="002060"/>
                </a:solidFill>
              </a:rPr>
              <a:t>області</a:t>
            </a:r>
            <a:r>
              <a:rPr lang="ru-RU" sz="3600" dirty="0">
                <a:solidFill>
                  <a:srgbClr val="002060"/>
                </a:solidFill>
              </a:rPr>
              <a:t> Марке, </a:t>
            </a:r>
            <a:r>
              <a:rPr lang="ru-RU" sz="3600" dirty="0" err="1">
                <a:solidFill>
                  <a:srgbClr val="002060"/>
                </a:solidFill>
              </a:rPr>
              <a:t>що</a:t>
            </a:r>
            <a:r>
              <a:rPr lang="ru-RU" sz="3600" dirty="0">
                <a:solidFill>
                  <a:srgbClr val="002060"/>
                </a:solidFill>
              </a:rPr>
              <a:t> належав </a:t>
            </a:r>
            <a:r>
              <a:rPr lang="ru-RU" sz="3600" dirty="0" err="1">
                <a:solidFill>
                  <a:srgbClr val="002060"/>
                </a:solidFill>
              </a:rPr>
              <a:t>тоді</a:t>
            </a:r>
            <a:r>
              <a:rPr lang="ru-RU" sz="3600" dirty="0">
                <a:solidFill>
                  <a:srgbClr val="002060"/>
                </a:solidFill>
              </a:rPr>
              <a:t> герцогам </a:t>
            </a:r>
            <a:r>
              <a:rPr lang="ru-RU" sz="3600" dirty="0" err="1">
                <a:solidFill>
                  <a:srgbClr val="002060"/>
                </a:solidFill>
              </a:rPr>
              <a:t>Монтефельтро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3600" dirty="0" err="1">
                <a:solidFill>
                  <a:srgbClr val="002060"/>
                </a:solidFill>
              </a:rPr>
              <a:t>Був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сином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Джованні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Санті</a:t>
            </a:r>
            <a:r>
              <a:rPr lang="ru-RU" sz="3600" dirty="0">
                <a:solidFill>
                  <a:srgbClr val="002060"/>
                </a:solidFill>
              </a:rPr>
              <a:t> — придворного художника </a:t>
            </a:r>
            <a:r>
              <a:rPr lang="ru-RU" sz="3600" dirty="0" err="1">
                <a:solidFill>
                  <a:srgbClr val="002060"/>
                </a:solidFill>
              </a:rPr>
              <a:t>урбінського</a:t>
            </a:r>
            <a:r>
              <a:rPr lang="ru-RU" sz="3600" dirty="0">
                <a:solidFill>
                  <a:srgbClr val="002060"/>
                </a:solidFill>
              </a:rPr>
              <a:t> герцога. До того ж </a:t>
            </a:r>
            <a:r>
              <a:rPr lang="ru-RU" sz="3600" dirty="0" err="1">
                <a:solidFill>
                  <a:srgbClr val="002060"/>
                </a:solidFill>
              </a:rPr>
              <a:t>батько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займався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поезією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  <a:r>
              <a:rPr lang="ru-RU" sz="3600" dirty="0" err="1">
                <a:solidFill>
                  <a:srgbClr val="002060"/>
                </a:solidFill>
              </a:rPr>
              <a:t>Збережені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картини</a:t>
            </a:r>
            <a:r>
              <a:rPr lang="ru-RU" sz="3600" dirty="0">
                <a:solidFill>
                  <a:srgbClr val="002060"/>
                </a:solidFill>
              </a:rPr>
              <a:t> батька </a:t>
            </a:r>
            <a:r>
              <a:rPr lang="ru-RU" sz="3600" dirty="0" err="1">
                <a:solidFill>
                  <a:srgbClr val="002060"/>
                </a:solidFill>
              </a:rPr>
              <a:t>мають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невелику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мистецьку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вартість</a:t>
            </a:r>
            <a:r>
              <a:rPr lang="ru-RU" sz="3600" dirty="0">
                <a:solidFill>
                  <a:srgbClr val="002060"/>
                </a:solidFill>
              </a:rPr>
              <a:t>. Але </a:t>
            </a:r>
            <a:r>
              <a:rPr lang="ru-RU" sz="3600" dirty="0" err="1">
                <a:solidFill>
                  <a:srgbClr val="002060"/>
                </a:solidFill>
              </a:rPr>
              <a:t>перші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навички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син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отримав</a:t>
            </a:r>
            <a:r>
              <a:rPr lang="ru-RU" sz="3600" dirty="0">
                <a:solidFill>
                  <a:srgbClr val="002060"/>
                </a:solidFill>
              </a:rPr>
              <a:t> в </a:t>
            </a:r>
            <a:r>
              <a:rPr lang="ru-RU" sz="3600" dirty="0" err="1">
                <a:solidFill>
                  <a:srgbClr val="002060"/>
                </a:solidFill>
              </a:rPr>
              <a:t>майстерні</a:t>
            </a:r>
            <a:r>
              <a:rPr lang="ru-RU" sz="3600" dirty="0">
                <a:solidFill>
                  <a:srgbClr val="002060"/>
                </a:solidFill>
              </a:rPr>
              <a:t> батька, </a:t>
            </a:r>
            <a:r>
              <a:rPr lang="ru-RU" sz="3600" dirty="0" err="1">
                <a:solidFill>
                  <a:srgbClr val="002060"/>
                </a:solidFill>
              </a:rPr>
              <a:t>що</a:t>
            </a:r>
            <a:r>
              <a:rPr lang="ru-RU" sz="3600" dirty="0">
                <a:solidFill>
                  <a:srgbClr val="002060"/>
                </a:solidFill>
              </a:rPr>
              <a:t> прищепив </a:t>
            </a:r>
            <a:r>
              <a:rPr lang="ru-RU" sz="3600" dirty="0" err="1">
                <a:solidFill>
                  <a:srgbClr val="002060"/>
                </a:solidFill>
              </a:rPr>
              <a:t>сину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зацікавленість</a:t>
            </a:r>
            <a:r>
              <a:rPr lang="ru-RU" sz="3600" dirty="0">
                <a:solidFill>
                  <a:srgbClr val="002060"/>
                </a:solidFill>
              </a:rPr>
              <a:t> в </a:t>
            </a:r>
            <a:r>
              <a:rPr lang="ru-RU" sz="3600" dirty="0" err="1">
                <a:solidFill>
                  <a:srgbClr val="002060"/>
                </a:solidFill>
              </a:rPr>
              <a:t>мистецтві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  <a:r>
              <a:rPr lang="ru-RU" sz="3600" dirty="0" err="1">
                <a:solidFill>
                  <a:srgbClr val="002060"/>
                </a:solidFill>
              </a:rPr>
              <a:t>Батько</a:t>
            </a:r>
            <a:r>
              <a:rPr lang="ru-RU" sz="3600" dirty="0">
                <a:solidFill>
                  <a:srgbClr val="002060"/>
                </a:solidFill>
              </a:rPr>
              <a:t> помер, коли </a:t>
            </a:r>
            <a:r>
              <a:rPr lang="ru-RU" sz="3600" dirty="0" err="1">
                <a:solidFill>
                  <a:srgbClr val="002060"/>
                </a:solidFill>
              </a:rPr>
              <a:t>сину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виповнилося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одинадцять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років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  <a:r>
              <a:rPr lang="ru-RU" sz="3600" dirty="0" err="1">
                <a:solidFill>
                  <a:srgbClr val="002060"/>
                </a:solidFill>
              </a:rPr>
              <a:t>Відтепер</a:t>
            </a:r>
            <a:r>
              <a:rPr lang="ru-RU" sz="3600" dirty="0">
                <a:solidFill>
                  <a:srgbClr val="002060"/>
                </a:solidFill>
              </a:rPr>
              <a:t> на </a:t>
            </a:r>
            <a:r>
              <a:rPr lang="ru-RU" sz="3600" dirty="0" err="1">
                <a:solidFill>
                  <a:srgbClr val="002060"/>
                </a:solidFill>
              </a:rPr>
              <a:t>виховання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підлітка</a:t>
            </a:r>
            <a:r>
              <a:rPr lang="ru-RU" sz="3600" dirty="0">
                <a:solidFill>
                  <a:srgbClr val="002060"/>
                </a:solidFill>
              </a:rPr>
              <a:t> і </a:t>
            </a:r>
            <a:r>
              <a:rPr lang="ru-RU" sz="3600" dirty="0" err="1">
                <a:solidFill>
                  <a:srgbClr val="002060"/>
                </a:solidFill>
              </a:rPr>
              <a:t>зростання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його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майстерності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матимуть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вплив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сторонні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митці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</a:p>
          <a:p>
            <a:endParaRPr lang="ru-RU" sz="3600" dirty="0">
              <a:solidFill>
                <a:srgbClr val="002060"/>
              </a:solidFill>
            </a:endParaRPr>
          </a:p>
          <a:p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340768" y="-288032"/>
            <a:ext cx="2149896" cy="576064"/>
          </a:xfrm>
        </p:spPr>
        <p:txBody>
          <a:bodyPr>
            <a:normAutofit fontScale="90000"/>
          </a:bodyPr>
          <a:lstStyle/>
          <a:p>
            <a:endParaRPr lang="ru-RU" sz="3600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«Мадонна </a:t>
            </a:r>
            <a:r>
              <a:rPr lang="uk-UA" b="1" i="1" dirty="0" err="1" smtClean="0">
                <a:solidFill>
                  <a:srgbClr val="FF0000"/>
                </a:solidFill>
              </a:rPr>
              <a:t>Конестабіле</a:t>
            </a:r>
            <a:r>
              <a:rPr lang="uk-UA" b="1" i="1" dirty="0" smtClean="0">
                <a:solidFill>
                  <a:srgbClr val="FF0000"/>
                </a:solidFill>
              </a:rPr>
              <a:t>»</a:t>
            </a:r>
            <a:r>
              <a:rPr lang="uk-UA" i="1" dirty="0" smtClean="0">
                <a:solidFill>
                  <a:srgbClr val="FF0000"/>
                </a:solidFill>
              </a:rPr>
              <a:t>        </a:t>
            </a:r>
          </a:p>
          <a:p>
            <a:pPr marL="137160" indent="0">
              <a:buNone/>
            </a:pPr>
            <a:r>
              <a:rPr lang="uk-UA" i="1" dirty="0" smtClean="0">
                <a:solidFill>
                  <a:srgbClr val="FF0000"/>
                </a:solidFill>
              </a:rPr>
              <a:t>                                                 </a:t>
            </a:r>
          </a:p>
          <a:p>
            <a:pPr marL="137160" indent="0">
              <a:buNone/>
            </a:pPr>
            <a:endParaRPr lang="uk-UA" i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endParaRPr lang="uk-UA" i="1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endParaRPr lang="uk-UA" i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endParaRPr lang="uk-UA" i="1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endParaRPr lang="uk-UA" i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endParaRPr lang="uk-UA" i="1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endParaRPr lang="uk-UA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/>
          <a:lstStyle/>
          <a:p>
            <a:pPr marL="13716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«Сон </a:t>
            </a:r>
            <a:r>
              <a:rPr lang="ru-RU" b="1" i="1" dirty="0" err="1">
                <a:solidFill>
                  <a:srgbClr val="FF0000"/>
                </a:solidFill>
              </a:rPr>
              <a:t>лицаря</a:t>
            </a:r>
            <a:r>
              <a:rPr lang="ru-RU" b="1" i="1" dirty="0">
                <a:solidFill>
                  <a:srgbClr val="FF0000"/>
                </a:solidFill>
              </a:rPr>
              <a:t>»</a:t>
            </a:r>
          </a:p>
          <a:p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3" y="692696"/>
            <a:ext cx="356003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73152"/>
            <a:ext cx="365435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2953" y="3717032"/>
            <a:ext cx="2497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 err="1" smtClean="0">
                <a:solidFill>
                  <a:srgbClr val="FF0000"/>
                </a:solidFill>
              </a:rPr>
              <a:t>Заручини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Діви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Марії</a:t>
            </a:r>
            <a:r>
              <a:rPr lang="ru-RU" b="1" i="1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141708"/>
            <a:ext cx="3857625" cy="236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9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u="sng" dirty="0" err="1" smtClean="0">
                <a:solidFill>
                  <a:srgbClr val="002060"/>
                </a:solidFill>
                <a:effectLst/>
              </a:rPr>
              <a:t>Рафаель-портретист</a:t>
            </a:r>
            <a:endParaRPr lang="ru-RU" sz="4000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Серед</a:t>
            </a:r>
            <a:r>
              <a:rPr lang="ru-RU" dirty="0">
                <a:solidFill>
                  <a:srgbClr val="002060"/>
                </a:solidFill>
              </a:rPr>
              <a:t> перших </a:t>
            </a:r>
            <a:r>
              <a:rPr lang="ru-RU" dirty="0" err="1">
                <a:solidFill>
                  <a:srgbClr val="002060"/>
                </a:solidFill>
              </a:rPr>
              <a:t>портретних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зображень</a:t>
            </a:r>
            <a:r>
              <a:rPr lang="ru-RU" dirty="0">
                <a:solidFill>
                  <a:srgbClr val="002060"/>
                </a:solidFill>
              </a:rPr>
              <a:t> художника - </a:t>
            </a:r>
            <a:r>
              <a:rPr lang="ru-RU" dirty="0" err="1">
                <a:solidFill>
                  <a:srgbClr val="002060"/>
                </a:solidFill>
              </a:rPr>
              <a:t>портрети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Аджело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Маддалени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Доні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Рафаель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намалював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небагато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станкових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портретів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Значно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більше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лише</a:t>
            </a:r>
            <a:r>
              <a:rPr lang="ru-RU" dirty="0">
                <a:solidFill>
                  <a:srgbClr val="002060"/>
                </a:solidFill>
              </a:rPr>
              <a:t> на фресках в </a:t>
            </a:r>
            <a:r>
              <a:rPr lang="ru-RU" dirty="0" err="1">
                <a:solidFill>
                  <a:srgbClr val="002060"/>
                </a:solidFill>
              </a:rPr>
              <a:t>Ватикані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pPr marL="137160" indent="0">
              <a:buNone/>
            </a:pPr>
            <a:r>
              <a:rPr lang="ru-RU" u="sng" dirty="0" err="1" smtClean="0">
                <a:solidFill>
                  <a:srgbClr val="FF0000"/>
                </a:solidFill>
              </a:rPr>
              <a:t>Найвідоміші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u="sng" dirty="0">
                <a:solidFill>
                  <a:srgbClr val="FF0000"/>
                </a:solidFill>
              </a:rPr>
              <a:t>з них</a:t>
            </a:r>
            <a:r>
              <a:rPr lang="ru-RU" u="sng" dirty="0" smtClean="0">
                <a:solidFill>
                  <a:srgbClr val="FF0000"/>
                </a:solidFill>
              </a:rPr>
              <a:t>: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Портрет </a:t>
            </a:r>
            <a:r>
              <a:rPr lang="ru-RU" sz="2400" dirty="0" err="1">
                <a:solidFill>
                  <a:srgbClr val="002060"/>
                </a:solidFill>
              </a:rPr>
              <a:t>Маддалени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Доні</a:t>
            </a:r>
            <a:r>
              <a:rPr lang="ru-RU" sz="2400" dirty="0" smtClean="0">
                <a:solidFill>
                  <a:srgbClr val="002060"/>
                </a:solidFill>
              </a:rPr>
              <a:t>(1506р.). </a:t>
            </a:r>
            <a:r>
              <a:rPr lang="ru-RU" sz="2400" dirty="0">
                <a:solidFill>
                  <a:srgbClr val="002060"/>
                </a:solidFill>
              </a:rPr>
              <a:t>Галерея </a:t>
            </a:r>
            <a:r>
              <a:rPr lang="ru-RU" sz="2400" dirty="0" err="1">
                <a:solidFill>
                  <a:srgbClr val="002060"/>
                </a:solidFill>
              </a:rPr>
              <a:t>Палатіна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</a:rPr>
              <a:t>Флоренція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Портрет </a:t>
            </a:r>
            <a:r>
              <a:rPr lang="ru-RU" sz="2400" dirty="0">
                <a:solidFill>
                  <a:srgbClr val="002060"/>
                </a:solidFill>
              </a:rPr>
              <a:t>Анджело </a:t>
            </a:r>
            <a:r>
              <a:rPr lang="ru-RU" sz="2400" dirty="0" err="1" smtClean="0">
                <a:solidFill>
                  <a:srgbClr val="002060"/>
                </a:solidFill>
              </a:rPr>
              <a:t>Доні</a:t>
            </a:r>
            <a:r>
              <a:rPr lang="ru-RU" sz="2400" dirty="0" smtClean="0">
                <a:solidFill>
                  <a:srgbClr val="002060"/>
                </a:solidFill>
              </a:rPr>
              <a:t>(1506р.) </a:t>
            </a:r>
            <a:r>
              <a:rPr lang="ru-RU" sz="2400" dirty="0">
                <a:solidFill>
                  <a:srgbClr val="002060"/>
                </a:solidFill>
              </a:rPr>
              <a:t>Галерея </a:t>
            </a:r>
            <a:r>
              <a:rPr lang="ru-RU" sz="2400" dirty="0" err="1" smtClean="0">
                <a:solidFill>
                  <a:srgbClr val="002060"/>
                </a:solidFill>
              </a:rPr>
              <a:t>Палатіна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</a:rPr>
              <a:t>Флоренція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51723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Портрет  кардинала </a:t>
            </a:r>
            <a:r>
              <a:rPr lang="ru-RU" sz="2400" dirty="0">
                <a:solidFill>
                  <a:srgbClr val="002060"/>
                </a:solidFill>
              </a:rPr>
              <a:t>Бернардо </a:t>
            </a:r>
            <a:r>
              <a:rPr lang="ru-RU" sz="2400" dirty="0" err="1">
                <a:solidFill>
                  <a:srgbClr val="002060"/>
                </a:solidFill>
              </a:rPr>
              <a:t>Довіці</a:t>
            </a:r>
            <a:r>
              <a:rPr lang="ru-RU" sz="2400" dirty="0">
                <a:solidFill>
                  <a:srgbClr val="002060"/>
                </a:solidFill>
              </a:rPr>
              <a:t>, Палаццо </a:t>
            </a:r>
            <a:r>
              <a:rPr lang="ru-RU" sz="2400" dirty="0" err="1">
                <a:solidFill>
                  <a:srgbClr val="002060"/>
                </a:solidFill>
              </a:rPr>
              <a:t>Пітті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  <a:effectLst/>
              </a:rPr>
              <a:t>«Сікстинська мадонна»</a:t>
            </a:r>
            <a:endParaRPr lang="ru-RU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52326"/>
            <a:ext cx="5616624" cy="530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01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62473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err="1">
                <a:solidFill>
                  <a:srgbClr val="002060"/>
                </a:solidFill>
              </a:rPr>
              <a:t>Величезне</a:t>
            </a:r>
            <a:r>
              <a:rPr lang="ru-RU" sz="2400" dirty="0">
                <a:solidFill>
                  <a:srgbClr val="002060"/>
                </a:solidFill>
              </a:rPr>
              <a:t> за </a:t>
            </a:r>
            <a:r>
              <a:rPr lang="ru-RU" sz="2400" dirty="0" err="1">
                <a:solidFill>
                  <a:srgbClr val="002060"/>
                </a:solidFill>
              </a:rPr>
              <a:t>розмірами</a:t>
            </a:r>
            <a:r>
              <a:rPr lang="ru-RU" sz="2400" dirty="0">
                <a:solidFill>
                  <a:srgbClr val="002060"/>
                </a:solidFill>
              </a:rPr>
              <a:t> (256 x 196 см) полотно </a:t>
            </a:r>
            <a:r>
              <a:rPr lang="ru-RU" sz="2400" dirty="0" err="1">
                <a:solidFill>
                  <a:srgbClr val="002060"/>
                </a:solidFill>
              </a:rPr>
              <a:t>було</a:t>
            </a:r>
            <a:r>
              <a:rPr lang="ru-RU" sz="2400" dirty="0">
                <a:solidFill>
                  <a:srgbClr val="002060"/>
                </a:solidFill>
              </a:rPr>
              <a:t> створено </a:t>
            </a:r>
            <a:r>
              <a:rPr lang="ru-RU" sz="2400" dirty="0" err="1">
                <a:solidFill>
                  <a:srgbClr val="002060"/>
                </a:solidFill>
              </a:rPr>
              <a:t>Рафаелем</a:t>
            </a:r>
            <a:r>
              <a:rPr lang="ru-RU" sz="2400" dirty="0">
                <a:solidFill>
                  <a:srgbClr val="002060"/>
                </a:solidFill>
              </a:rPr>
              <a:t> для </a:t>
            </a:r>
            <a:r>
              <a:rPr lang="ru-RU" sz="2400" dirty="0" err="1">
                <a:solidFill>
                  <a:srgbClr val="002060"/>
                </a:solidFill>
              </a:rPr>
              <a:t>вівтаря</a:t>
            </a:r>
            <a:r>
              <a:rPr lang="ru-RU" sz="2400" dirty="0">
                <a:solidFill>
                  <a:srgbClr val="002060"/>
                </a:solidFill>
              </a:rPr>
              <a:t> церкви </a:t>
            </a:r>
            <a:r>
              <a:rPr lang="ru-RU" sz="2400" dirty="0" err="1">
                <a:solidFill>
                  <a:srgbClr val="002060"/>
                </a:solidFill>
              </a:rPr>
              <a:t>монастиря</a:t>
            </a:r>
            <a:r>
              <a:rPr lang="ru-RU" sz="2400" dirty="0">
                <a:solidFill>
                  <a:srgbClr val="002060"/>
                </a:solidFill>
              </a:rPr>
              <a:t> Святого </a:t>
            </a:r>
            <a:r>
              <a:rPr lang="ru-RU" sz="2400" dirty="0" err="1" smtClean="0">
                <a:solidFill>
                  <a:srgbClr val="002060"/>
                </a:solidFill>
              </a:rPr>
              <a:t>Сікста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err="1">
                <a:solidFill>
                  <a:srgbClr val="002060"/>
                </a:solidFill>
              </a:rPr>
              <a:t>П'яченці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замовлення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папи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Юлія</a:t>
            </a:r>
            <a:r>
              <a:rPr lang="ru-RU" sz="2400" dirty="0">
                <a:solidFill>
                  <a:srgbClr val="002060"/>
                </a:solidFill>
              </a:rPr>
              <a:t> II.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 err="1">
                <a:solidFill>
                  <a:srgbClr val="002060"/>
                </a:solidFill>
              </a:rPr>
              <a:t>картині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зображені</a:t>
            </a:r>
            <a:r>
              <a:rPr lang="ru-RU" sz="2400" dirty="0">
                <a:solidFill>
                  <a:srgbClr val="002060"/>
                </a:solidFill>
              </a:rPr>
              <a:t> Мадонна з </a:t>
            </a:r>
            <a:r>
              <a:rPr lang="ru-RU" sz="2400" dirty="0" err="1">
                <a:solidFill>
                  <a:srgbClr val="002060"/>
                </a:solidFill>
              </a:rPr>
              <a:t>немовлям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оточенні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папи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Сікста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II </a:t>
            </a:r>
            <a:r>
              <a:rPr lang="ru-RU" sz="2400" dirty="0">
                <a:solidFill>
                  <a:srgbClr val="002060"/>
                </a:solidFill>
              </a:rPr>
              <a:t>і </a:t>
            </a:r>
            <a:r>
              <a:rPr lang="ru-RU" sz="2400" dirty="0" err="1">
                <a:solidFill>
                  <a:srgbClr val="002060"/>
                </a:solidFill>
              </a:rPr>
              <a:t>Святої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Варвари</a:t>
            </a:r>
            <a:r>
              <a:rPr lang="ru-RU" sz="2400" dirty="0">
                <a:solidFill>
                  <a:srgbClr val="002060"/>
                </a:solidFill>
              </a:rPr>
              <a:t> по сторонах і з </a:t>
            </a:r>
            <a:r>
              <a:rPr lang="ru-RU" sz="2400" dirty="0" err="1">
                <a:solidFill>
                  <a:srgbClr val="002060"/>
                </a:solidFill>
              </a:rPr>
              <a:t>двома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ангелятами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що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дивилися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знизу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вгору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сходження</a:t>
            </a:r>
            <a:r>
              <a:rPr lang="ru-RU" sz="2400" dirty="0">
                <a:solidFill>
                  <a:srgbClr val="002060"/>
                </a:solidFill>
              </a:rPr>
              <a:t> Бога. </a:t>
            </a:r>
            <a:r>
              <a:rPr lang="ru-RU" sz="2400" dirty="0" err="1">
                <a:solidFill>
                  <a:srgbClr val="002060"/>
                </a:solidFill>
              </a:rPr>
              <a:t>Фігури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утворюють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трикутник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Розкрита</a:t>
            </a:r>
            <a:r>
              <a:rPr lang="ru-RU" sz="2400" dirty="0">
                <a:solidFill>
                  <a:srgbClr val="002060"/>
                </a:solidFill>
              </a:rPr>
              <a:t> по сторонах </a:t>
            </a:r>
            <a:r>
              <a:rPr lang="ru-RU" sz="2400" dirty="0" err="1">
                <a:solidFill>
                  <a:srgbClr val="002060"/>
                </a:solidFill>
              </a:rPr>
              <a:t>завіса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зайвий</a:t>
            </a:r>
            <a:r>
              <a:rPr lang="ru-RU" sz="2400" dirty="0">
                <a:solidFill>
                  <a:srgbClr val="002060"/>
                </a:solidFill>
              </a:rPr>
              <a:t> раз </a:t>
            </a:r>
            <a:r>
              <a:rPr lang="ru-RU" sz="2400" dirty="0" err="1">
                <a:solidFill>
                  <a:srgbClr val="002060"/>
                </a:solidFill>
              </a:rPr>
              <a:t>підкреслює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геометричну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продуманість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композиції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Це</a:t>
            </a:r>
            <a:r>
              <a:rPr lang="ru-RU" sz="2400" dirty="0">
                <a:solidFill>
                  <a:srgbClr val="002060"/>
                </a:solidFill>
              </a:rPr>
              <a:t> один з перших </a:t>
            </a:r>
            <a:r>
              <a:rPr lang="ru-RU" sz="2400" dirty="0" err="1">
                <a:solidFill>
                  <a:srgbClr val="002060"/>
                </a:solidFill>
              </a:rPr>
              <a:t>творів</a:t>
            </a:r>
            <a:r>
              <a:rPr lang="ru-RU" sz="2400" dirty="0">
                <a:solidFill>
                  <a:srgbClr val="002060"/>
                </a:solidFill>
              </a:rPr>
              <a:t>, в </a:t>
            </a:r>
            <a:r>
              <a:rPr lang="ru-RU" sz="2400" dirty="0" err="1">
                <a:solidFill>
                  <a:srgbClr val="002060"/>
                </a:solidFill>
              </a:rPr>
              <a:t>якому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глядач</a:t>
            </a:r>
            <a:r>
              <a:rPr lang="ru-RU" sz="2400" dirty="0">
                <a:solidFill>
                  <a:srgbClr val="002060"/>
                </a:solidFill>
              </a:rPr>
              <a:t> незримо </a:t>
            </a:r>
            <a:r>
              <a:rPr lang="ru-RU" sz="2400" dirty="0" err="1">
                <a:solidFill>
                  <a:srgbClr val="002060"/>
                </a:solidFill>
              </a:rPr>
              <a:t>виявляється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вписаний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композицію</a:t>
            </a:r>
            <a:r>
              <a:rPr lang="ru-RU" sz="2400" dirty="0">
                <a:solidFill>
                  <a:srgbClr val="002060"/>
                </a:solidFill>
              </a:rPr>
              <a:t>: </a:t>
            </a:r>
            <a:r>
              <a:rPr lang="ru-RU" sz="2400" dirty="0" err="1">
                <a:solidFill>
                  <a:srgbClr val="002060"/>
                </a:solidFill>
              </a:rPr>
              <a:t>здається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що</a:t>
            </a:r>
            <a:r>
              <a:rPr lang="ru-RU" sz="2400" dirty="0">
                <a:solidFill>
                  <a:srgbClr val="002060"/>
                </a:solidFill>
              </a:rPr>
              <a:t> Мадонна </a:t>
            </a:r>
            <a:r>
              <a:rPr lang="ru-RU" sz="2400" dirty="0" err="1">
                <a:solidFill>
                  <a:srgbClr val="002060"/>
                </a:solidFill>
              </a:rPr>
              <a:t>спускається</a:t>
            </a:r>
            <a:r>
              <a:rPr lang="ru-RU" sz="2400" dirty="0">
                <a:solidFill>
                  <a:srgbClr val="002060"/>
                </a:solidFill>
              </a:rPr>
              <a:t> з небес прямо </a:t>
            </a:r>
            <a:r>
              <a:rPr lang="ru-RU" sz="2400" dirty="0" err="1">
                <a:solidFill>
                  <a:srgbClr val="002060"/>
                </a:solidFill>
              </a:rPr>
              <a:t>назустріч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глядачеві</a:t>
            </a:r>
            <a:r>
              <a:rPr lang="ru-RU" sz="2400" dirty="0">
                <a:solidFill>
                  <a:srgbClr val="002060"/>
                </a:solidFill>
              </a:rPr>
              <a:t> і дивиться </a:t>
            </a:r>
            <a:r>
              <a:rPr lang="ru-RU" sz="2400" dirty="0" err="1">
                <a:solidFill>
                  <a:srgbClr val="002060"/>
                </a:solidFill>
              </a:rPr>
              <a:t>йому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очі</a:t>
            </a:r>
            <a:r>
              <a:rPr lang="ru-RU" sz="2400" dirty="0">
                <a:solidFill>
                  <a:srgbClr val="002060"/>
                </a:solidFill>
              </a:rPr>
              <a:t>. В </a:t>
            </a:r>
            <a:r>
              <a:rPr lang="ru-RU" sz="2400" dirty="0" err="1">
                <a:solidFill>
                  <a:srgbClr val="002060"/>
                </a:solidFill>
              </a:rPr>
              <a:t>образі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Марії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гармонійно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поєднані</a:t>
            </a:r>
            <a:r>
              <a:rPr lang="ru-RU" sz="2400" dirty="0">
                <a:solidFill>
                  <a:srgbClr val="002060"/>
                </a:solidFill>
              </a:rPr>
              <a:t> захват </a:t>
            </a:r>
            <a:r>
              <a:rPr lang="ru-RU" sz="2400" dirty="0" err="1">
                <a:solidFill>
                  <a:srgbClr val="002060"/>
                </a:solidFill>
              </a:rPr>
              <a:t>релігійного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тріумфу</a:t>
            </a:r>
            <a:r>
              <a:rPr lang="ru-RU" sz="2400" dirty="0">
                <a:solidFill>
                  <a:srgbClr val="002060"/>
                </a:solidFill>
              </a:rPr>
              <a:t> (художник </a:t>
            </a:r>
            <a:r>
              <a:rPr lang="ru-RU" sz="2400" dirty="0" err="1">
                <a:solidFill>
                  <a:srgbClr val="002060"/>
                </a:solidFill>
              </a:rPr>
              <a:t>повертається</a:t>
            </a:r>
            <a:r>
              <a:rPr lang="ru-RU" sz="2400" dirty="0">
                <a:solidFill>
                  <a:srgbClr val="002060"/>
                </a:solidFill>
              </a:rPr>
              <a:t> до </a:t>
            </a:r>
            <a:r>
              <a:rPr lang="ru-RU" sz="2400" dirty="0" err="1">
                <a:solidFill>
                  <a:srgbClr val="002060"/>
                </a:solidFill>
              </a:rPr>
              <a:t>ієратичності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композиції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візантійської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Одигітрії</a:t>
            </a:r>
            <a:r>
              <a:rPr lang="ru-RU" sz="2400" dirty="0">
                <a:solidFill>
                  <a:srgbClr val="002060"/>
                </a:solidFill>
              </a:rPr>
              <a:t>) з такими </a:t>
            </a:r>
            <a:r>
              <a:rPr lang="ru-RU" sz="2400" dirty="0" err="1">
                <a:solidFill>
                  <a:srgbClr val="002060"/>
                </a:solidFill>
              </a:rPr>
              <a:t>загальнолюдськими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переживаннями</a:t>
            </a:r>
            <a:r>
              <a:rPr lang="ru-RU" sz="2400" dirty="0">
                <a:solidFill>
                  <a:srgbClr val="002060"/>
                </a:solidFill>
              </a:rPr>
              <a:t>, як </a:t>
            </a:r>
            <a:r>
              <a:rPr lang="ru-RU" sz="2400" dirty="0" err="1">
                <a:solidFill>
                  <a:srgbClr val="002060"/>
                </a:solidFill>
              </a:rPr>
              <a:t>глибока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материнська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ніжність</a:t>
            </a:r>
            <a:r>
              <a:rPr lang="ru-RU" sz="2400" dirty="0">
                <a:solidFill>
                  <a:srgbClr val="002060"/>
                </a:solidFill>
              </a:rPr>
              <a:t> і </a:t>
            </a:r>
            <a:r>
              <a:rPr lang="ru-RU" sz="2400" dirty="0" err="1">
                <a:solidFill>
                  <a:srgbClr val="002060"/>
                </a:solidFill>
              </a:rPr>
              <a:t>окремі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ноти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тривоги</a:t>
            </a:r>
            <a:r>
              <a:rPr lang="ru-RU" sz="2400" dirty="0">
                <a:solidFill>
                  <a:srgbClr val="002060"/>
                </a:solidFill>
              </a:rPr>
              <a:t> за долю </a:t>
            </a:r>
            <a:r>
              <a:rPr lang="ru-RU" sz="2400" dirty="0" err="1">
                <a:solidFill>
                  <a:srgbClr val="002060"/>
                </a:solidFill>
              </a:rPr>
              <a:t>немовляти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5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uk-UA" u="sng" dirty="0" smtClean="0">
                <a:solidFill>
                  <a:srgbClr val="002060"/>
                </a:solidFill>
                <a:effectLst/>
              </a:rPr>
              <a:t>Мадонни пензля Рафаеля</a:t>
            </a:r>
            <a:endParaRPr lang="ru-RU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</a:rPr>
              <a:t>Твори </a:t>
            </a:r>
            <a:r>
              <a:rPr lang="ru-RU" dirty="0" err="1">
                <a:solidFill>
                  <a:srgbClr val="002060"/>
                </a:solidFill>
              </a:rPr>
              <a:t>Рафаеля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зображають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переважно</a:t>
            </a:r>
            <a:r>
              <a:rPr lang="ru-RU" dirty="0">
                <a:solidFill>
                  <a:srgbClr val="002060"/>
                </a:solidFill>
              </a:rPr>
              <a:t> Мадонн, яких художник </a:t>
            </a:r>
            <a:r>
              <a:rPr lang="ru-RU" dirty="0" err="1">
                <a:solidFill>
                  <a:srgbClr val="002060"/>
                </a:solidFill>
              </a:rPr>
              <a:t>малював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поетично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водночас</a:t>
            </a:r>
            <a:r>
              <a:rPr lang="ru-RU" dirty="0">
                <a:solidFill>
                  <a:srgbClr val="002060"/>
                </a:solidFill>
              </a:rPr>
              <a:t> просто за </a:t>
            </a:r>
            <a:r>
              <a:rPr lang="ru-RU" dirty="0" err="1">
                <a:solidFill>
                  <a:srgbClr val="002060"/>
                </a:solidFill>
              </a:rPr>
              <a:t>своєю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композицією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</a:t>
            </a:r>
            <a:r>
              <a:rPr lang="ru-RU" dirty="0" err="1" smtClean="0">
                <a:solidFill>
                  <a:srgbClr val="002060"/>
                </a:solidFill>
              </a:rPr>
              <a:t>ісля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Рафаеля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жоден</a:t>
            </a:r>
            <a:r>
              <a:rPr lang="ru-RU" dirty="0">
                <a:solidFill>
                  <a:srgbClr val="002060"/>
                </a:solidFill>
              </a:rPr>
              <a:t> художник не </a:t>
            </a:r>
            <a:r>
              <a:rPr lang="ru-RU" dirty="0" err="1">
                <a:solidFill>
                  <a:srgbClr val="002060"/>
                </a:solidFill>
              </a:rPr>
              <a:t>спромігся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створити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стільки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довершених</a:t>
            </a:r>
            <a:r>
              <a:rPr lang="ru-RU" dirty="0">
                <a:solidFill>
                  <a:srgbClr val="002060"/>
                </a:solidFill>
              </a:rPr>
              <a:t> і при </a:t>
            </a:r>
            <a:r>
              <a:rPr lang="ru-RU" dirty="0" err="1">
                <a:solidFill>
                  <a:srgbClr val="002060"/>
                </a:solidFill>
              </a:rPr>
              <a:t>цьому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різноманітних</a:t>
            </a:r>
            <a:r>
              <a:rPr lang="ru-RU" dirty="0">
                <a:solidFill>
                  <a:srgbClr val="002060"/>
                </a:solidFill>
              </a:rPr>
              <a:t> картин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зображенням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Мадонни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немовлям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Діва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Марія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картинах то </a:t>
            </a:r>
            <a:r>
              <a:rPr lang="ru-RU" dirty="0" err="1">
                <a:solidFill>
                  <a:srgbClr val="002060"/>
                </a:solidFill>
              </a:rPr>
              <a:t>зовсім</a:t>
            </a:r>
            <a:r>
              <a:rPr lang="ru-RU" dirty="0">
                <a:solidFill>
                  <a:srgbClr val="002060"/>
                </a:solidFill>
              </a:rPr>
              <a:t> юна і </a:t>
            </a:r>
            <a:r>
              <a:rPr lang="ru-RU" dirty="0" err="1">
                <a:solidFill>
                  <a:srgbClr val="002060"/>
                </a:solidFill>
              </a:rPr>
              <a:t>ніжна</a:t>
            </a:r>
            <a:r>
              <a:rPr lang="ru-RU" dirty="0">
                <a:solidFill>
                  <a:srgbClr val="002060"/>
                </a:solidFill>
              </a:rPr>
              <a:t>, то </a:t>
            </a:r>
            <a:r>
              <a:rPr lang="ru-RU" dirty="0" err="1">
                <a:solidFill>
                  <a:srgbClr val="002060"/>
                </a:solidFill>
              </a:rPr>
              <a:t>зображена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вигляді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простої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напрацьованої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стомленої</a:t>
            </a:r>
            <a:r>
              <a:rPr lang="ru-RU" dirty="0">
                <a:solidFill>
                  <a:srgbClr val="002060"/>
                </a:solidFill>
              </a:rPr>
              <a:t> селянки. Мадонна </a:t>
            </a:r>
            <a:r>
              <a:rPr lang="ru-RU" dirty="0" err="1">
                <a:solidFill>
                  <a:srgbClr val="002060"/>
                </a:solidFill>
              </a:rPr>
              <a:t>чи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надійно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тримає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немовля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Ісуса</a:t>
            </a:r>
            <a:r>
              <a:rPr lang="ru-RU" dirty="0">
                <a:solidFill>
                  <a:srgbClr val="002060"/>
                </a:solidFill>
              </a:rPr>
              <a:t> у руках </a:t>
            </a:r>
            <a:r>
              <a:rPr lang="ru-RU" dirty="0" err="1">
                <a:solidFill>
                  <a:srgbClr val="002060"/>
                </a:solidFill>
              </a:rPr>
              <a:t>чи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бавиться</a:t>
            </a:r>
            <a:r>
              <a:rPr lang="ru-RU" dirty="0">
                <a:solidFill>
                  <a:srgbClr val="002060"/>
                </a:solidFill>
              </a:rPr>
              <a:t> з ним на </a:t>
            </a:r>
            <a:r>
              <a:rPr lang="ru-RU" dirty="0" err="1">
                <a:solidFill>
                  <a:srgbClr val="002060"/>
                </a:solidFill>
              </a:rPr>
              <a:t>тлі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різноманітних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пейзажів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600" i="1" dirty="0" smtClean="0">
                <a:solidFill>
                  <a:srgbClr val="FF0000"/>
                </a:solidFill>
                <a:effectLst/>
              </a:rPr>
              <a:t>«Мадонна з гвоздиками»</a:t>
            </a:r>
            <a:r>
              <a:rPr lang="uk-UA" sz="2600" i="1" dirty="0" smtClean="0">
                <a:solidFill>
                  <a:srgbClr val="002060"/>
                </a:solidFill>
                <a:effectLst/>
              </a:rPr>
              <a:t>  </a:t>
            </a:r>
            <a:r>
              <a:rPr lang="uk-UA" sz="2600" i="1" dirty="0" smtClean="0">
                <a:solidFill>
                  <a:srgbClr val="FF0000"/>
                </a:solidFill>
                <a:effectLst/>
              </a:rPr>
              <a:t>«Мадонна на луці»</a:t>
            </a:r>
            <a:endParaRPr lang="ru-RU" sz="260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88900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33" y="1484784"/>
            <a:ext cx="390552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65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417638"/>
          </a:xfrm>
        </p:spPr>
        <p:txBody>
          <a:bodyPr>
            <a:normAutofit/>
          </a:bodyPr>
          <a:lstStyle/>
          <a:p>
            <a:r>
              <a:rPr lang="uk-UA" sz="4400" i="1" dirty="0" smtClean="0">
                <a:solidFill>
                  <a:srgbClr val="FF0000"/>
                </a:solidFill>
                <a:effectLst/>
              </a:rPr>
              <a:t>«Афінська школа»</a:t>
            </a:r>
            <a:endParaRPr lang="ru-RU" sz="44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143750" cy="5373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4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757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Рафаель Санті  (1483-1520рр.)</vt:lpstr>
      <vt:lpstr>Презентация PowerPoint</vt:lpstr>
      <vt:lpstr>Презентация PowerPoint</vt:lpstr>
      <vt:lpstr>Рафаель-портретист</vt:lpstr>
      <vt:lpstr>«Сікстинська мадонна»</vt:lpstr>
      <vt:lpstr>Презентация PowerPoint</vt:lpstr>
      <vt:lpstr>Мадонни пензля Рафаеля</vt:lpstr>
      <vt:lpstr>«Мадонна з гвоздиками»  «Мадонна на луці»</vt:lpstr>
      <vt:lpstr>«Афінська школа»</vt:lpstr>
      <vt:lpstr>Презентация PowerPoint</vt:lpstr>
      <vt:lpstr>Рафаель і архітектура</vt:lpstr>
      <vt:lpstr>Збудоване крило Вілли Мадами з боку саду</vt:lpstr>
      <vt:lpstr>Малюнки Рафаеля Санті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Рафаель Санті  (1483-1520рр.)</dc:title>
  <dc:creator>Таня</dc:creator>
  <cp:lastModifiedBy>Таня</cp:lastModifiedBy>
  <cp:revision>16</cp:revision>
  <dcterms:created xsi:type="dcterms:W3CDTF">2014-10-29T10:58:05Z</dcterms:created>
  <dcterms:modified xsi:type="dcterms:W3CDTF">2014-10-30T15:48:23Z</dcterms:modified>
</cp:coreProperties>
</file>