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7" r:id="rId4"/>
    <p:sldId id="258" r:id="rId5"/>
    <p:sldId id="270" r:id="rId6"/>
    <p:sldId id="259" r:id="rId7"/>
    <p:sldId id="260" r:id="rId8"/>
    <p:sldId id="261" r:id="rId9"/>
    <p:sldId id="262" r:id="rId10"/>
    <p:sldId id="267" r:id="rId11"/>
    <p:sldId id="265" r:id="rId12"/>
    <p:sldId id="266" r:id="rId13"/>
    <p:sldId id="268" r:id="rId14"/>
    <p:sldId id="269" r:id="rId15"/>
    <p:sldId id="271" r:id="rId16"/>
    <p:sldId id="272" r:id="rId17"/>
    <p:sldId id="273" r:id="rId18"/>
    <p:sldId id="274"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949" autoAdjust="0"/>
    <p:restoredTop sz="93467" autoAdjust="0"/>
  </p:normalViewPr>
  <p:slideViewPr>
    <p:cSldViewPr>
      <p:cViewPr varScale="1">
        <p:scale>
          <a:sx n="73" d="100"/>
          <a:sy n="73" d="100"/>
        </p:scale>
        <p:origin x="-108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14.12.2014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14.12.2014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14.12.2014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14.12.2014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14.12.2014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14.12.2014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14.12.2014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3857620" cy="1785950"/>
          </a:xfrm>
        </p:spPr>
        <p:txBody>
          <a:bodyPr>
            <a:normAutofit/>
          </a:bodyPr>
          <a:lstStyle/>
          <a:p>
            <a:r>
              <a:rPr lang="uk-UA" dirty="0" smtClean="0"/>
              <a:t>     </a:t>
            </a:r>
            <a:r>
              <a:rPr lang="uk-UA" sz="3600" dirty="0" smtClean="0"/>
              <a:t>Презентація</a:t>
            </a:r>
            <a:br>
              <a:rPr lang="uk-UA" sz="3600" dirty="0" smtClean="0"/>
            </a:br>
            <a:r>
              <a:rPr lang="uk-UA" sz="3600" dirty="0" smtClean="0"/>
              <a:t> Ніколя </a:t>
            </a:r>
            <a:r>
              <a:rPr lang="uk-UA" sz="3600" dirty="0" err="1" smtClean="0"/>
              <a:t>Саркозі</a:t>
            </a:r>
            <a:endParaRPr lang="uk-UA" sz="3600" dirty="0"/>
          </a:p>
        </p:txBody>
      </p:sp>
      <p:sp>
        <p:nvSpPr>
          <p:cNvPr id="4" name="Текст 3"/>
          <p:cNvSpPr>
            <a:spLocks noGrp="1"/>
          </p:cNvSpPr>
          <p:nvPr>
            <p:ph type="body" idx="2"/>
          </p:nvPr>
        </p:nvSpPr>
        <p:spPr>
          <a:xfrm>
            <a:off x="500034" y="1857364"/>
            <a:ext cx="3008313" cy="4602163"/>
          </a:xfrm>
        </p:spPr>
        <p:txBody>
          <a:bodyPr/>
          <a:lstStyle/>
          <a:p>
            <a:endParaRPr lang="uk-UA" dirty="0" smtClean="0"/>
          </a:p>
          <a:p>
            <a:endParaRPr lang="uk-UA" dirty="0" smtClean="0"/>
          </a:p>
          <a:p>
            <a:endParaRPr lang="uk-UA" dirty="0" smtClean="0"/>
          </a:p>
          <a:p>
            <a:r>
              <a:rPr lang="uk-UA" sz="2000" dirty="0" smtClean="0"/>
              <a:t>Виконала :</a:t>
            </a:r>
          </a:p>
          <a:p>
            <a:r>
              <a:rPr lang="uk-UA" sz="2000" dirty="0" smtClean="0"/>
              <a:t>Учениця 11 класу</a:t>
            </a:r>
          </a:p>
          <a:p>
            <a:r>
              <a:rPr lang="uk-UA" sz="2000" dirty="0" err="1" smtClean="0"/>
              <a:t>Бутенко</a:t>
            </a:r>
            <a:r>
              <a:rPr lang="uk-UA" sz="2000" dirty="0" smtClean="0"/>
              <a:t> Валерія</a:t>
            </a:r>
          </a:p>
          <a:p>
            <a:endParaRPr lang="uk-UA" sz="2000" dirty="0" smtClean="0"/>
          </a:p>
        </p:txBody>
      </p:sp>
      <p:sp>
        <p:nvSpPr>
          <p:cNvPr id="3" name="Содержимое 2"/>
          <p:cNvSpPr>
            <a:spLocks noGrp="1"/>
          </p:cNvSpPr>
          <p:nvPr>
            <p:ph sz="half" idx="1"/>
          </p:nvPr>
        </p:nvSpPr>
        <p:spPr/>
        <p:txBody>
          <a:bodyPr/>
          <a:lstStyle/>
          <a:p>
            <a:pPr>
              <a:buNone/>
            </a:pPr>
            <a:endParaRPr lang="uk-UA" dirty="0"/>
          </a:p>
        </p:txBody>
      </p:sp>
      <p:pic>
        <p:nvPicPr>
          <p:cNvPr id="1026" name="Picture 2" descr="http://www.globa.ru/html_new/upload/publications/309397.jpg"/>
          <p:cNvPicPr>
            <a:picLocks noChangeAspect="1" noChangeArrowheads="1"/>
          </p:cNvPicPr>
          <p:nvPr/>
        </p:nvPicPr>
        <p:blipFill>
          <a:blip r:embed="rId2"/>
          <a:srcRect/>
          <a:stretch>
            <a:fillRect/>
          </a:stretch>
        </p:blipFill>
        <p:spPr bwMode="auto">
          <a:xfrm>
            <a:off x="3929058" y="1428736"/>
            <a:ext cx="4491125" cy="379081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142984"/>
            <a:ext cx="8401080" cy="4972072"/>
          </a:xfrm>
        </p:spPr>
        <p:txBody>
          <a:bodyPr>
            <a:normAutofit fontScale="85000" lnSpcReduction="20000"/>
          </a:bodyPr>
          <a:lstStyle/>
          <a:p>
            <a:r>
              <a:rPr lang="uk-UA" dirty="0" smtClean="0"/>
              <a:t>14 січня 2007 р. партія СНР висунула </a:t>
            </a:r>
            <a:r>
              <a:rPr lang="uk-UA" dirty="0" err="1" smtClean="0"/>
              <a:t>Саркозі</a:t>
            </a:r>
            <a:r>
              <a:rPr lang="uk-UA" dirty="0" smtClean="0"/>
              <a:t> на посаду президента у виборах 2007 року. В лютому 2007 р. відбулися перші телевізійні дебати між претендентами на посаду президента. Жак Ширак висловив свою підтримку кандидатури </a:t>
            </a:r>
            <a:r>
              <a:rPr lang="uk-UA" dirty="0" err="1" smtClean="0"/>
              <a:t>Саркозі</a:t>
            </a:r>
            <a:r>
              <a:rPr lang="uk-UA" dirty="0" smtClean="0"/>
              <a:t> і вже з початку перегонів він був фаворитом серед інших кандидатів. В першому турі 22 квітня 2007 р. він отримав 31,18 % голосів і вийшов у другій тур з кандидатом від Соціалістичної партії </a:t>
            </a:r>
            <a:r>
              <a:rPr lang="uk-UA" dirty="0" err="1" smtClean="0"/>
              <a:t>Сеголен</a:t>
            </a:r>
            <a:r>
              <a:rPr lang="uk-UA" dirty="0" smtClean="0"/>
              <a:t> </a:t>
            </a:r>
            <a:r>
              <a:rPr lang="uk-UA" dirty="0" err="1" smtClean="0"/>
              <a:t>Руаяль</a:t>
            </a:r>
            <a:r>
              <a:rPr lang="uk-UA" dirty="0" smtClean="0"/>
              <a:t>. В другому турі 6 травня 2007 р. він отримав впевнену перемогу над </a:t>
            </a:r>
            <a:r>
              <a:rPr lang="uk-UA" dirty="0" err="1" smtClean="0"/>
              <a:t>Руаяль</a:t>
            </a:r>
            <a:r>
              <a:rPr lang="uk-UA" dirty="0" smtClean="0"/>
              <a:t> з 53,5 % голосів. Зразу після перемоги він підтвердив свій намір впровадити реформи та закликав до національної єдності усіх мешканців Франції. Попри це, в ніч після оголошення результатів виборів в декількох містах країни відбулися сутички його опонентів з поліцією та акти вандалізму.</a:t>
            </a:r>
          </a:p>
          <a:p>
            <a:endParaRPr lang="uk-U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023632"/>
          </a:xfrm>
        </p:spPr>
        <p:txBody>
          <a:bodyPr>
            <a:normAutofit fontScale="92500" lnSpcReduction="20000"/>
          </a:bodyPr>
          <a:lstStyle/>
          <a:p>
            <a:pPr fontAlgn="base"/>
            <a:r>
              <a:rPr lang="ru-RU" dirty="0" smtClean="0"/>
              <a:t>Политологи отмечают его высокие лидерские качества и </a:t>
            </a:r>
            <a:r>
              <a:rPr lang="ru-RU" dirty="0" err="1" smtClean="0"/>
              <a:t>харизму</a:t>
            </a:r>
            <a:r>
              <a:rPr lang="ru-RU" dirty="0" smtClean="0"/>
              <a:t>. По убеждениям — правый консерватор. Выступает за снижение налогов и социальных расходов. Сторонник европейской интеграции. Судя по его выступлениям, поддерживает традиционные французские ценности светского демократического государства, которые вобрали в себя и опыт христианской цивилизации. В вопросе ассимиляции иммигрантов обращает внимание прежде всего на их способность принять эти ценности. Считается союзником США. Некоторые журналисты, критически настроенные к политике Штатов, такие, как Тьерри </a:t>
            </a:r>
            <a:r>
              <a:rPr lang="ru-RU" dirty="0" err="1" smtClean="0"/>
              <a:t>Мейсан</a:t>
            </a:r>
            <a:r>
              <a:rPr lang="ru-RU" dirty="0" smtClean="0"/>
              <a:t>, обвиняют </a:t>
            </a:r>
            <a:r>
              <a:rPr lang="ru-RU" dirty="0" err="1" smtClean="0"/>
              <a:t>Саркози</a:t>
            </a:r>
            <a:r>
              <a:rPr lang="ru-RU" dirty="0" smtClean="0"/>
              <a:t> в том, что он агент сионизма и ЦРУ. Оппоненты и многие независимые исследователи называют </a:t>
            </a:r>
            <a:r>
              <a:rPr lang="ru-RU" dirty="0" err="1" smtClean="0"/>
              <a:t>Саркози</a:t>
            </a:r>
            <a:r>
              <a:rPr lang="ru-RU" dirty="0" smtClean="0"/>
              <a:t> либералом или </a:t>
            </a:r>
            <a:r>
              <a:rPr lang="ru-RU" dirty="0" err="1" smtClean="0"/>
              <a:t>ультралибералом</a:t>
            </a:r>
            <a:r>
              <a:rPr lang="ru-RU" dirty="0" smtClean="0"/>
              <a:t>; сам он отрицает такое определение и утверждает, что он «прагматик».</a:t>
            </a:r>
          </a:p>
          <a:p>
            <a:endParaRPr lang="uk-U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49012"/>
            <a:ext cx="8186766" cy="3308988"/>
          </a:xfrm>
        </p:spPr>
        <p:txBody>
          <a:bodyPr>
            <a:normAutofit fontScale="85000" lnSpcReduction="20000"/>
          </a:bodyPr>
          <a:lstStyle/>
          <a:p>
            <a:r>
              <a:rPr lang="ru-RU" dirty="0" err="1" smtClean="0"/>
              <a:t>Саркози</a:t>
            </a:r>
            <a:r>
              <a:rPr lang="ru-RU" dirty="0" smtClean="0"/>
              <a:t> является фигурой, в высшей степени поляризующей общество. Он — самый популярный и в то же время самый непопулярный из правых политиков последнего времени, его личность является предметом постоянной критики и насмешек со стороны левых. Распространены такие феномены, как специальные акции «</a:t>
            </a:r>
            <a:r>
              <a:rPr lang="ru-RU" dirty="0" err="1" smtClean="0"/>
              <a:t>анти-Саркози</a:t>
            </a:r>
            <a:r>
              <a:rPr lang="ru-RU" dirty="0" smtClean="0"/>
              <a:t>», голосование по принципу «кто угодно, только не он». В то же время сторонники </a:t>
            </a:r>
            <a:r>
              <a:rPr lang="ru-RU" dirty="0" err="1" smtClean="0"/>
              <a:t>Саркози</a:t>
            </a:r>
            <a:r>
              <a:rPr lang="ru-RU" dirty="0" smtClean="0"/>
              <a:t> также являются мощной и достаточно консолидированной силой.</a:t>
            </a:r>
          </a:p>
          <a:p>
            <a:endParaRPr lang="uk-UA" dirty="0"/>
          </a:p>
        </p:txBody>
      </p:sp>
      <p:pic>
        <p:nvPicPr>
          <p:cNvPr id="36866" name="Picture 2" descr="http://sport.autobam.ru/wp-content/uploads/2012/04/12032012-21.jpg"/>
          <p:cNvPicPr>
            <a:picLocks noChangeAspect="1" noChangeArrowheads="1"/>
          </p:cNvPicPr>
          <p:nvPr/>
        </p:nvPicPr>
        <p:blipFill>
          <a:blip r:embed="rId2"/>
          <a:srcRect/>
          <a:stretch>
            <a:fillRect/>
          </a:stretch>
        </p:blipFill>
        <p:spPr bwMode="auto">
          <a:xfrm>
            <a:off x="2285984" y="0"/>
            <a:ext cx="4751942" cy="357187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Цікаві факти </a:t>
            </a:r>
            <a:endParaRPr lang="uk-UA" dirty="0"/>
          </a:p>
        </p:txBody>
      </p:sp>
      <p:sp>
        <p:nvSpPr>
          <p:cNvPr id="3" name="Содержимое 2"/>
          <p:cNvSpPr>
            <a:spLocks noGrp="1"/>
          </p:cNvSpPr>
          <p:nvPr>
            <p:ph idx="1"/>
          </p:nvPr>
        </p:nvSpPr>
        <p:spPr>
          <a:xfrm>
            <a:off x="500034" y="1214422"/>
            <a:ext cx="8186766" cy="5094938"/>
          </a:xfrm>
        </p:spPr>
        <p:txBody>
          <a:bodyPr>
            <a:normAutofit fontScale="77500" lnSpcReduction="20000"/>
          </a:bodyPr>
          <a:lstStyle/>
          <a:p>
            <a:pPr>
              <a:buNone/>
            </a:pPr>
            <a:endParaRPr lang="ru-RU" dirty="0" smtClean="0"/>
          </a:p>
          <a:p>
            <a:r>
              <a:rPr lang="uk-UA" dirty="0" smtClean="0"/>
              <a:t>Зріст Ніколя </a:t>
            </a:r>
            <a:r>
              <a:rPr lang="uk-UA" dirty="0" err="1" smtClean="0"/>
              <a:t>Саркозі</a:t>
            </a:r>
            <a:r>
              <a:rPr lang="uk-UA" dirty="0" smtClean="0"/>
              <a:t> - тема, яка у французькій пресі не обговорюється. Дані про зріст президента коливаються від 165 до 170 сантиметрів. Італійська газета </a:t>
            </a:r>
            <a:r>
              <a:rPr lang="en-US" dirty="0" smtClean="0"/>
              <a:t>La </a:t>
            </a:r>
            <a:r>
              <a:rPr lang="en-US" dirty="0" err="1" smtClean="0"/>
              <a:t>Stampa</a:t>
            </a:r>
            <a:r>
              <a:rPr lang="en-US" dirty="0" smtClean="0"/>
              <a:t> </a:t>
            </a:r>
            <a:r>
              <a:rPr lang="uk-UA" dirty="0" smtClean="0"/>
              <a:t>наважилася не просто поговорити про зріст французького президента, але і розкрити секрет його зросту. Видання розповіло про те, що Ніколя </a:t>
            </a:r>
            <a:r>
              <a:rPr lang="uk-UA" dirty="0" err="1" smtClean="0"/>
              <a:t>Саркозі</a:t>
            </a:r>
            <a:r>
              <a:rPr lang="uk-UA" dirty="0" smtClean="0"/>
              <a:t> носить взуття іспанського виробництва з секретними устілками, що роблять його на 9 сантиметрів вище.</a:t>
            </a:r>
          </a:p>
          <a:p>
            <a:r>
              <a:rPr lang="uk-UA" dirty="0" smtClean="0"/>
              <a:t>За даними </a:t>
            </a:r>
            <a:r>
              <a:rPr lang="en-US" dirty="0" smtClean="0"/>
              <a:t>La </a:t>
            </a:r>
            <a:r>
              <a:rPr lang="en-US" dirty="0" err="1" smtClean="0"/>
              <a:t>Stampa</a:t>
            </a:r>
            <a:r>
              <a:rPr lang="en-US" dirty="0" smtClean="0"/>
              <a:t>, </a:t>
            </a:r>
            <a:r>
              <a:rPr lang="uk-UA" dirty="0" err="1" smtClean="0"/>
              <a:t>Саркозі</a:t>
            </a:r>
            <a:r>
              <a:rPr lang="uk-UA" dirty="0" smtClean="0"/>
              <a:t> поставляє взуття іспанська фірма </a:t>
            </a:r>
            <a:r>
              <a:rPr lang="en-US" dirty="0" err="1" smtClean="0"/>
              <a:t>Masaltos</a:t>
            </a:r>
            <a:r>
              <a:rPr lang="en-US" dirty="0" smtClean="0"/>
              <a:t>. </a:t>
            </a:r>
            <a:r>
              <a:rPr lang="uk-UA" dirty="0" smtClean="0"/>
              <a:t>Клієнти фірми - відомі іспанські співаки, наприклад, Рафаель, і американські кіноактори, зокрема, Том Круз. Замовлення клієнтам доставляються терміновою поштою, в білих пакетах без імен і написів з одним єдиним </a:t>
            </a:r>
            <a:r>
              <a:rPr lang="uk-UA" dirty="0" err="1" smtClean="0"/>
              <a:t>слоганом</a:t>
            </a:r>
            <a:r>
              <a:rPr lang="uk-UA" dirty="0" smtClean="0"/>
              <a:t>: «Вже зараз ви можете стати на сім сантиметрів вище». Туфлі з секретом, як у Ніколя </a:t>
            </a:r>
            <a:r>
              <a:rPr lang="uk-UA" dirty="0" err="1" smtClean="0"/>
              <a:t>Саркозі</a:t>
            </a:r>
            <a:r>
              <a:rPr lang="uk-UA" dirty="0" smtClean="0"/>
              <a:t>, коштують від 99 до 250 євро.</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571480"/>
            <a:ext cx="4114800" cy="5857916"/>
          </a:xfrm>
        </p:spPr>
        <p:txBody>
          <a:bodyPr>
            <a:normAutofit/>
          </a:bodyPr>
          <a:lstStyle/>
          <a:p>
            <a:r>
              <a:rPr lang="ru-RU" sz="2400" dirty="0" err="1" smtClean="0"/>
              <a:t>Ніколя</a:t>
            </a:r>
            <a:r>
              <a:rPr lang="ru-RU" sz="2400" dirty="0" smtClean="0"/>
              <a:t> </a:t>
            </a:r>
            <a:r>
              <a:rPr lang="ru-RU" sz="2400" dirty="0" err="1" smtClean="0"/>
              <a:t>Саркозі</a:t>
            </a:r>
            <a:r>
              <a:rPr lang="ru-RU" sz="2400" dirty="0" smtClean="0"/>
              <a:t> не </a:t>
            </a:r>
            <a:r>
              <a:rPr lang="ru-RU" sz="2400" dirty="0" err="1" smtClean="0"/>
              <a:t>бере</a:t>
            </a:r>
            <a:r>
              <a:rPr lang="ru-RU" sz="2400" dirty="0" smtClean="0"/>
              <a:t> на роботу </a:t>
            </a:r>
            <a:r>
              <a:rPr lang="ru-RU" sz="2400" dirty="0" err="1" smtClean="0"/>
              <a:t>охоронців</a:t>
            </a:r>
            <a:r>
              <a:rPr lang="ru-RU" sz="2400" dirty="0" smtClean="0"/>
              <a:t> </a:t>
            </a:r>
            <a:r>
              <a:rPr lang="ru-RU" sz="2400" dirty="0" err="1" smtClean="0"/>
              <a:t>високого</a:t>
            </a:r>
            <a:r>
              <a:rPr lang="ru-RU" sz="2400" dirty="0" smtClean="0"/>
              <a:t> </a:t>
            </a:r>
            <a:r>
              <a:rPr lang="ru-RU" sz="2400" dirty="0" err="1" smtClean="0"/>
              <a:t>зросту</a:t>
            </a:r>
            <a:r>
              <a:rPr lang="ru-RU" sz="2400" dirty="0" smtClean="0"/>
              <a:t>.</a:t>
            </a:r>
            <a:endParaRPr lang="uk-UA" sz="2400" dirty="0" smtClean="0"/>
          </a:p>
          <a:p>
            <a:endParaRPr lang="uk-UA" sz="2400" dirty="0" smtClean="0"/>
          </a:p>
          <a:p>
            <a:r>
              <a:rPr lang="uk-UA" sz="2400" dirty="0" smtClean="0"/>
              <a:t>Ніколя </a:t>
            </a:r>
            <a:r>
              <a:rPr lang="uk-UA" sz="2400" dirty="0" err="1" smtClean="0"/>
              <a:t>Саркозі</a:t>
            </a:r>
            <a:r>
              <a:rPr lang="uk-UA" sz="2400" dirty="0" smtClean="0"/>
              <a:t> збирає марки. Майбутній французький президент почав займатися цим хобі ще в дитинстві. Наразі колекція </a:t>
            </a:r>
            <a:r>
              <a:rPr lang="uk-UA" sz="2400" dirty="0" err="1" smtClean="0"/>
              <a:t>Саркозі</a:t>
            </a:r>
            <a:r>
              <a:rPr lang="uk-UA" sz="2400" dirty="0" smtClean="0"/>
              <a:t> є однією з найбільших у світі.</a:t>
            </a:r>
          </a:p>
          <a:p>
            <a:endParaRPr lang="uk-UA" dirty="0"/>
          </a:p>
        </p:txBody>
      </p:sp>
      <p:pic>
        <p:nvPicPr>
          <p:cNvPr id="1026" name="Picture 2" descr="http://polblog.ru/wp-content/uploads/sarkozi3_100609.jpg"/>
          <p:cNvPicPr>
            <a:picLocks noChangeAspect="1" noChangeArrowheads="1"/>
          </p:cNvPicPr>
          <p:nvPr/>
        </p:nvPicPr>
        <p:blipFill>
          <a:blip r:embed="rId2"/>
          <a:srcRect/>
          <a:stretch>
            <a:fillRect/>
          </a:stretch>
        </p:blipFill>
        <p:spPr bwMode="auto">
          <a:xfrm>
            <a:off x="4464987" y="642918"/>
            <a:ext cx="4679013" cy="521497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000108"/>
            <a:ext cx="5257808" cy="5309252"/>
          </a:xfrm>
        </p:spPr>
        <p:txBody>
          <a:bodyPr>
            <a:normAutofit/>
          </a:bodyPr>
          <a:lstStyle/>
          <a:p>
            <a:r>
              <a:rPr lang="ru-RU" dirty="0" err="1" smtClean="0"/>
              <a:t>Восени</a:t>
            </a:r>
            <a:r>
              <a:rPr lang="ru-RU" dirty="0" smtClean="0"/>
              <a:t> 2007 року </a:t>
            </a:r>
            <a:r>
              <a:rPr lang="ru-RU" dirty="0" err="1" smtClean="0"/>
              <a:t>Саркоз</a:t>
            </a:r>
            <a:r>
              <a:rPr lang="uk-UA" dirty="0" smtClean="0"/>
              <a:t>і</a:t>
            </a:r>
            <a:r>
              <a:rPr lang="ru-RU" dirty="0" smtClean="0"/>
              <a:t> </a:t>
            </a:r>
            <a:r>
              <a:rPr lang="ru-RU" dirty="0" err="1" smtClean="0"/>
              <a:t>зустрів</a:t>
            </a:r>
            <a:r>
              <a:rPr lang="ru-RU" dirty="0" smtClean="0"/>
              <a:t> на </a:t>
            </a:r>
            <a:r>
              <a:rPr lang="ru-RU" dirty="0" err="1" smtClean="0"/>
              <a:t>урочистих</a:t>
            </a:r>
            <a:r>
              <a:rPr lang="ru-RU" dirty="0" smtClean="0"/>
              <a:t> </a:t>
            </a:r>
            <a:r>
              <a:rPr lang="ru-RU" dirty="0" err="1" smtClean="0"/>
              <a:t>зборах</a:t>
            </a:r>
            <a:r>
              <a:rPr lang="ru-RU" dirty="0" smtClean="0"/>
              <a:t> Карлу </a:t>
            </a:r>
            <a:r>
              <a:rPr lang="ru-RU" dirty="0" err="1" smtClean="0"/>
              <a:t>Бруні</a:t>
            </a:r>
            <a:r>
              <a:rPr lang="ru-RU" dirty="0" smtClean="0"/>
              <a:t> , </a:t>
            </a:r>
            <a:r>
              <a:rPr lang="ru-RU" dirty="0" err="1" smtClean="0"/>
              <a:t>італійсько-французьку</a:t>
            </a:r>
            <a:r>
              <a:rPr lang="ru-RU" dirty="0" smtClean="0"/>
              <a:t> топ-модель, композитора, </a:t>
            </a:r>
            <a:r>
              <a:rPr lang="ru-RU" dirty="0" err="1" smtClean="0"/>
              <a:t>поетеса-піснярку</a:t>
            </a:r>
            <a:r>
              <a:rPr lang="ru-RU" dirty="0" smtClean="0"/>
              <a:t> </a:t>
            </a:r>
            <a:r>
              <a:rPr lang="ru-RU" dirty="0" err="1" smtClean="0"/>
              <a:t>і</a:t>
            </a:r>
            <a:r>
              <a:rPr lang="ru-RU" dirty="0" smtClean="0"/>
              <a:t> </a:t>
            </a:r>
            <a:r>
              <a:rPr lang="ru-RU" dirty="0" err="1" smtClean="0"/>
              <a:t>співачку</a:t>
            </a:r>
            <a:r>
              <a:rPr lang="ru-RU" dirty="0" smtClean="0"/>
              <a:t>. </a:t>
            </a:r>
            <a:r>
              <a:rPr lang="ru-RU" dirty="0" err="1" smtClean="0"/>
              <a:t>Між</a:t>
            </a:r>
            <a:r>
              <a:rPr lang="ru-RU" dirty="0" smtClean="0"/>
              <a:t> ними </a:t>
            </a:r>
            <a:r>
              <a:rPr lang="ru-RU" dirty="0" err="1" smtClean="0"/>
              <a:t>відразу</a:t>
            </a:r>
            <a:r>
              <a:rPr lang="ru-RU" dirty="0" smtClean="0"/>
              <a:t> ж </a:t>
            </a:r>
            <a:r>
              <a:rPr lang="ru-RU" dirty="0" err="1" smtClean="0"/>
              <a:t>зав'язалися</a:t>
            </a:r>
            <a:r>
              <a:rPr lang="ru-RU" dirty="0" smtClean="0"/>
              <a:t> </a:t>
            </a:r>
            <a:r>
              <a:rPr lang="ru-RU" dirty="0" err="1" smtClean="0"/>
              <a:t>романтичні</a:t>
            </a:r>
            <a:r>
              <a:rPr lang="ru-RU" dirty="0" smtClean="0"/>
              <a:t> </a:t>
            </a:r>
            <a:r>
              <a:rPr lang="ru-RU" dirty="0" err="1" smtClean="0"/>
              <a:t>стосунки</a:t>
            </a:r>
            <a:r>
              <a:rPr lang="ru-RU" dirty="0" smtClean="0"/>
              <a:t>, а 2 лютого 2008 року </a:t>
            </a:r>
            <a:r>
              <a:rPr lang="ru-RU" dirty="0" err="1" smtClean="0"/>
              <a:t>під</a:t>
            </a:r>
            <a:r>
              <a:rPr lang="ru-RU" dirty="0" smtClean="0"/>
              <a:t> час </a:t>
            </a:r>
            <a:r>
              <a:rPr lang="ru-RU" dirty="0" err="1" smtClean="0"/>
              <a:t>приватної</a:t>
            </a:r>
            <a:r>
              <a:rPr lang="ru-RU" dirty="0" smtClean="0"/>
              <a:t> </a:t>
            </a:r>
            <a:r>
              <a:rPr lang="ru-RU" dirty="0" err="1" smtClean="0"/>
              <a:t>церемонії</a:t>
            </a:r>
            <a:r>
              <a:rPr lang="ru-RU" dirty="0" smtClean="0"/>
              <a:t> в </a:t>
            </a:r>
            <a:r>
              <a:rPr lang="ru-RU" dirty="0" err="1" smtClean="0"/>
              <a:t>Єлисейському</a:t>
            </a:r>
            <a:r>
              <a:rPr lang="ru-RU" dirty="0" smtClean="0"/>
              <a:t> </a:t>
            </a:r>
            <a:r>
              <a:rPr lang="ru-RU" dirty="0" err="1" smtClean="0"/>
              <a:t>палаці</a:t>
            </a:r>
            <a:r>
              <a:rPr lang="ru-RU" dirty="0" smtClean="0"/>
              <a:t> пара </a:t>
            </a:r>
            <a:r>
              <a:rPr lang="ru-RU" dirty="0" err="1" smtClean="0"/>
              <a:t>одружилася</a:t>
            </a:r>
            <a:r>
              <a:rPr lang="ru-RU" dirty="0" smtClean="0"/>
              <a:t>.</a:t>
            </a:r>
          </a:p>
          <a:p>
            <a:endParaRPr lang="uk-UA" dirty="0"/>
          </a:p>
        </p:txBody>
      </p:sp>
      <p:pic>
        <p:nvPicPr>
          <p:cNvPr id="27650" name="Picture 2" descr="Карла Бруни и Николя Саркози"/>
          <p:cNvPicPr>
            <a:picLocks noChangeAspect="1" noChangeArrowheads="1"/>
          </p:cNvPicPr>
          <p:nvPr/>
        </p:nvPicPr>
        <p:blipFill>
          <a:blip r:embed="rId2"/>
          <a:srcRect/>
          <a:stretch>
            <a:fillRect/>
          </a:stretch>
        </p:blipFill>
        <p:spPr bwMode="auto">
          <a:xfrm>
            <a:off x="5389594" y="1000108"/>
            <a:ext cx="3754405" cy="514353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uk-UA" dirty="0" smtClean="0"/>
              <a:t>У жовтні 2011 року Карла </a:t>
            </a:r>
            <a:r>
              <a:rPr lang="uk-UA" dirty="0" err="1" smtClean="0"/>
              <a:t>Бруні</a:t>
            </a:r>
            <a:r>
              <a:rPr lang="uk-UA" dirty="0" smtClean="0"/>
              <a:t> народила дочку Джулію, яка стала її другою дитиною. У знаменитості також є син </a:t>
            </a:r>
            <a:r>
              <a:rPr lang="uk-UA" dirty="0" err="1" smtClean="0"/>
              <a:t>Орельєн</a:t>
            </a:r>
            <a:r>
              <a:rPr lang="uk-UA" dirty="0" smtClean="0"/>
              <a:t>. У той час, поки її чоловік Ніколя </a:t>
            </a:r>
            <a:r>
              <a:rPr lang="uk-UA" dirty="0" err="1" smtClean="0"/>
              <a:t>Саркозі</a:t>
            </a:r>
            <a:r>
              <a:rPr lang="uk-UA" dirty="0" smtClean="0"/>
              <a:t>, перебував при владі, Карла </a:t>
            </a:r>
            <a:r>
              <a:rPr lang="uk-UA" dirty="0" err="1" smtClean="0"/>
              <a:t>Бруні</a:t>
            </a:r>
            <a:r>
              <a:rPr lang="uk-UA" dirty="0" smtClean="0"/>
              <a:t> привнесла свіжий інтерес до політики і гордо носила звання найбільш стильною першої леді в світі. Тепер для її родини настала нова ера, і співачка в минулому повернулася до того, що любить більше всього на світі.</a:t>
            </a:r>
            <a:endParaRPr lang="uk-U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71472" y="285728"/>
            <a:ext cx="8143932" cy="1714512"/>
          </a:xfrm>
        </p:spPr>
        <p:txBody>
          <a:bodyPr>
            <a:normAutofit fontScale="77500" lnSpcReduction="20000"/>
          </a:bodyPr>
          <a:lstStyle/>
          <a:p>
            <a:r>
              <a:rPr lang="uk-UA" dirty="0" smtClean="0"/>
              <a:t>У жовтні 2011 року Карла </a:t>
            </a:r>
            <a:r>
              <a:rPr lang="uk-UA" dirty="0" err="1" smtClean="0"/>
              <a:t>Бруні</a:t>
            </a:r>
            <a:r>
              <a:rPr lang="uk-UA" dirty="0" smtClean="0"/>
              <a:t> народила дочку Джулію, яка стала її другою дитиною. У знаменитості також є син </a:t>
            </a:r>
            <a:r>
              <a:rPr lang="uk-UA" dirty="0" err="1" smtClean="0"/>
              <a:t>Орельєн</a:t>
            </a:r>
            <a:r>
              <a:rPr lang="uk-UA" dirty="0" smtClean="0"/>
              <a:t>. У той час, поки її чоловік Ніколя </a:t>
            </a:r>
            <a:r>
              <a:rPr lang="uk-UA" dirty="0" err="1" smtClean="0"/>
              <a:t>Саркозі</a:t>
            </a:r>
            <a:r>
              <a:rPr lang="uk-UA" dirty="0" smtClean="0"/>
              <a:t>, перебував при владі, Карла </a:t>
            </a:r>
            <a:r>
              <a:rPr lang="uk-UA" dirty="0" err="1" smtClean="0"/>
              <a:t>Бруні</a:t>
            </a:r>
            <a:r>
              <a:rPr lang="uk-UA" dirty="0" smtClean="0"/>
              <a:t> привнесла свіжий інтерес до політики і гордо носила звання найбільш стильною першої леді в світі. на світі.</a:t>
            </a:r>
            <a:endParaRPr lang="uk-UA" dirty="0"/>
          </a:p>
        </p:txBody>
      </p:sp>
      <p:pic>
        <p:nvPicPr>
          <p:cNvPr id="28674" name="Picture 2" descr="http://www.spletnik.ru/img/2010/03/arina/20100903-carlo02.jpg"/>
          <p:cNvPicPr>
            <a:picLocks noChangeAspect="1" noChangeArrowheads="1"/>
          </p:cNvPicPr>
          <p:nvPr/>
        </p:nvPicPr>
        <p:blipFill>
          <a:blip r:embed="rId2"/>
          <a:srcRect/>
          <a:stretch>
            <a:fillRect/>
          </a:stretch>
        </p:blipFill>
        <p:spPr bwMode="auto">
          <a:xfrm>
            <a:off x="357158" y="3549526"/>
            <a:ext cx="4714908" cy="3065586"/>
          </a:xfrm>
          <a:prstGeom prst="rect">
            <a:avLst/>
          </a:prstGeom>
          <a:noFill/>
        </p:spPr>
      </p:pic>
      <p:pic>
        <p:nvPicPr>
          <p:cNvPr id="28676" name="Picture 4" descr="http://www.spletnik.ru/img/__post/a3/o-00020241-a-00002353_a36a1f5bf093b4db097984f9a17c6d65_547.jpg"/>
          <p:cNvPicPr>
            <a:picLocks noChangeAspect="1" noChangeArrowheads="1"/>
          </p:cNvPicPr>
          <p:nvPr/>
        </p:nvPicPr>
        <p:blipFill>
          <a:blip r:embed="rId3"/>
          <a:srcRect/>
          <a:stretch>
            <a:fillRect/>
          </a:stretch>
        </p:blipFill>
        <p:spPr bwMode="auto">
          <a:xfrm>
            <a:off x="5352532" y="1785926"/>
            <a:ext cx="3791468" cy="4810951"/>
          </a:xfrm>
          <a:prstGeom prst="rect">
            <a:avLst/>
          </a:prstGeom>
          <a:noFill/>
        </p:spPr>
      </p:pic>
      <p:sp>
        <p:nvSpPr>
          <p:cNvPr id="7" name="Прямоугольник 6"/>
          <p:cNvSpPr/>
          <p:nvPr/>
        </p:nvSpPr>
        <p:spPr>
          <a:xfrm>
            <a:off x="214282" y="1714488"/>
            <a:ext cx="5286412" cy="1200329"/>
          </a:xfrm>
          <a:prstGeom prst="rect">
            <a:avLst/>
          </a:prstGeom>
        </p:spPr>
        <p:txBody>
          <a:bodyPr wrap="square">
            <a:spAutoFit/>
          </a:bodyPr>
          <a:lstStyle/>
          <a:p>
            <a:r>
              <a:rPr lang="uk-UA" sz="2400" dirty="0" smtClean="0"/>
              <a:t>Тепер для її родини настала нова ера, і співачка в минулому повернулася до того, що любить більше всього </a:t>
            </a:r>
            <a:endParaRPr lang="uk-UA"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t>Також </a:t>
            </a:r>
            <a:r>
              <a:rPr lang="ru-RU" sz="3200" dirty="0" err="1" smtClean="0"/>
              <a:t>Саркозі</a:t>
            </a:r>
            <a:r>
              <a:rPr lang="ru-RU" sz="3200" dirty="0" smtClean="0"/>
              <a:t> </a:t>
            </a:r>
            <a:r>
              <a:rPr lang="ru-RU" sz="3200" dirty="0" err="1" smtClean="0"/>
              <a:t>був</a:t>
            </a:r>
            <a:r>
              <a:rPr lang="ru-RU" sz="3200" dirty="0" smtClean="0"/>
              <a:t> </a:t>
            </a:r>
            <a:r>
              <a:rPr lang="ru-RU" sz="3200" dirty="0" err="1" smtClean="0"/>
              <a:t>або</a:t>
            </a:r>
            <a:r>
              <a:rPr lang="ru-RU" sz="3200" dirty="0" smtClean="0"/>
              <a:t> </a:t>
            </a:r>
            <a:r>
              <a:rPr lang="ru-RU" sz="3200" dirty="0" err="1" smtClean="0"/>
              <a:t>є</a:t>
            </a:r>
            <a:r>
              <a:rPr lang="ru-RU" sz="3200" dirty="0" smtClean="0"/>
              <a:t> </a:t>
            </a:r>
            <a:r>
              <a:rPr lang="ru-RU" sz="3200" dirty="0" err="1" smtClean="0"/>
              <a:t>фігурантом</a:t>
            </a:r>
            <a:r>
              <a:rPr lang="ru-RU" sz="3200" dirty="0" smtClean="0"/>
              <a:t> 6 </a:t>
            </a:r>
            <a:r>
              <a:rPr lang="ru-RU" sz="3200" dirty="0" err="1" smtClean="0"/>
              <a:t>кримінальних</a:t>
            </a:r>
            <a:r>
              <a:rPr lang="ru-RU" sz="3200" dirty="0" smtClean="0"/>
              <a:t> справ</a:t>
            </a:r>
            <a:endParaRPr lang="uk-UA" sz="3200" dirty="0"/>
          </a:p>
        </p:txBody>
      </p:sp>
      <p:sp>
        <p:nvSpPr>
          <p:cNvPr id="3" name="Содержимое 2"/>
          <p:cNvSpPr>
            <a:spLocks noGrp="1"/>
          </p:cNvSpPr>
          <p:nvPr>
            <p:ph idx="1"/>
          </p:nvPr>
        </p:nvSpPr>
        <p:spPr/>
        <p:txBody>
          <a:bodyPr>
            <a:normAutofit/>
          </a:bodyPr>
          <a:lstStyle/>
          <a:p>
            <a:r>
              <a:rPr lang="uk-UA" sz="2400" dirty="0" smtClean="0"/>
              <a:t>1.</a:t>
            </a:r>
            <a:r>
              <a:rPr lang="ru-RU" sz="2400" dirty="0" smtClean="0"/>
              <a:t> "Справа Бернара </a:t>
            </a:r>
            <a:r>
              <a:rPr lang="ru-RU" sz="2400" dirty="0" err="1" smtClean="0"/>
              <a:t>Тапі</a:t>
            </a:r>
            <a:r>
              <a:rPr lang="ru-RU" sz="2400" dirty="0" smtClean="0"/>
              <a:t>"</a:t>
            </a:r>
          </a:p>
          <a:p>
            <a:pPr>
              <a:buNone/>
            </a:pPr>
            <a:r>
              <a:rPr lang="ru-RU" sz="2400" dirty="0" smtClean="0"/>
              <a:t>Про продаж </a:t>
            </a:r>
            <a:r>
              <a:rPr lang="ru-RU" sz="2400" dirty="0" err="1" smtClean="0"/>
              <a:t>частки</a:t>
            </a:r>
            <a:r>
              <a:rPr lang="ru-RU" sz="2400" dirty="0" smtClean="0"/>
              <a:t> в </a:t>
            </a:r>
            <a:r>
              <a:rPr lang="ru-RU" sz="2400" dirty="0" err="1" smtClean="0"/>
              <a:t>компанії</a:t>
            </a:r>
            <a:r>
              <a:rPr lang="ru-RU" sz="2400" dirty="0" smtClean="0"/>
              <a:t> "</a:t>
            </a:r>
            <a:r>
              <a:rPr lang="ru-RU" sz="2400" dirty="0" err="1" smtClean="0"/>
              <a:t>Адідас</a:t>
            </a:r>
            <a:r>
              <a:rPr lang="ru-RU" sz="2400" dirty="0" smtClean="0"/>
              <a:t>" </a:t>
            </a:r>
            <a:r>
              <a:rPr lang="ru-RU" sz="2400" dirty="0" err="1" smtClean="0"/>
              <a:t>в</a:t>
            </a:r>
            <a:r>
              <a:rPr lang="ru-RU" sz="2400" dirty="0" smtClean="0"/>
              <a:t> 1993 </a:t>
            </a:r>
            <a:r>
              <a:rPr lang="ru-RU" sz="2400" dirty="0" err="1" smtClean="0"/>
              <a:t>році</a:t>
            </a:r>
            <a:r>
              <a:rPr lang="ru-RU" sz="2400" dirty="0" smtClean="0"/>
              <a:t>.</a:t>
            </a:r>
          </a:p>
          <a:p>
            <a:pPr>
              <a:buNone/>
            </a:pPr>
            <a:r>
              <a:rPr lang="ru-RU" sz="2400" dirty="0" err="1" smtClean="0"/>
              <a:t>Урезультаті</a:t>
            </a:r>
            <a:r>
              <a:rPr lang="ru-RU" sz="2400" dirty="0" smtClean="0"/>
              <a:t> угоди </a:t>
            </a:r>
            <a:r>
              <a:rPr lang="ru-RU" sz="2400" dirty="0" err="1" smtClean="0"/>
              <a:t>Франція</a:t>
            </a:r>
            <a:r>
              <a:rPr lang="ru-RU" sz="2400" dirty="0" smtClean="0"/>
              <a:t> </a:t>
            </a:r>
            <a:r>
              <a:rPr lang="ru-RU" sz="2400" dirty="0" err="1" smtClean="0"/>
              <a:t>втратила</a:t>
            </a:r>
            <a:r>
              <a:rPr lang="ru-RU" sz="2400" dirty="0" smtClean="0"/>
              <a:t> 400 </a:t>
            </a:r>
            <a:r>
              <a:rPr lang="ru-RU" sz="2400" dirty="0" err="1" smtClean="0"/>
              <a:t>млн</a:t>
            </a:r>
            <a:r>
              <a:rPr lang="ru-RU" sz="2400" dirty="0" smtClean="0"/>
              <a:t> </a:t>
            </a:r>
            <a:r>
              <a:rPr lang="ru-RU" sz="2400" dirty="0" err="1" smtClean="0"/>
              <a:t>євро</a:t>
            </a:r>
            <a:r>
              <a:rPr lang="ru-RU" sz="2400" dirty="0" smtClean="0"/>
              <a:t>.</a:t>
            </a:r>
          </a:p>
          <a:p>
            <a:r>
              <a:rPr lang="ru-RU" sz="2400" dirty="0" smtClean="0"/>
              <a:t>2</a:t>
            </a:r>
            <a:r>
              <a:rPr lang="ru-RU" sz="2400" dirty="0" smtClean="0"/>
              <a:t>. </a:t>
            </a:r>
            <a:r>
              <a:rPr lang="ru-RU" sz="2400" dirty="0" err="1" smtClean="0"/>
              <a:t>Прем'єр-міністр</a:t>
            </a:r>
            <a:r>
              <a:rPr lang="ru-RU" sz="2400" dirty="0" smtClean="0"/>
              <a:t> </a:t>
            </a:r>
            <a:r>
              <a:rPr lang="ru-RU" sz="2400" dirty="0" err="1" smtClean="0"/>
              <a:t>Балладюр</a:t>
            </a:r>
            <a:r>
              <a:rPr lang="ru-RU" sz="2400" dirty="0" smtClean="0"/>
              <a:t>, </a:t>
            </a:r>
            <a:r>
              <a:rPr lang="ru-RU" sz="2400" dirty="0" err="1" smtClean="0"/>
              <a:t>міністр</a:t>
            </a:r>
            <a:r>
              <a:rPr lang="ru-RU" sz="2400" dirty="0" smtClean="0"/>
              <a:t> </a:t>
            </a:r>
            <a:r>
              <a:rPr lang="ru-RU" sz="2400" dirty="0" err="1" smtClean="0"/>
              <a:t>фінансів</a:t>
            </a:r>
            <a:r>
              <a:rPr lang="ru-RU" sz="2400" dirty="0" smtClean="0"/>
              <a:t> </a:t>
            </a:r>
            <a:r>
              <a:rPr lang="ru-RU" sz="2400" dirty="0" err="1" smtClean="0"/>
              <a:t>і</a:t>
            </a:r>
            <a:r>
              <a:rPr lang="ru-RU" sz="2400" dirty="0" smtClean="0"/>
              <a:t> </a:t>
            </a:r>
            <a:r>
              <a:rPr lang="ru-RU" sz="2400" dirty="0" err="1" smtClean="0"/>
              <a:t>представник</a:t>
            </a:r>
            <a:r>
              <a:rPr lang="ru-RU" sz="2400" dirty="0" smtClean="0"/>
              <a:t> </a:t>
            </a:r>
            <a:r>
              <a:rPr lang="ru-RU" sz="2400" dirty="0" err="1" smtClean="0"/>
              <a:t>Саркозі</a:t>
            </a:r>
            <a:r>
              <a:rPr lang="ru-RU" sz="2400" dirty="0" smtClean="0"/>
              <a:t> передавали </a:t>
            </a:r>
            <a:r>
              <a:rPr lang="ru-RU" sz="2400" dirty="0" err="1" smtClean="0"/>
              <a:t>комісійні</a:t>
            </a:r>
            <a:r>
              <a:rPr lang="ru-RU" sz="2400" dirty="0" smtClean="0"/>
              <a:t> </a:t>
            </a:r>
            <a:r>
              <a:rPr lang="ru-RU" sz="2400" dirty="0" err="1" smtClean="0"/>
              <a:t>посередникам</a:t>
            </a:r>
            <a:r>
              <a:rPr lang="ru-RU" sz="2400" dirty="0" smtClean="0"/>
              <a:t>, </a:t>
            </a:r>
            <a:r>
              <a:rPr lang="ru-RU" sz="2400" dirty="0" err="1" smtClean="0"/>
              <a:t>які</a:t>
            </a:r>
            <a:r>
              <a:rPr lang="ru-RU" sz="2400" dirty="0" smtClean="0"/>
              <a:t> </a:t>
            </a:r>
            <a:r>
              <a:rPr lang="ru-RU" sz="2400" dirty="0" err="1" smtClean="0"/>
              <a:t>займаються</a:t>
            </a:r>
            <a:r>
              <a:rPr lang="ru-RU" sz="2400" dirty="0" smtClean="0"/>
              <a:t> </a:t>
            </a:r>
            <a:r>
              <a:rPr lang="ru-RU" sz="2400" dirty="0" err="1" smtClean="0"/>
              <a:t>продажем</a:t>
            </a:r>
            <a:r>
              <a:rPr lang="ru-RU" sz="2400" dirty="0" smtClean="0"/>
              <a:t> </a:t>
            </a:r>
            <a:r>
              <a:rPr lang="ru-RU" sz="2400" dirty="0" err="1" smtClean="0"/>
              <a:t>підводних</a:t>
            </a:r>
            <a:r>
              <a:rPr lang="ru-RU" sz="2400" dirty="0" smtClean="0"/>
              <a:t> </a:t>
            </a:r>
            <a:r>
              <a:rPr lang="ru-RU" sz="2400" dirty="0" err="1" smtClean="0"/>
              <a:t>човнів</a:t>
            </a:r>
            <a:r>
              <a:rPr lang="ru-RU" sz="2400" dirty="0" smtClean="0"/>
              <a:t> </a:t>
            </a:r>
            <a:r>
              <a:rPr lang="ru-RU" sz="2400" dirty="0" err="1" smtClean="0"/>
              <a:t>Саудівської</a:t>
            </a:r>
            <a:r>
              <a:rPr lang="ru-RU" sz="2400" dirty="0" smtClean="0"/>
              <a:t> </a:t>
            </a:r>
            <a:r>
              <a:rPr lang="ru-RU" sz="2400" dirty="0" err="1" smtClean="0"/>
              <a:t>Аравії</a:t>
            </a:r>
            <a:r>
              <a:rPr lang="ru-RU" sz="2400" dirty="0" smtClean="0"/>
              <a:t> та </a:t>
            </a:r>
            <a:r>
              <a:rPr lang="ru-RU" sz="2400" dirty="0" smtClean="0"/>
              <a:t>Пакистану.</a:t>
            </a:r>
          </a:p>
          <a:p>
            <a:r>
              <a:rPr lang="ru-RU" sz="2400" dirty="0" smtClean="0"/>
              <a:t>3. </a:t>
            </a:r>
            <a:r>
              <a:rPr lang="ru-RU" sz="2400" dirty="0" err="1" smtClean="0"/>
              <a:t>Саркозі</a:t>
            </a:r>
            <a:r>
              <a:rPr lang="ru-RU" sz="2400" dirty="0" smtClean="0"/>
              <a:t> </a:t>
            </a:r>
            <a:r>
              <a:rPr lang="ru-RU" sz="2400" dirty="0" err="1" smtClean="0"/>
              <a:t>звинуватили</a:t>
            </a:r>
            <a:r>
              <a:rPr lang="ru-RU" sz="2400" dirty="0" smtClean="0"/>
              <a:t> в </a:t>
            </a:r>
            <a:r>
              <a:rPr lang="ru-RU" sz="2400" dirty="0" err="1" smtClean="0"/>
              <a:t>отриманні</a:t>
            </a:r>
            <a:r>
              <a:rPr lang="ru-RU" sz="2400" dirty="0" smtClean="0"/>
              <a:t> грошей в 2007 </a:t>
            </a:r>
            <a:r>
              <a:rPr lang="ru-RU" sz="2400" dirty="0" err="1" smtClean="0"/>
              <a:t>році</a:t>
            </a:r>
            <a:r>
              <a:rPr lang="ru-RU" sz="2400" dirty="0" smtClean="0"/>
              <a:t> </a:t>
            </a:r>
            <a:r>
              <a:rPr lang="ru-RU" sz="2400" dirty="0" err="1" smtClean="0"/>
              <a:t>від</a:t>
            </a:r>
            <a:r>
              <a:rPr lang="ru-RU" sz="2400" dirty="0" smtClean="0"/>
              <a:t> </a:t>
            </a:r>
            <a:r>
              <a:rPr lang="ru-RU" sz="2400" dirty="0" err="1" smtClean="0"/>
              <a:t>лівійського</a:t>
            </a:r>
            <a:r>
              <a:rPr lang="ru-RU" sz="2400" dirty="0" smtClean="0"/>
              <a:t> </a:t>
            </a:r>
            <a:r>
              <a:rPr lang="ru-RU" sz="2400" dirty="0" err="1" smtClean="0"/>
              <a:t>лідера</a:t>
            </a:r>
            <a:r>
              <a:rPr lang="ru-RU" sz="2400" dirty="0" smtClean="0"/>
              <a:t> </a:t>
            </a:r>
            <a:r>
              <a:rPr lang="ru-RU" sz="2400" dirty="0" err="1" smtClean="0"/>
              <a:t>Муаммара</a:t>
            </a:r>
            <a:r>
              <a:rPr lang="ru-RU" sz="2400" dirty="0" smtClean="0"/>
              <a:t> </a:t>
            </a:r>
            <a:r>
              <a:rPr lang="ru-RU" sz="2400" dirty="0" err="1" smtClean="0"/>
              <a:t>Каддафі</a:t>
            </a:r>
            <a:r>
              <a:rPr lang="ru-RU" sz="2400" dirty="0" smtClean="0"/>
              <a:t> </a:t>
            </a:r>
            <a:r>
              <a:rPr lang="ru-RU" sz="2400" dirty="0" smtClean="0"/>
              <a:t>для </a:t>
            </a:r>
            <a:r>
              <a:rPr lang="ru-RU" sz="2400" dirty="0" err="1" smtClean="0"/>
              <a:t>передвиборчо</a:t>
            </a:r>
            <a:r>
              <a:rPr lang="uk-UA" sz="2400" dirty="0" smtClean="0"/>
              <a:t>ї</a:t>
            </a:r>
            <a:r>
              <a:rPr lang="ru-RU" sz="2400" dirty="0" smtClean="0"/>
              <a:t> </a:t>
            </a:r>
            <a:r>
              <a:rPr lang="ru-RU" sz="2400" dirty="0" err="1" smtClean="0"/>
              <a:t>кампанії</a:t>
            </a:r>
            <a:r>
              <a:rPr lang="ru-RU" sz="2400" dirty="0" smtClean="0"/>
              <a:t>.</a:t>
            </a:r>
          </a:p>
          <a:p>
            <a:pPr>
              <a:buNone/>
            </a:pPr>
            <a:endParaRPr lang="ru-RU" sz="2400" dirty="0" smtClean="0"/>
          </a:p>
          <a:p>
            <a:pPr>
              <a:buNone/>
            </a:pPr>
            <a:endParaRPr lang="ru-RU" sz="2400" dirty="0" smtClean="0"/>
          </a:p>
          <a:p>
            <a:pPr>
              <a:buNone/>
            </a:pPr>
            <a:endParaRPr lang="ru-RU" sz="2400" dirty="0" smtClean="0"/>
          </a:p>
          <a:p>
            <a:pPr>
              <a:buNone/>
            </a:pPr>
            <a:endParaRPr lang="ru-RU" sz="2400" dirty="0" smtClean="0"/>
          </a:p>
          <a:p>
            <a:pPr>
              <a:buNone/>
            </a:pPr>
            <a:endParaRPr lang="ru-RU" sz="2400" dirty="0" smtClean="0"/>
          </a:p>
          <a:p>
            <a:pPr>
              <a:buNone/>
            </a:pPr>
            <a:endParaRPr lang="ru-RU" sz="2400" dirty="0" smtClean="0"/>
          </a:p>
          <a:p>
            <a:pPr>
              <a:buNone/>
            </a:pPr>
            <a:endParaRPr lang="ru-RU" sz="2400" dirty="0" smtClean="0"/>
          </a:p>
          <a:p>
            <a:pPr>
              <a:buNone/>
            </a:pPr>
            <a:endParaRPr lang="ru-RU" sz="2400" dirty="0" smtClean="0"/>
          </a:p>
          <a:p>
            <a:pPr>
              <a:buNone/>
            </a:pPr>
            <a:endParaRPr lang="ru-RU" sz="2400" dirty="0" smtClean="0"/>
          </a:p>
          <a:p>
            <a:pPr>
              <a:buNone/>
            </a:pPr>
            <a:endParaRPr lang="ru-RU" sz="2400" dirty="0" smtClean="0"/>
          </a:p>
          <a:p>
            <a:pPr>
              <a:buNone/>
            </a:pPr>
            <a:endParaRPr lang="ru-RU" sz="2400" dirty="0" smtClean="0"/>
          </a:p>
          <a:p>
            <a:pPr>
              <a:buNone/>
            </a:pPr>
            <a:endParaRPr lang="ru-RU" sz="2400" dirty="0" smtClean="0"/>
          </a:p>
          <a:p>
            <a:pPr>
              <a:buNone/>
            </a:pPr>
            <a:endParaRPr lang="ru-RU" sz="2400" dirty="0" smtClean="0"/>
          </a:p>
          <a:p>
            <a:pPr>
              <a:buNone/>
            </a:pPr>
            <a:endParaRPr lang="uk-UA"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880756"/>
          </a:xfrm>
        </p:spPr>
        <p:txBody>
          <a:bodyPr/>
          <a:lstStyle/>
          <a:p>
            <a:r>
              <a:rPr lang="uk-UA" dirty="0" smtClean="0"/>
              <a:t>4. Все для тієї ж компанії 2007 року, за версією слідства, він також отримав 150 тис. євро від пристарілої власниці </a:t>
            </a:r>
            <a:r>
              <a:rPr lang="uk-UA" dirty="0" err="1" smtClean="0"/>
              <a:t>Лореаль</a:t>
            </a:r>
            <a:r>
              <a:rPr lang="uk-UA" dirty="0" smtClean="0"/>
              <a:t> - </a:t>
            </a:r>
            <a:r>
              <a:rPr lang="uk-UA" dirty="0" err="1" smtClean="0"/>
              <a:t>Ліліан</a:t>
            </a:r>
            <a:r>
              <a:rPr lang="uk-UA" dirty="0" smtClean="0"/>
              <a:t> </a:t>
            </a:r>
            <a:r>
              <a:rPr lang="uk-UA" dirty="0" err="1" smtClean="0"/>
              <a:t>Бетанкур</a:t>
            </a:r>
            <a:r>
              <a:rPr lang="uk-UA" dirty="0" smtClean="0"/>
              <a:t>.</a:t>
            </a:r>
            <a:endParaRPr lang="uk-UA" dirty="0" smtClean="0"/>
          </a:p>
          <a:p>
            <a:r>
              <a:rPr lang="uk-UA" dirty="0" smtClean="0"/>
              <a:t>5,6. </a:t>
            </a:r>
            <a:r>
              <a:rPr lang="uk-UA" dirty="0" smtClean="0"/>
              <a:t>Дві справи </a:t>
            </a:r>
            <a:r>
              <a:rPr lang="uk-UA" dirty="0" err="1" smtClean="0"/>
              <a:t>повязані</a:t>
            </a:r>
            <a:r>
              <a:rPr lang="uk-UA" dirty="0" smtClean="0"/>
              <a:t> з підслуховуванням :</a:t>
            </a:r>
          </a:p>
          <a:p>
            <a:pPr>
              <a:buNone/>
            </a:pPr>
            <a:r>
              <a:rPr lang="uk-UA" dirty="0" smtClean="0"/>
              <a:t> Одне прямо в Єлисейському палаці.</a:t>
            </a:r>
            <a:r>
              <a:rPr lang="ru-RU" dirty="0" smtClean="0"/>
              <a:t> </a:t>
            </a:r>
          </a:p>
          <a:p>
            <a:pPr>
              <a:buNone/>
            </a:pPr>
            <a:r>
              <a:rPr lang="ru-RU" dirty="0" err="1" smtClean="0"/>
              <a:t>Саркозі</a:t>
            </a:r>
            <a:r>
              <a:rPr lang="ru-RU" dirty="0" smtClean="0"/>
              <a:t> </a:t>
            </a:r>
            <a:r>
              <a:rPr lang="ru-RU" dirty="0" err="1" smtClean="0"/>
              <a:t>запідозрили</a:t>
            </a:r>
            <a:r>
              <a:rPr lang="ru-RU" dirty="0" smtClean="0"/>
              <a:t>, </a:t>
            </a:r>
            <a:r>
              <a:rPr lang="ru-RU" dirty="0" err="1" smtClean="0"/>
              <a:t>що</a:t>
            </a:r>
            <a:r>
              <a:rPr lang="ru-RU" dirty="0" smtClean="0"/>
              <a:t> таким чином </a:t>
            </a:r>
            <a:r>
              <a:rPr lang="ru-RU" dirty="0" err="1" smtClean="0"/>
              <a:t>він</a:t>
            </a:r>
            <a:r>
              <a:rPr lang="ru-RU" dirty="0" smtClean="0"/>
              <a:t> </a:t>
            </a:r>
            <a:r>
              <a:rPr lang="ru-RU" dirty="0" err="1" smtClean="0"/>
              <a:t>шукав</a:t>
            </a:r>
            <a:r>
              <a:rPr lang="ru-RU" dirty="0" smtClean="0"/>
              <a:t> </a:t>
            </a:r>
            <a:r>
              <a:rPr lang="ru-RU" dirty="0" err="1" smtClean="0"/>
              <a:t>чиновників</a:t>
            </a:r>
            <a:r>
              <a:rPr lang="ru-RU" dirty="0" smtClean="0"/>
              <a:t>, </a:t>
            </a:r>
            <a:r>
              <a:rPr lang="ru-RU" dirty="0" err="1" smtClean="0"/>
              <a:t>які</a:t>
            </a:r>
            <a:r>
              <a:rPr lang="ru-RU" dirty="0" smtClean="0"/>
              <a:t> </a:t>
            </a:r>
            <a:r>
              <a:rPr lang="ru-RU" dirty="0" err="1" smtClean="0"/>
              <a:t>спілкувалися</a:t>
            </a:r>
            <a:r>
              <a:rPr lang="ru-RU" dirty="0" smtClean="0"/>
              <a:t> </a:t>
            </a:r>
            <a:r>
              <a:rPr lang="ru-RU" dirty="0" err="1" smtClean="0"/>
              <a:t>з</a:t>
            </a:r>
            <a:r>
              <a:rPr lang="ru-RU" dirty="0" smtClean="0"/>
              <a:t> </a:t>
            </a:r>
            <a:r>
              <a:rPr lang="ru-RU" dirty="0" err="1" smtClean="0"/>
              <a:t>журналістами</a:t>
            </a:r>
            <a:r>
              <a:rPr lang="ru-RU" dirty="0" smtClean="0"/>
              <a:t> про справу </a:t>
            </a:r>
            <a:r>
              <a:rPr lang="ru-RU" dirty="0" err="1" smtClean="0"/>
              <a:t>Бетанкур</a:t>
            </a:r>
            <a:r>
              <a:rPr lang="ru-RU" dirty="0" smtClean="0"/>
              <a:t>.</a:t>
            </a:r>
            <a:endParaRPr lang="uk-UA" dirty="0" smtClean="0"/>
          </a:p>
          <a:p>
            <a:endParaRPr lang="uk-U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428596" y="214291"/>
            <a:ext cx="8229600" cy="3071833"/>
          </a:xfrm>
        </p:spPr>
        <p:txBody>
          <a:bodyPr/>
          <a:lstStyle/>
          <a:p>
            <a:r>
              <a:rPr lang="vi-VN" sz="2400" dirty="0" smtClean="0"/>
              <a:t>Ніколя́ Поль Стефа́н Саркозі́ де Надь-Боча — французький державний і політичний діяч, 23-й президент Франції, 6-й Президент П'ятої республіки з 16 травня 2007 р. по 15 травня 2012 р. В народі його часто кличуть на прізвисько «Сарко».</a:t>
            </a:r>
          </a:p>
          <a:p>
            <a:endParaRPr lang="uk-UA" dirty="0"/>
          </a:p>
        </p:txBody>
      </p:sp>
      <p:pic>
        <p:nvPicPr>
          <p:cNvPr id="34818" name="Picture 2" descr="http://kvedomosti.com/uploads/posts/2014-07/sarkozi-po-prezhnemu-shalit-no-zhaluetsya_291.jpeg"/>
          <p:cNvPicPr>
            <a:picLocks noChangeAspect="1" noChangeArrowheads="1"/>
          </p:cNvPicPr>
          <p:nvPr/>
        </p:nvPicPr>
        <p:blipFill>
          <a:blip r:embed="rId2"/>
          <a:srcRect/>
          <a:stretch>
            <a:fillRect/>
          </a:stretch>
        </p:blipFill>
        <p:spPr bwMode="auto">
          <a:xfrm>
            <a:off x="1571604" y="2143092"/>
            <a:ext cx="6286544" cy="471490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2928934"/>
            <a:ext cx="7786742" cy="4286280"/>
          </a:xfrm>
        </p:spPr>
        <p:txBody>
          <a:bodyPr>
            <a:normAutofit fontScale="92500" lnSpcReduction="20000"/>
          </a:bodyPr>
          <a:lstStyle/>
          <a:p>
            <a:endParaRPr lang="vi-VN" dirty="0" smtClean="0"/>
          </a:p>
          <a:p>
            <a:r>
              <a:rPr lang="vi-VN" dirty="0" smtClean="0"/>
              <a:t>Саркозі відомий у Франції своєю жорсткою позицією щодо порядку і правопорушників з часів, коли він був міністром внутрішніх справ країни. Він здобув прихильності серед виборців новою більш лібералізованою моделлю економічного розвитку країни і намаганням провести низку реформ в різних сферах життя країні. Він був кандидатом від правої партії Союз за Народний Рух і переміг у президентських виборах, випередивши соціалістичного кандидата Сеголен Руаяль.</a:t>
            </a:r>
            <a:endParaRPr lang="uk-UA" dirty="0"/>
          </a:p>
        </p:txBody>
      </p:sp>
      <p:pic>
        <p:nvPicPr>
          <p:cNvPr id="4" name="Picture 2" descr="http://tengrinews.kz/userdata/news/2013/news_238638/photo_97096.jpg"/>
          <p:cNvPicPr>
            <a:picLocks noChangeAspect="1" noChangeArrowheads="1"/>
          </p:cNvPicPr>
          <p:nvPr/>
        </p:nvPicPr>
        <p:blipFill>
          <a:blip r:embed="rId2"/>
          <a:srcRect/>
          <a:stretch>
            <a:fillRect/>
          </a:stretch>
        </p:blipFill>
        <p:spPr bwMode="auto">
          <a:xfrm>
            <a:off x="1928794" y="0"/>
            <a:ext cx="5357850" cy="334865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143000"/>
          </a:xfrm>
        </p:spPr>
        <p:txBody>
          <a:bodyPr>
            <a:normAutofit fontScale="90000"/>
          </a:bodyPr>
          <a:lstStyle/>
          <a:p>
            <a:r>
              <a:rPr lang="uk-UA" b="0" dirty="0" smtClean="0"/>
              <a:t>Політичне життя</a:t>
            </a:r>
            <a:br>
              <a:rPr lang="uk-UA" b="0" dirty="0" smtClean="0"/>
            </a:br>
            <a:endParaRPr lang="uk-UA" dirty="0"/>
          </a:p>
        </p:txBody>
      </p:sp>
      <p:sp>
        <p:nvSpPr>
          <p:cNvPr id="3" name="Содержимое 2"/>
          <p:cNvSpPr>
            <a:spLocks noGrp="1"/>
          </p:cNvSpPr>
          <p:nvPr>
            <p:ph idx="1"/>
          </p:nvPr>
        </p:nvSpPr>
        <p:spPr>
          <a:xfrm>
            <a:off x="357158" y="1000108"/>
            <a:ext cx="8329642" cy="5857892"/>
          </a:xfrm>
        </p:spPr>
        <p:txBody>
          <a:bodyPr>
            <a:normAutofit fontScale="85000" lnSpcReduction="20000"/>
          </a:bodyPr>
          <a:lstStyle/>
          <a:p>
            <a:r>
              <a:rPr lang="uk-UA" dirty="0" smtClean="0"/>
              <a:t>Політична кар'єра </a:t>
            </a:r>
            <a:r>
              <a:rPr lang="uk-UA" dirty="0" err="1" smtClean="0"/>
              <a:t>Саркозі</a:t>
            </a:r>
            <a:r>
              <a:rPr lang="uk-UA" dirty="0" smtClean="0"/>
              <a:t> почалася у 22-річному віці, коли він у 1977 р. став членом міської ради одного з багатих передмість Парижу. В ланах </a:t>
            </a:r>
            <a:r>
              <a:rPr lang="uk-UA" dirty="0" err="1" smtClean="0"/>
              <a:t>Ново-голлістської</a:t>
            </a:r>
            <a:r>
              <a:rPr lang="uk-UA" dirty="0" smtClean="0"/>
              <a:t> партії </a:t>
            </a:r>
            <a:r>
              <a:rPr lang="en-US" dirty="0" smtClean="0"/>
              <a:t>RPR (</a:t>
            </a:r>
            <a:r>
              <a:rPr lang="uk-UA" dirty="0" smtClean="0"/>
              <a:t>Об'єднання за Республіку) він здобув впливових друзів і підтримку членів партії. Коли він організовував передвиборчу кампанію на посаду мера одного з провідних членів партії у 1983 р., кандидат раптом захворів і молодий Ніколя висунув свою кандидатуру, переміг і став одним з наймолодших мерів міст у Франції. На цій посаді він перебував до 1988 року, коли його було обрано депутатом до Національної Асамблеї. У віці 38 років він вже став Міністром Бюджету країни. </a:t>
            </a:r>
            <a:r>
              <a:rPr lang="uk-UA" dirty="0" err="1" smtClean="0"/>
              <a:t>Саркозі</a:t>
            </a:r>
            <a:r>
              <a:rPr lang="uk-UA" dirty="0" smtClean="0"/>
              <a:t> завжди сприймали, як протеже Жака </a:t>
            </a:r>
            <a:r>
              <a:rPr lang="uk-UA" dirty="0" err="1" smtClean="0"/>
              <a:t>Ширака</a:t>
            </a:r>
            <a:r>
              <a:rPr lang="uk-UA" dirty="0" smtClean="0"/>
              <a:t>, з яким у нього були тісні та дружні стосунки. Однак в президентській кампанії 1995 року він несподівано підтримав опонента </a:t>
            </a:r>
            <a:r>
              <a:rPr lang="uk-UA" dirty="0" err="1" smtClean="0"/>
              <a:t>Ширака</a:t>
            </a:r>
            <a:r>
              <a:rPr lang="uk-UA" dirty="0" smtClean="0"/>
              <a:t> — Едуарда </a:t>
            </a:r>
            <a:r>
              <a:rPr lang="uk-UA" dirty="0" err="1" smtClean="0"/>
              <a:t>Баладюра</a:t>
            </a:r>
            <a:r>
              <a:rPr lang="uk-UA" dirty="0" smtClean="0"/>
              <a:t>. Після перемоги </a:t>
            </a:r>
            <a:r>
              <a:rPr lang="uk-UA" dirty="0" err="1" smtClean="0"/>
              <a:t>Ширака</a:t>
            </a:r>
            <a:r>
              <a:rPr lang="uk-UA" dirty="0" smtClean="0"/>
              <a:t> </a:t>
            </a:r>
            <a:r>
              <a:rPr lang="uk-UA" dirty="0" err="1" smtClean="0"/>
              <a:t>Саркозі</a:t>
            </a:r>
            <a:r>
              <a:rPr lang="uk-UA" dirty="0" smtClean="0"/>
              <a:t> позбувся міністерського портфелю.</a:t>
            </a:r>
          </a:p>
          <a:p>
            <a:endParaRPr lang="uk-UA"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0"/>
            <a:ext cx="8001056" cy="3500438"/>
          </a:xfrm>
        </p:spPr>
        <p:txBody>
          <a:bodyPr>
            <a:normAutofit fontScale="77500" lnSpcReduction="20000"/>
          </a:bodyPr>
          <a:lstStyle/>
          <a:p>
            <a:pPr>
              <a:buNone/>
            </a:pPr>
            <a:r>
              <a:rPr lang="uk-UA" dirty="0" smtClean="0"/>
              <a:t>      Однак в президентській кампанії 1995 року він несподівано підтримав опонента </a:t>
            </a:r>
            <a:r>
              <a:rPr lang="uk-UA" dirty="0" err="1" smtClean="0"/>
              <a:t>Ширака</a:t>
            </a:r>
            <a:r>
              <a:rPr lang="uk-UA" dirty="0" smtClean="0"/>
              <a:t> — Едуарда </a:t>
            </a:r>
            <a:r>
              <a:rPr lang="uk-UA" dirty="0" err="1" smtClean="0"/>
              <a:t>Баладюра</a:t>
            </a:r>
            <a:r>
              <a:rPr lang="uk-UA" dirty="0" smtClean="0"/>
              <a:t>. Після перемоги </a:t>
            </a:r>
            <a:r>
              <a:rPr lang="uk-UA" dirty="0" err="1" smtClean="0"/>
              <a:t>Ширака</a:t>
            </a:r>
            <a:r>
              <a:rPr lang="uk-UA" dirty="0" smtClean="0"/>
              <a:t> </a:t>
            </a:r>
            <a:r>
              <a:rPr lang="uk-UA" dirty="0" err="1" smtClean="0"/>
              <a:t>Саркозі</a:t>
            </a:r>
            <a:r>
              <a:rPr lang="uk-UA" dirty="0" smtClean="0"/>
              <a:t> позбувся міністерського портфелю.</a:t>
            </a:r>
          </a:p>
          <a:p>
            <a:pPr>
              <a:buNone/>
            </a:pPr>
            <a:endParaRPr lang="uk-UA" dirty="0" smtClean="0"/>
          </a:p>
          <a:p>
            <a:r>
              <a:rPr lang="uk-UA" dirty="0" smtClean="0"/>
              <a:t>Нове сходження Ніколя </a:t>
            </a:r>
            <a:r>
              <a:rPr lang="uk-UA" dirty="0" err="1" smtClean="0"/>
              <a:t>Саркозі</a:t>
            </a:r>
            <a:r>
              <a:rPr lang="uk-UA" dirty="0" smtClean="0"/>
              <a:t> почалося з парламентськими виборами 1997 року, коли він спочатку став одним з лідерів партії, а після відставки голови партії і головою </a:t>
            </a:r>
            <a:r>
              <a:rPr lang="uk-UA" dirty="0" err="1" smtClean="0"/>
              <a:t>Ново-голлістської</a:t>
            </a:r>
            <a:r>
              <a:rPr lang="uk-UA" dirty="0" smtClean="0"/>
              <a:t> партії </a:t>
            </a:r>
            <a:r>
              <a:rPr lang="en-US" dirty="0" smtClean="0"/>
              <a:t>RPR. </a:t>
            </a:r>
            <a:r>
              <a:rPr lang="uk-UA" dirty="0" smtClean="0"/>
              <a:t>На наступних виборах в Європейський парламент партія отримала один з найнижчих результатів і </a:t>
            </a:r>
            <a:r>
              <a:rPr lang="uk-UA" dirty="0" err="1" smtClean="0"/>
              <a:t>Саркозі</a:t>
            </a:r>
            <a:r>
              <a:rPr lang="uk-UA" dirty="0" smtClean="0"/>
              <a:t> був усунений з керівництва партії.</a:t>
            </a:r>
          </a:p>
          <a:p>
            <a:endParaRPr lang="uk-UA" dirty="0"/>
          </a:p>
        </p:txBody>
      </p:sp>
      <p:pic>
        <p:nvPicPr>
          <p:cNvPr id="26628" name="Picture 4" descr="http://gdb.rferl.org/879F6161-C613-4A4D-91D9-6523E86A436A_mw1024_s_n.jpg"/>
          <p:cNvPicPr>
            <a:picLocks noChangeAspect="1" noChangeArrowheads="1"/>
          </p:cNvPicPr>
          <p:nvPr/>
        </p:nvPicPr>
        <p:blipFill>
          <a:blip r:embed="rId2"/>
          <a:srcRect/>
          <a:stretch>
            <a:fillRect/>
          </a:stretch>
        </p:blipFill>
        <p:spPr bwMode="auto">
          <a:xfrm>
            <a:off x="2143108" y="3143248"/>
            <a:ext cx="4953002" cy="371475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Міністр</a:t>
            </a:r>
            <a:r>
              <a:rPr lang="ru-RU" dirty="0" smtClean="0"/>
              <a:t> </a:t>
            </a:r>
            <a:r>
              <a:rPr lang="ru-RU" dirty="0" err="1" smtClean="0"/>
              <a:t>внутрішніх</a:t>
            </a:r>
            <a:r>
              <a:rPr lang="ru-RU" dirty="0" smtClean="0"/>
              <a:t> справ (2002—2004 </a:t>
            </a:r>
            <a:r>
              <a:rPr lang="ru-RU" dirty="0" err="1" smtClean="0"/>
              <a:t>рр</a:t>
            </a:r>
            <a:r>
              <a:rPr lang="ru-RU" dirty="0" smtClean="0"/>
              <a:t>.)</a:t>
            </a:r>
            <a:endParaRPr lang="uk-UA" dirty="0"/>
          </a:p>
        </p:txBody>
      </p:sp>
      <p:sp>
        <p:nvSpPr>
          <p:cNvPr id="3" name="Содержимое 2"/>
          <p:cNvSpPr>
            <a:spLocks noGrp="1"/>
          </p:cNvSpPr>
          <p:nvPr>
            <p:ph idx="1"/>
          </p:nvPr>
        </p:nvSpPr>
        <p:spPr/>
        <p:txBody>
          <a:bodyPr>
            <a:normAutofit fontScale="85000" lnSpcReduction="20000"/>
          </a:bodyPr>
          <a:lstStyle/>
          <a:p>
            <a:r>
              <a:rPr lang="uk-UA" dirty="0" smtClean="0"/>
              <a:t>Поступово стосунки </a:t>
            </a:r>
            <a:r>
              <a:rPr lang="uk-UA" dirty="0" err="1" smtClean="0"/>
              <a:t>Саркозі</a:t>
            </a:r>
            <a:r>
              <a:rPr lang="uk-UA" dirty="0" smtClean="0"/>
              <a:t> та </a:t>
            </a:r>
            <a:r>
              <a:rPr lang="uk-UA" dirty="0" err="1" smtClean="0"/>
              <a:t>Ширака</a:t>
            </a:r>
            <a:r>
              <a:rPr lang="uk-UA" dirty="0" smtClean="0"/>
              <a:t> почали налагоджуватися і після переобрання </a:t>
            </a:r>
            <a:r>
              <a:rPr lang="uk-UA" dirty="0" err="1" smtClean="0"/>
              <a:t>Ширака</a:t>
            </a:r>
            <a:r>
              <a:rPr lang="uk-UA" dirty="0" smtClean="0"/>
              <a:t> на другий термін, </a:t>
            </a:r>
            <a:r>
              <a:rPr lang="uk-UA" dirty="0" err="1" smtClean="0"/>
              <a:t>Саркозі</a:t>
            </a:r>
            <a:r>
              <a:rPr lang="uk-UA" dirty="0" smtClean="0"/>
              <a:t> було запрошено на посаду міністра внутрішніх справ Франції. На цій посаді він запропонував низку ініціатив, зокрема по підвищенню безпеки дорожнього руху. За результатами опитування населення </a:t>
            </a:r>
            <a:r>
              <a:rPr lang="uk-UA" dirty="0" err="1" smtClean="0"/>
              <a:t>Саркозі</a:t>
            </a:r>
            <a:r>
              <a:rPr lang="uk-UA" dirty="0" smtClean="0"/>
              <a:t> був однією з найбільш </a:t>
            </a:r>
            <a:r>
              <a:rPr lang="uk-UA" dirty="0" err="1" smtClean="0"/>
              <a:t>поляризуючих</a:t>
            </a:r>
            <a:r>
              <a:rPr lang="uk-UA" dirty="0" smtClean="0"/>
              <a:t> особистостей Франції, і мав як </a:t>
            </a:r>
            <a:r>
              <a:rPr lang="uk-UA" dirty="0" err="1" smtClean="0"/>
              <a:t>числених</a:t>
            </a:r>
            <a:r>
              <a:rPr lang="uk-UA" dirty="0" smtClean="0"/>
              <a:t> прихильників, так і опонентів. Він відзначився жорстким відношенням до порушників правопорядку, збільшенням кількості поліції на вулицях міст, впровадженням рейтингів безпеки міст. Критики закидали йому авторитарну систему керівництва та запровадження законів, які на думку правозахисників порушували деякі громадянські права.</a:t>
            </a:r>
            <a:endParaRPr lang="uk-U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Міністр Фінансів</a:t>
            </a:r>
            <a:br>
              <a:rPr lang="uk-UA" dirty="0" smtClean="0"/>
            </a:br>
            <a:endParaRPr lang="uk-UA" dirty="0"/>
          </a:p>
        </p:txBody>
      </p:sp>
      <p:sp>
        <p:nvSpPr>
          <p:cNvPr id="3" name="Содержимое 2"/>
          <p:cNvSpPr>
            <a:spLocks noGrp="1"/>
          </p:cNvSpPr>
          <p:nvPr>
            <p:ph idx="1"/>
          </p:nvPr>
        </p:nvSpPr>
        <p:spPr/>
        <p:txBody>
          <a:bodyPr>
            <a:normAutofit fontScale="92500" lnSpcReduction="20000"/>
          </a:bodyPr>
          <a:lstStyle/>
          <a:p>
            <a:r>
              <a:rPr lang="uk-UA" dirty="0" smtClean="0"/>
              <a:t>Зі змінами у кабінеті міністрів 31 березня 2004 року його було призначено Міністром Фінансів країни. На цій посаді він ініціював низку нововведень — зменшилася доля держави в приватних підприємствах, відбулося невелике зменшення цін на побутові товари. В інших випадках він також прагматично підтримував націоналізацію деяких підприємств. В цьому ж році він висунув свою кандидатуру на лідера партії Союз за Народний Рух СНР, отримав перемогу з 85 % голосів і пішов у відставку з посади міністра. В наступному році за його досягнення на державній роботі він був нагороджений Жаком Шираком Орденом Почесного Легіону.</a:t>
            </a:r>
            <a:endParaRPr lang="uk-U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Міністр</a:t>
            </a:r>
            <a:r>
              <a:rPr lang="ru-RU" dirty="0" smtClean="0"/>
              <a:t> </a:t>
            </a:r>
            <a:r>
              <a:rPr lang="ru-RU" dirty="0" err="1" smtClean="0"/>
              <a:t>внутрішніх</a:t>
            </a:r>
            <a:r>
              <a:rPr lang="ru-RU" dirty="0" smtClean="0"/>
              <a:t> справ (2005—2007 </a:t>
            </a:r>
            <a:r>
              <a:rPr lang="ru-RU" dirty="0" err="1" smtClean="0"/>
              <a:t>рр</a:t>
            </a:r>
            <a:r>
              <a:rPr lang="ru-RU" dirty="0" smtClean="0"/>
              <a:t>.)</a:t>
            </a:r>
            <a:br>
              <a:rPr lang="ru-RU" dirty="0" smtClean="0"/>
            </a:br>
            <a:endParaRPr lang="uk-UA" dirty="0"/>
          </a:p>
        </p:txBody>
      </p:sp>
      <p:sp>
        <p:nvSpPr>
          <p:cNvPr id="3" name="Содержимое 2"/>
          <p:cNvSpPr>
            <a:spLocks noGrp="1"/>
          </p:cNvSpPr>
          <p:nvPr>
            <p:ph idx="1"/>
          </p:nvPr>
        </p:nvSpPr>
        <p:spPr>
          <a:xfrm>
            <a:off x="457200" y="1600200"/>
            <a:ext cx="8229600" cy="5257800"/>
          </a:xfrm>
        </p:spPr>
        <p:txBody>
          <a:bodyPr>
            <a:normAutofit fontScale="85000" lnSpcReduction="20000"/>
          </a:bodyPr>
          <a:lstStyle/>
          <a:p>
            <a:r>
              <a:rPr lang="uk-UA" dirty="0" smtClean="0"/>
              <a:t>13 березня 2005 року його було знову обрано до Національної Асамблеї, однак вже в червні його запросили на посаду міністра внутрішніх справ в уряді Домініка де </a:t>
            </a:r>
            <a:r>
              <a:rPr lang="uk-UA" dirty="0" err="1" smtClean="0"/>
              <a:t>Вільпена</a:t>
            </a:r>
            <a:r>
              <a:rPr lang="uk-UA" dirty="0" smtClean="0"/>
              <a:t>. Жорстке відношення </a:t>
            </a:r>
            <a:r>
              <a:rPr lang="uk-UA" dirty="0" err="1" smtClean="0"/>
              <a:t>Саркозі</a:t>
            </a:r>
            <a:r>
              <a:rPr lang="uk-UA" dirty="0" smtClean="0"/>
              <a:t> до правопорядку не змінилося, і більше того, події вуличних повстань 2005 року та його ставлення до боротьби з правопорушеннями зажили йому слави по всій країні. Він, зокрема, став відомий завдяки різкій та </a:t>
            </a:r>
            <a:r>
              <a:rPr lang="uk-UA" dirty="0" err="1" smtClean="0"/>
              <a:t>контроверсійній</a:t>
            </a:r>
            <a:r>
              <a:rPr lang="uk-UA" dirty="0" smtClean="0"/>
              <a:t> </a:t>
            </a:r>
            <a:r>
              <a:rPr lang="uk-UA" dirty="0" err="1" smtClean="0"/>
              <a:t>характеризації</a:t>
            </a:r>
            <a:r>
              <a:rPr lang="uk-UA" dirty="0" smtClean="0"/>
              <a:t> повсталої молоді Парижу як «покидьків» та «гангстерів». Деякі критики вважають, що такі войовничі заяви та епітети спровокували ще більше невдоволення та поширення протестів. Як наслідок цих повстань він запропонував низку законів, які б започаткували реформування еміграційного законодавства країни та вдосконалили систему інтеграції емігрантів у французьке суспільство.</a:t>
            </a:r>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Президентські вибори 2007 р.</a:t>
            </a:r>
            <a:br>
              <a:rPr lang="uk-UA" dirty="0" smtClean="0"/>
            </a:br>
            <a:endParaRPr lang="uk-UA" dirty="0"/>
          </a:p>
        </p:txBody>
      </p:sp>
      <p:sp>
        <p:nvSpPr>
          <p:cNvPr id="3" name="Содержимое 2"/>
          <p:cNvSpPr>
            <a:spLocks noGrp="1"/>
          </p:cNvSpPr>
          <p:nvPr>
            <p:ph idx="1"/>
          </p:nvPr>
        </p:nvSpPr>
        <p:spPr>
          <a:xfrm>
            <a:off x="285720" y="1000108"/>
            <a:ext cx="5429288" cy="6143668"/>
          </a:xfrm>
        </p:spPr>
        <p:txBody>
          <a:bodyPr>
            <a:normAutofit fontScale="92500" lnSpcReduction="10000"/>
          </a:bodyPr>
          <a:lstStyle/>
          <a:p>
            <a:r>
              <a:rPr lang="uk-UA" dirty="0" smtClean="0"/>
              <a:t>Ніколя </a:t>
            </a:r>
            <a:r>
              <a:rPr lang="uk-UA" dirty="0" err="1" smtClean="0"/>
              <a:t>Саркозі</a:t>
            </a:r>
            <a:r>
              <a:rPr lang="uk-UA" dirty="0" smtClean="0"/>
              <a:t> довгий час залишався одним з провідних політиків Франції. За час його головування в партії «Союз за Народний Рух» СНР кількість членів значно збільшилася. В пресі він також висловлювався за впровадження реформ в різних сферах життя країни. Він, зокрема, пропонував більш спрощену систему оподаткування, запровадження системи зменшення безробіття та посилення вимог на отримання допомоги від держави.</a:t>
            </a:r>
          </a:p>
          <a:p>
            <a:endParaRPr lang="uk-UA" dirty="0" smtClean="0"/>
          </a:p>
        </p:txBody>
      </p:sp>
      <p:pic>
        <p:nvPicPr>
          <p:cNvPr id="15362" name="Picture 2" descr="http://upload.wikimedia.org/wikipedia/commons/4/48/Sarko-doigt.jpg"/>
          <p:cNvPicPr>
            <a:picLocks noChangeAspect="1" noChangeArrowheads="1"/>
          </p:cNvPicPr>
          <p:nvPr/>
        </p:nvPicPr>
        <p:blipFill>
          <a:blip r:embed="rId2"/>
          <a:srcRect/>
          <a:stretch>
            <a:fillRect/>
          </a:stretch>
        </p:blipFill>
        <p:spPr bwMode="auto">
          <a:xfrm>
            <a:off x="5572132" y="1357298"/>
            <a:ext cx="3571868" cy="432567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104</TotalTime>
  <Words>1445</Words>
  <PresentationFormat>Экран (4:3)</PresentationFormat>
  <Paragraphs>59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Апекс</vt:lpstr>
      <vt:lpstr>     Презентація  Ніколя Саркозі</vt:lpstr>
      <vt:lpstr>Слайд 2</vt:lpstr>
      <vt:lpstr>Слайд 3</vt:lpstr>
      <vt:lpstr>Політичне життя </vt:lpstr>
      <vt:lpstr>Слайд 5</vt:lpstr>
      <vt:lpstr>Міністр внутрішніх справ (2002—2004 рр.)</vt:lpstr>
      <vt:lpstr>Міністр Фінансів </vt:lpstr>
      <vt:lpstr>Міністр внутрішніх справ (2005—2007 рр.) </vt:lpstr>
      <vt:lpstr>Президентські вибори 2007 р. </vt:lpstr>
      <vt:lpstr>Слайд 10</vt:lpstr>
      <vt:lpstr>Слайд 11</vt:lpstr>
      <vt:lpstr>Слайд 12</vt:lpstr>
      <vt:lpstr>Цікаві факти </vt:lpstr>
      <vt:lpstr>Слайд 14</vt:lpstr>
      <vt:lpstr>Слайд 15</vt:lpstr>
      <vt:lpstr>Слайд 16</vt:lpstr>
      <vt:lpstr>Слайд 17</vt:lpstr>
      <vt:lpstr>Також Саркозі був або є фігурантом 6 кримінальних справ</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Презентація     Ніколя Саркозі</dc:title>
  <dc:creator>Admin</dc:creator>
  <cp:lastModifiedBy>Admin</cp:lastModifiedBy>
  <cp:revision>14</cp:revision>
  <dcterms:created xsi:type="dcterms:W3CDTF">2014-12-14T13:29:03Z</dcterms:created>
  <dcterms:modified xsi:type="dcterms:W3CDTF">2014-12-14T20:14:59Z</dcterms:modified>
</cp:coreProperties>
</file>