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7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F063-3DF8-4EFB-A779-870AD7288EB1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4F44-2D86-4628-97A3-9BA02866A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4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F063-3DF8-4EFB-A779-870AD7288EB1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4F44-2D86-4628-97A3-9BA02866A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F063-3DF8-4EFB-A779-870AD7288EB1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4F44-2D86-4628-97A3-9BA02866A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16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F063-3DF8-4EFB-A779-870AD7288EB1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4F44-2D86-4628-97A3-9BA02866A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33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F063-3DF8-4EFB-A779-870AD7288EB1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4F44-2D86-4628-97A3-9BA02866A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36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F063-3DF8-4EFB-A779-870AD7288EB1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4F44-2D86-4628-97A3-9BA02866A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3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F063-3DF8-4EFB-A779-870AD7288EB1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4F44-2D86-4628-97A3-9BA02866A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20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F063-3DF8-4EFB-A779-870AD7288EB1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4F44-2D86-4628-97A3-9BA02866A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20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F063-3DF8-4EFB-A779-870AD7288EB1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4F44-2D86-4628-97A3-9BA02866A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4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F063-3DF8-4EFB-A779-870AD7288EB1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4F44-2D86-4628-97A3-9BA02866A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15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F063-3DF8-4EFB-A779-870AD7288EB1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4F44-2D86-4628-97A3-9BA02866A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24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CF063-3DF8-4EFB-A779-870AD7288EB1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C4F44-2D86-4628-97A3-9BA02866A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1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rsukhov.files.wordpress.com/2011/08/2-img_2858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556792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b="1" dirty="0" err="1"/>
              <a:t>Харківська</a:t>
            </a:r>
            <a:r>
              <a:rPr lang="ru-RU" sz="4000" b="1" dirty="0"/>
              <a:t> </a:t>
            </a:r>
            <a:r>
              <a:rPr lang="ru-RU" sz="4000" b="1" dirty="0" err="1"/>
              <a:t>обласна</a:t>
            </a:r>
            <a:r>
              <a:rPr lang="ru-RU" sz="4000" b="1" dirty="0"/>
              <a:t> </a:t>
            </a:r>
            <a:r>
              <a:rPr lang="ru-RU" sz="4000" b="1" dirty="0" err="1"/>
              <a:t>організація</a:t>
            </a:r>
            <a:r>
              <a:rPr lang="ru-RU" sz="4000" b="1" dirty="0"/>
              <a:t> </a:t>
            </a:r>
            <a:r>
              <a:rPr lang="ru-RU" sz="4000" b="1" dirty="0" err="1"/>
              <a:t>Товариства</a:t>
            </a:r>
            <a:r>
              <a:rPr lang="ru-RU" sz="4000" b="1" dirty="0"/>
              <a:t> Червоного </a:t>
            </a:r>
            <a:r>
              <a:rPr lang="ru-RU" sz="4000" b="1" dirty="0" err="1"/>
              <a:t>Хреста</a:t>
            </a:r>
            <a:r>
              <a:rPr lang="ru-RU" sz="4000" b="1" dirty="0"/>
              <a:t> </a:t>
            </a:r>
            <a:r>
              <a:rPr lang="ru-RU" sz="4000" b="1" dirty="0" err="1"/>
              <a:t>України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166810675"/>
      </p:ext>
    </p:extLst>
  </p:cSld>
  <p:clrMapOvr>
    <a:masterClrMapping/>
  </p:clrMapOvr>
  <p:transition spd="slow" advTm="4912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0000"/>
                </a:solidFill>
                <a:latin typeface="Georgia"/>
              </a:rPr>
              <a:t>Міжнародна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/>
              </a:rPr>
              <a:t>діяльність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90265"/>
            <a:ext cx="3008313" cy="4691063"/>
          </a:xfrm>
        </p:spPr>
        <p:txBody>
          <a:bodyPr/>
          <a:lstStyle/>
          <a:p>
            <a:pPr algn="just" fontAlgn="base"/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1.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Розвиток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стосунків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:</a:t>
            </a:r>
            <a:endParaRPr lang="ru-RU" b="0" i="0" dirty="0" smtClean="0">
              <a:solidFill>
                <a:srgbClr val="333333"/>
              </a:solidFill>
              <a:effectLst/>
              <a:latin typeface="Georgia"/>
            </a:endParaRPr>
          </a:p>
          <a:p>
            <a:pPr algn="just" fontAlgn="base">
              <a:buFont typeface="Arial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з окружною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організацією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Флемінг-Шпревальд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Німецького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Червоного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Хреста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;</a:t>
            </a:r>
            <a:endParaRPr lang="ru-RU" b="0" i="0" dirty="0" smtClean="0">
              <a:solidFill>
                <a:srgbClr val="333333"/>
              </a:solidFill>
              <a:effectLst/>
              <a:latin typeface="inherit"/>
            </a:endParaRPr>
          </a:p>
          <a:p>
            <a:pPr algn="just" fontAlgn="base">
              <a:buFont typeface="Arial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Федеральною службою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технічної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допомоги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inherit"/>
              </a:rPr>
              <a:t>THW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м.Целле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Німеччина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;</a:t>
            </a:r>
            <a:endParaRPr lang="ru-RU" b="0" i="0" dirty="0" smtClean="0">
              <a:solidFill>
                <a:srgbClr val="333333"/>
              </a:solidFill>
              <a:effectLst/>
              <a:latin typeface="inherit"/>
            </a:endParaRPr>
          </a:p>
          <a:p>
            <a:pPr algn="just" fontAlgn="base">
              <a:buFont typeface="Arial"/>
              <a:buChar char="•"/>
            </a:pP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Белгородським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відділенням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Всеросійської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громадської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організації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Червоний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Хрест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»;</a:t>
            </a:r>
            <a:endParaRPr lang="ru-RU" b="0" i="0" dirty="0" smtClean="0">
              <a:solidFill>
                <a:srgbClr val="333333"/>
              </a:solidFill>
              <a:effectLst/>
              <a:latin typeface="inherit"/>
            </a:endParaRPr>
          </a:p>
          <a:p>
            <a:pPr algn="just" fontAlgn="base">
              <a:buFont typeface="Arial"/>
              <a:buChar char="•"/>
            </a:pP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із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зацікавленими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партнерами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Польщі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сприянням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Генерального Консульства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республіки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Польща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в м.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Харків</a:t>
            </a:r>
            <a:endParaRPr lang="ru-RU" b="0" i="0" dirty="0" smtClean="0">
              <a:solidFill>
                <a:srgbClr val="333333"/>
              </a:solidFill>
              <a:effectLst/>
              <a:latin typeface="inherit"/>
            </a:endParaRPr>
          </a:p>
          <a:p>
            <a:pPr algn="just" fontAlgn="base"/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2.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Залучення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гуманітарної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допомоги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від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іноземних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партнерів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на 2-3 млн.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щорічно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.</a:t>
            </a:r>
            <a:endParaRPr lang="ru-RU" b="0" i="0" dirty="0" smtClean="0">
              <a:solidFill>
                <a:srgbClr val="333333"/>
              </a:solidFill>
              <a:effectLst/>
              <a:latin typeface="Georgia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664"/>
            <a:ext cx="496855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378810"/>
      </p:ext>
    </p:extLst>
  </p:cSld>
  <p:clrMapOvr>
    <a:masterClrMapping/>
  </p:clrMapOvr>
  <p:transition spd="slow" advTm="21369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0000"/>
                </a:solidFill>
                <a:latin typeface="Georgia"/>
              </a:rPr>
              <a:t>Інформаційна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/>
              </a:rPr>
              <a:t>діяльність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916832"/>
            <a:ext cx="3008313" cy="4691063"/>
          </a:xfrm>
        </p:spPr>
        <p:txBody>
          <a:bodyPr/>
          <a:lstStyle/>
          <a:p>
            <a:pPr algn="just" fontAlgn="base"/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1.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Створення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мобільного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медіа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центру</a:t>
            </a:r>
            <a:endParaRPr lang="ru-RU" b="0" i="0" dirty="0" smtClean="0">
              <a:solidFill>
                <a:srgbClr val="333333"/>
              </a:solidFill>
              <a:effectLst/>
              <a:latin typeface="Georgia"/>
            </a:endParaRPr>
          </a:p>
          <a:p>
            <a:pPr algn="just" fontAlgn="base"/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2.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Пошук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використання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креативних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методів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роботі</a:t>
            </a:r>
            <a:endParaRPr lang="ru-RU" b="0" i="0" dirty="0" smtClean="0">
              <a:solidFill>
                <a:srgbClr val="333333"/>
              </a:solidFill>
              <a:effectLst/>
              <a:latin typeface="Georgia"/>
            </a:endParaRPr>
          </a:p>
          <a:p>
            <a:pPr algn="just" fontAlgn="base"/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3.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Створення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власної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TV-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програми</a:t>
            </a:r>
            <a:endParaRPr lang="ru-RU" b="0" i="0" dirty="0" smtClean="0">
              <a:solidFill>
                <a:srgbClr val="333333"/>
              </a:solidFill>
              <a:effectLst/>
              <a:latin typeface="Georgia"/>
            </a:endParaRPr>
          </a:p>
          <a:p>
            <a:pPr algn="just" fontAlgn="base"/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4.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Формування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інституту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Посла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Доброї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волі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Червоного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Хреста</a:t>
            </a:r>
            <a:endParaRPr lang="ru-RU" b="0" i="0" dirty="0" smtClean="0">
              <a:solidFill>
                <a:srgbClr val="333333"/>
              </a:solidFill>
              <a:effectLst/>
              <a:latin typeface="Georgia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656"/>
            <a:ext cx="504056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001067"/>
      </p:ext>
    </p:extLst>
  </p:cSld>
  <p:clrMapOvr>
    <a:masterClrMapping/>
  </p:clrMapOvr>
  <p:transition spd="slow" advTm="12896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76213"/>
            <a:ext cx="4762500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745345"/>
      </p:ext>
    </p:extLst>
  </p:cSld>
  <p:clrMapOvr>
    <a:masterClrMapping/>
  </p:clrMapOvr>
  <p:transition spd="slow" advTm="2643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0280" y="119675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 smtClean="0">
                <a:cs typeface="Aharoni" pitchFamily="2" charset="-79"/>
              </a:rPr>
              <a:t>Харківська</a:t>
            </a:r>
            <a:r>
              <a:rPr lang="ru-RU" sz="2800" dirty="0" smtClean="0">
                <a:cs typeface="Aharoni" pitchFamily="2" charset="-79"/>
              </a:rPr>
              <a:t> </a:t>
            </a:r>
            <a:r>
              <a:rPr lang="ru-RU" sz="2800" dirty="0" err="1" smtClean="0">
                <a:cs typeface="Aharoni" pitchFamily="2" charset="-79"/>
              </a:rPr>
              <a:t>обласна</a:t>
            </a:r>
            <a:r>
              <a:rPr lang="ru-RU" sz="2800" dirty="0" smtClean="0">
                <a:cs typeface="Aharoni" pitchFamily="2" charset="-79"/>
              </a:rPr>
              <a:t> </a:t>
            </a:r>
            <a:r>
              <a:rPr lang="ru-RU" sz="2800" dirty="0" err="1" smtClean="0">
                <a:cs typeface="Aharoni" pitchFamily="2" charset="-79"/>
              </a:rPr>
              <a:t>організація</a:t>
            </a:r>
            <a:r>
              <a:rPr lang="ru-RU" sz="2800" dirty="0" smtClean="0">
                <a:cs typeface="Aharoni" pitchFamily="2" charset="-79"/>
              </a:rPr>
              <a:t> </a:t>
            </a:r>
            <a:r>
              <a:rPr lang="ru-RU" sz="2800" dirty="0" err="1" smtClean="0">
                <a:cs typeface="Aharoni" pitchFamily="2" charset="-79"/>
              </a:rPr>
              <a:t>Товариства</a:t>
            </a:r>
            <a:r>
              <a:rPr lang="ru-RU" sz="2800" dirty="0" smtClean="0">
                <a:cs typeface="Aharoni" pitchFamily="2" charset="-79"/>
              </a:rPr>
              <a:t> Червоного </a:t>
            </a:r>
            <a:r>
              <a:rPr lang="ru-RU" sz="2800" dirty="0" err="1" smtClean="0">
                <a:cs typeface="Aharoni" pitchFamily="2" charset="-79"/>
              </a:rPr>
              <a:t>Хреста</a:t>
            </a:r>
            <a:r>
              <a:rPr lang="ru-RU" sz="2800" dirty="0" smtClean="0">
                <a:cs typeface="Aharoni" pitchFamily="2" charset="-79"/>
              </a:rPr>
              <a:t> </a:t>
            </a:r>
            <a:r>
              <a:rPr lang="ru-RU" sz="2800" dirty="0" err="1" smtClean="0">
                <a:cs typeface="Aharoni" pitchFamily="2" charset="-79"/>
              </a:rPr>
              <a:t>України</a:t>
            </a:r>
            <a:r>
              <a:rPr lang="ru-RU" sz="2800" dirty="0" smtClean="0">
                <a:cs typeface="Aharoni" pitchFamily="2" charset="-79"/>
              </a:rPr>
              <a:t> </a:t>
            </a:r>
            <a:r>
              <a:rPr lang="ru-RU" sz="2800" dirty="0" err="1" smtClean="0">
                <a:cs typeface="Aharoni" pitchFamily="2" charset="-79"/>
              </a:rPr>
              <a:t>об’єднує</a:t>
            </a:r>
            <a:r>
              <a:rPr lang="ru-RU" sz="2800" dirty="0" smtClean="0">
                <a:cs typeface="Aharoni" pitchFamily="2" charset="-79"/>
              </a:rPr>
              <a:t> 37 </a:t>
            </a:r>
            <a:r>
              <a:rPr lang="ru-RU" sz="2800" dirty="0" err="1" smtClean="0">
                <a:cs typeface="Aharoni" pitchFamily="2" charset="-79"/>
              </a:rPr>
              <a:t>районних</a:t>
            </a:r>
            <a:r>
              <a:rPr lang="ru-RU" sz="2800" dirty="0" smtClean="0">
                <a:cs typeface="Aharoni" pitchFamily="2" charset="-79"/>
              </a:rPr>
              <a:t>, 1860 </a:t>
            </a:r>
            <a:r>
              <a:rPr lang="ru-RU" sz="2800" dirty="0" err="1" smtClean="0">
                <a:cs typeface="Aharoni" pitchFamily="2" charset="-79"/>
              </a:rPr>
              <a:t>первинних</a:t>
            </a:r>
            <a:r>
              <a:rPr lang="ru-RU" sz="2800" dirty="0" smtClean="0">
                <a:cs typeface="Aharoni" pitchFamily="2" charset="-79"/>
              </a:rPr>
              <a:t> </a:t>
            </a:r>
            <a:r>
              <a:rPr lang="ru-RU" sz="2800" dirty="0" err="1" smtClean="0">
                <a:cs typeface="Aharoni" pitchFamily="2" charset="-79"/>
              </a:rPr>
              <a:t>організацій</a:t>
            </a:r>
            <a:r>
              <a:rPr lang="ru-RU" sz="2800" dirty="0" smtClean="0">
                <a:cs typeface="Aharoni" pitchFamily="2" charset="-79"/>
              </a:rPr>
              <a:t>, 350 </a:t>
            </a:r>
            <a:r>
              <a:rPr lang="ru-RU" sz="2800" dirty="0" err="1" smtClean="0">
                <a:cs typeface="Aharoni" pitchFamily="2" charset="-79"/>
              </a:rPr>
              <a:t>тисяч</a:t>
            </a:r>
            <a:r>
              <a:rPr lang="ru-RU" sz="2800" dirty="0" smtClean="0">
                <a:cs typeface="Aharoni" pitchFamily="2" charset="-79"/>
              </a:rPr>
              <a:t> </a:t>
            </a:r>
            <a:r>
              <a:rPr lang="ru-RU" sz="2800" dirty="0" err="1" smtClean="0">
                <a:cs typeface="Aharoni" pitchFamily="2" charset="-79"/>
              </a:rPr>
              <a:t>членів</a:t>
            </a:r>
            <a:r>
              <a:rPr lang="ru-RU" sz="2800" dirty="0" smtClean="0">
                <a:cs typeface="Aharoni" pitchFamily="2" charset="-79"/>
              </a:rPr>
              <a:t> </a:t>
            </a:r>
            <a:r>
              <a:rPr lang="ru-RU" sz="2800" dirty="0" err="1" smtClean="0">
                <a:cs typeface="Aharoni" pitchFamily="2" charset="-79"/>
              </a:rPr>
              <a:t>Товариства</a:t>
            </a:r>
            <a:r>
              <a:rPr lang="ru-RU" sz="2800" dirty="0" smtClean="0">
                <a:cs typeface="Aharoni" pitchFamily="2" charset="-79"/>
              </a:rPr>
              <a:t>, 3 медико-</a:t>
            </a:r>
            <a:r>
              <a:rPr lang="ru-RU" sz="2800" dirty="0" err="1" smtClean="0">
                <a:cs typeface="Aharoni" pitchFamily="2" charset="-79"/>
              </a:rPr>
              <a:t>соціальних</a:t>
            </a:r>
            <a:r>
              <a:rPr lang="ru-RU" sz="2800" dirty="0" smtClean="0">
                <a:cs typeface="Aharoni" pitchFamily="2" charset="-79"/>
              </a:rPr>
              <a:t> </a:t>
            </a:r>
            <a:r>
              <a:rPr lang="ru-RU" sz="2800" dirty="0" err="1" smtClean="0">
                <a:cs typeface="Aharoni" pitchFamily="2" charset="-79"/>
              </a:rPr>
              <a:t>центри</a:t>
            </a:r>
            <a:r>
              <a:rPr lang="ru-RU" sz="2800" dirty="0" smtClean="0">
                <a:cs typeface="Aharoni" pitchFamily="2" charset="-79"/>
              </a:rPr>
              <a:t>, 10 </a:t>
            </a:r>
            <a:r>
              <a:rPr lang="ru-RU" sz="2800" dirty="0" err="1" smtClean="0">
                <a:cs typeface="Aharoni" pitchFamily="2" charset="-79"/>
              </a:rPr>
              <a:t>кімнат</a:t>
            </a:r>
            <a:r>
              <a:rPr lang="ru-RU" sz="2800" dirty="0" smtClean="0">
                <a:cs typeface="Aharoni" pitchFamily="2" charset="-79"/>
              </a:rPr>
              <a:t> медико-</a:t>
            </a:r>
            <a:r>
              <a:rPr lang="ru-RU" sz="2800" dirty="0" err="1" smtClean="0">
                <a:cs typeface="Aharoni" pitchFamily="2" charset="-79"/>
              </a:rPr>
              <a:t>соціальної</a:t>
            </a:r>
            <a:r>
              <a:rPr lang="ru-RU" sz="2800" dirty="0" smtClean="0">
                <a:cs typeface="Aharoni" pitchFamily="2" charset="-79"/>
              </a:rPr>
              <a:t> </a:t>
            </a:r>
            <a:r>
              <a:rPr lang="ru-RU" sz="2800" dirty="0" err="1" smtClean="0">
                <a:cs typeface="Aharoni" pitchFamily="2" charset="-79"/>
              </a:rPr>
              <a:t>допомоги</a:t>
            </a:r>
            <a:r>
              <a:rPr lang="ru-RU" sz="2800" dirty="0" smtClean="0">
                <a:cs typeface="Aharoni" pitchFamily="2" charset="-79"/>
              </a:rPr>
              <a:t>, 21 пункт </a:t>
            </a:r>
            <a:r>
              <a:rPr lang="ru-RU" sz="2800" dirty="0" err="1" smtClean="0">
                <a:cs typeface="Aharoni" pitchFamily="2" charset="-79"/>
              </a:rPr>
              <a:t>першої</a:t>
            </a:r>
            <a:r>
              <a:rPr lang="ru-RU" sz="2800" dirty="0" smtClean="0">
                <a:cs typeface="Aharoni" pitchFamily="2" charset="-79"/>
              </a:rPr>
              <a:t> </a:t>
            </a:r>
            <a:r>
              <a:rPr lang="ru-RU" sz="2800" dirty="0" err="1" smtClean="0">
                <a:cs typeface="Aharoni" pitchFamily="2" charset="-79"/>
              </a:rPr>
              <a:t>допомоги</a:t>
            </a:r>
            <a:r>
              <a:rPr lang="ru-RU" sz="2800" dirty="0" smtClean="0">
                <a:cs typeface="Aharoni" pitchFamily="2" charset="-79"/>
              </a:rPr>
              <a:t>, 25 </a:t>
            </a:r>
            <a:r>
              <a:rPr lang="ru-RU" sz="2800" dirty="0" err="1" smtClean="0">
                <a:cs typeface="Aharoni" pitchFamily="2" charset="-79"/>
              </a:rPr>
              <a:t>банків</a:t>
            </a:r>
            <a:r>
              <a:rPr lang="ru-RU" sz="2800" dirty="0" smtClean="0">
                <a:cs typeface="Aharoni" pitchFamily="2" charset="-79"/>
              </a:rPr>
              <a:t> </a:t>
            </a:r>
            <a:r>
              <a:rPr lang="ru-RU" sz="2800" dirty="0" err="1" smtClean="0">
                <a:cs typeface="Aharoni" pitchFamily="2" charset="-79"/>
              </a:rPr>
              <a:t>одягу</a:t>
            </a:r>
            <a:r>
              <a:rPr lang="ru-RU" sz="2800" dirty="0" smtClean="0">
                <a:cs typeface="Aharoni" pitchFamily="2" charset="-79"/>
              </a:rPr>
              <a:t>.</a:t>
            </a:r>
            <a:endParaRPr lang="ru-RU" sz="2800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48930415"/>
      </p:ext>
    </p:extLst>
  </p:cSld>
  <p:clrMapOvr>
    <a:masterClrMapping/>
  </p:clrMapOvr>
  <p:transition spd="slow" advTm="18181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3828" y="824027"/>
            <a:ext cx="8085483" cy="338554"/>
          </a:xfrm>
          <a:prstGeom prst="rect">
            <a:avLst/>
          </a:prstGeom>
          <a:solidFill>
            <a:srgbClr val="AEEF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Башкіров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Констянтин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Євгенович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 – голова 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Харківської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обласної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організації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Товариства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 Червоного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Хреста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DF0000"/>
                </a:solidFill>
                <a:effectLst/>
                <a:latin typeface="inherit"/>
                <a:cs typeface="Arial" pitchFamily="34" charset="0"/>
                <a:hlinkClick r:id="rId2"/>
              </a:rPr>
              <a:t>  </a:t>
            </a:r>
            <a:endParaRPr kumimoji="0" lang="ru-RU" sz="25500" b="0" i="0" u="none" strike="noStrike" cap="none" normalizeH="0" baseline="0" dirty="0" smtClean="0">
              <a:ln>
                <a:noFill/>
              </a:ln>
              <a:solidFill>
                <a:srgbClr val="DF0000"/>
              </a:solidFill>
              <a:effectLst/>
              <a:latin typeface="inherit"/>
              <a:cs typeface="Arial" pitchFamily="34" charset="0"/>
            </a:endParaRPr>
          </a:p>
        </p:txBody>
      </p:sp>
      <p:pic>
        <p:nvPicPr>
          <p:cNvPr id="2050" name="Picture 2" descr="http://ursukhov.files.wordpress.com/2011/08/2-img_2858.jpg?w=500&amp;h=42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07" y="1268761"/>
            <a:ext cx="6327237" cy="539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275485"/>
      </p:ext>
    </p:extLst>
  </p:cSld>
  <p:clrMapOvr>
    <a:masterClrMapping/>
  </p:clrMapOvr>
  <p:transition spd="slow" advTm="6494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2156663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 smtClean="0">
                <a:solidFill>
                  <a:srgbClr val="000000"/>
                </a:solidFill>
                <a:effectLst/>
                <a:latin typeface="Georgia"/>
              </a:rPr>
              <a:t>Діяльність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Georgia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Georgia"/>
              </a:rPr>
              <a:t>Харківської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Georgia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Georgia"/>
              </a:rPr>
              <a:t>обласної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Georgia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Georgia"/>
              </a:rPr>
              <a:t>організації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Georgia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Georgia"/>
              </a:rPr>
              <a:t>Товариства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Georgia"/>
              </a:rPr>
              <a:t> Червоного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Georgia"/>
              </a:rPr>
              <a:t>Хреста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Georgia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Georgia"/>
              </a:rPr>
              <a:t>України</a:t>
            </a:r>
            <a:r>
              <a:rPr lang="ru-RU" sz="2400" b="1" dirty="0">
                <a:solidFill>
                  <a:srgbClr val="000000"/>
                </a:solidFill>
                <a:latin typeface="Georgia"/>
              </a:rPr>
              <a:t>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10263984"/>
      </p:ext>
    </p:extLst>
  </p:cSld>
  <p:clrMapOvr>
    <a:masterClrMapping/>
  </p:clrMapOvr>
  <p:transition spd="slow" advTm="4998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0000"/>
                </a:solidFill>
                <a:latin typeface="Georgia"/>
              </a:rPr>
              <a:t>Програми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just" fontAlgn="base"/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1. Проект Глобального Фонду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Зупинимо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туберкульоз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Україні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».</a:t>
            </a:r>
            <a:endParaRPr lang="ru-RU" b="0" i="0" dirty="0" smtClean="0">
              <a:solidFill>
                <a:srgbClr val="333333"/>
              </a:solidFill>
              <a:effectLst/>
              <a:latin typeface="Georgia"/>
            </a:endParaRPr>
          </a:p>
          <a:p>
            <a:pPr algn="just" fontAlgn="base"/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2.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Правовий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соціальний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захист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дітей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шукають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притулку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дітей-біженців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Україні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»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реалізується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співпраці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благодійним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фондом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Соціальна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служба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допомоги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»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Управлінням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міграційної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служби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Харківської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області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.</a:t>
            </a:r>
            <a:endParaRPr lang="ru-RU" b="0" i="0" dirty="0" smtClean="0">
              <a:solidFill>
                <a:srgbClr val="333333"/>
              </a:solidFill>
              <a:effectLst/>
              <a:latin typeface="Georgia"/>
            </a:endParaRPr>
          </a:p>
          <a:p>
            <a:pPr algn="just" fontAlgn="base"/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3.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Створення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клубів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активного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довголіття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», метою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яких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є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продовження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життя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людей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похилого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віку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.</a:t>
            </a:r>
            <a:endParaRPr lang="ru-RU" b="0" i="0" dirty="0" smtClean="0">
              <a:solidFill>
                <a:srgbClr val="333333"/>
              </a:solidFill>
              <a:effectLst/>
              <a:latin typeface="Georgia"/>
            </a:endParaRPr>
          </a:p>
          <a:p>
            <a:pPr algn="just" fontAlgn="base"/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4.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Організація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проведення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соціального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патрулювання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для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наданя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допомоги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безпритульним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громадянам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»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здійснюється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за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підтримки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Харківської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міської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ради.</a:t>
            </a:r>
            <a:endParaRPr lang="ru-RU" b="0" i="0" dirty="0" smtClean="0">
              <a:solidFill>
                <a:srgbClr val="333333"/>
              </a:solidFill>
              <a:effectLst/>
              <a:latin typeface="Georgia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6796"/>
            <a:ext cx="2736304" cy="247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92890"/>
            <a:ext cx="2484277" cy="263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18" y="620688"/>
            <a:ext cx="2317526" cy="243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951" y="3392890"/>
            <a:ext cx="2497460" cy="270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508908"/>
      </p:ext>
    </p:extLst>
  </p:cSld>
  <p:clrMapOvr>
    <a:masterClrMapping/>
  </p:clrMapOvr>
  <p:transition spd="slow" advTm="19523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Georgia"/>
              </a:rPr>
              <a:t>Наша молодь: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122313"/>
            <a:ext cx="3008313" cy="4691063"/>
          </a:xfrm>
        </p:spPr>
        <p:txBody>
          <a:bodyPr/>
          <a:lstStyle/>
          <a:p>
            <a:pPr algn="just" fontAlgn="base"/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1.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Організація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школи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волонтерського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лідерства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.</a:t>
            </a:r>
            <a:endParaRPr lang="ru-RU" b="0" i="0" dirty="0" smtClean="0">
              <a:solidFill>
                <a:srgbClr val="333333"/>
              </a:solidFill>
              <a:effectLst/>
              <a:latin typeface="Georgia"/>
            </a:endParaRPr>
          </a:p>
          <a:p>
            <a:pPr algn="just" fontAlgn="base"/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2. Система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підготовки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волонтерів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до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участі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масових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заходах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центрі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Червоного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Хреста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базі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стадіону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Металіст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».</a:t>
            </a:r>
            <a:endParaRPr lang="ru-RU" b="0" i="0" dirty="0" smtClean="0">
              <a:solidFill>
                <a:srgbClr val="333333"/>
              </a:solidFill>
              <a:effectLst/>
              <a:latin typeface="Georgia"/>
            </a:endParaRPr>
          </a:p>
          <a:p>
            <a:pPr algn="just" fontAlgn="base"/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3.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Проведення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тематичних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молодіжних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форумів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міжнародною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участю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.</a:t>
            </a:r>
            <a:endParaRPr lang="ru-RU" b="0" i="0" dirty="0" smtClean="0">
              <a:solidFill>
                <a:srgbClr val="333333"/>
              </a:solidFill>
              <a:effectLst/>
              <a:latin typeface="Georgia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656"/>
            <a:ext cx="259228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2520280" cy="174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140" y="2706527"/>
            <a:ext cx="4602088" cy="328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15719"/>
      </p:ext>
    </p:extLst>
  </p:cSld>
  <p:clrMapOvr>
    <a:masterClrMapping/>
  </p:clrMapOvr>
  <p:transition spd="slow" advTm="14601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0000"/>
                </a:solidFill>
                <a:latin typeface="Georgia"/>
              </a:rPr>
              <a:t>Підготовка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Georgia"/>
              </a:rPr>
              <a:t>дій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Georgia"/>
              </a:rPr>
              <a:t>надзвичайних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Georgia"/>
              </a:rPr>
              <a:t>ситуаціях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82353"/>
            <a:ext cx="3008313" cy="4691063"/>
          </a:xfrm>
        </p:spPr>
        <p:txBody>
          <a:bodyPr/>
          <a:lstStyle/>
          <a:p>
            <a:pPr algn="just" fontAlgn="base"/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1.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Поповнення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запасів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обласної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організації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випадок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надзвичайних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ситуацій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.</a:t>
            </a:r>
            <a:endParaRPr lang="ru-RU" b="0" i="0" dirty="0" smtClean="0">
              <a:solidFill>
                <a:srgbClr val="333333"/>
              </a:solidFill>
              <a:effectLst/>
              <a:latin typeface="Georgia"/>
            </a:endParaRPr>
          </a:p>
          <a:p>
            <a:pPr algn="just" fontAlgn="base"/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2.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Навчання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населення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навичкам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надання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першої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herit"/>
              </a:rPr>
              <a:t>допомоги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herit"/>
              </a:rPr>
              <a:t>.</a:t>
            </a:r>
            <a:endParaRPr lang="ru-RU" b="0" i="0" dirty="0" smtClean="0">
              <a:solidFill>
                <a:srgbClr val="333333"/>
              </a:solidFill>
              <a:effectLst/>
              <a:latin typeface="Georgia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656"/>
            <a:ext cx="3912096" cy="243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56311"/>
            <a:ext cx="3691111" cy="299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767223"/>
      </p:ext>
    </p:extLst>
  </p:cSld>
  <p:clrMapOvr>
    <a:masterClrMapping/>
  </p:clrMapOvr>
  <p:transition spd="slow" advTm="9528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772816"/>
            <a:ext cx="727280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Служба </a:t>
            </a:r>
            <a:r>
              <a:rPr lang="ru-RU" sz="2800" dirty="0" err="1" smtClean="0"/>
              <a:t>милосердя</a:t>
            </a:r>
            <a:r>
              <a:rPr lang="ru-RU" sz="2800" dirty="0" smtClean="0"/>
              <a:t>:</a:t>
            </a:r>
          </a:p>
          <a:p>
            <a:endParaRPr lang="ru-RU" sz="2000" dirty="0" smtClean="0"/>
          </a:p>
          <a:p>
            <a:r>
              <a:rPr lang="ru-RU" sz="2000" dirty="0" smtClean="0"/>
              <a:t>На </a:t>
            </a:r>
            <a:r>
              <a:rPr lang="ru-RU" sz="2000" dirty="0" err="1" smtClean="0"/>
              <a:t>обліку</a:t>
            </a:r>
            <a:r>
              <a:rPr lang="ru-RU" sz="2000" dirty="0" smtClean="0"/>
              <a:t> </a:t>
            </a:r>
            <a:r>
              <a:rPr lang="ru-RU" sz="2000" dirty="0" err="1" smtClean="0"/>
              <a:t>патронажної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служби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перебувають</a:t>
            </a:r>
            <a:r>
              <a:rPr lang="ru-RU" sz="2000" dirty="0" smtClean="0"/>
              <a:t> 24 816 </a:t>
            </a:r>
            <a:r>
              <a:rPr lang="ru-RU" sz="2000" dirty="0" err="1" smtClean="0"/>
              <a:t>осіб</a:t>
            </a:r>
            <a:r>
              <a:rPr lang="ru-RU" sz="2000" dirty="0" smtClean="0"/>
              <a:t>,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самотні</a:t>
            </a:r>
            <a:r>
              <a:rPr lang="ru-RU" sz="2000" dirty="0" smtClean="0"/>
              <a:t>, </a:t>
            </a:r>
            <a:r>
              <a:rPr lang="ru-RU" sz="2000" dirty="0" err="1" smtClean="0"/>
              <a:t>інваліди</a:t>
            </a:r>
            <a:r>
              <a:rPr lang="ru-RU" sz="2000" dirty="0" smtClean="0"/>
              <a:t>, </a:t>
            </a:r>
            <a:r>
              <a:rPr lang="ru-RU" sz="2000" dirty="0" err="1" smtClean="0"/>
              <a:t>ветерани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Вітчизняної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локальних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</a:t>
            </a:r>
            <a:r>
              <a:rPr lang="ru-RU" sz="2000" dirty="0" smtClean="0"/>
              <a:t>, </a:t>
            </a:r>
            <a:r>
              <a:rPr lang="ru-RU" sz="2000" dirty="0" err="1" smtClean="0"/>
              <a:t>чорнобильці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Патронажною службою </a:t>
            </a:r>
            <a:r>
              <a:rPr lang="ru-RU" sz="2000" dirty="0" err="1" smtClean="0"/>
              <a:t>обслуговуються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вдома</a:t>
            </a:r>
            <a:r>
              <a:rPr lang="ru-RU" sz="2000" dirty="0" smtClean="0"/>
              <a:t> 3310 </a:t>
            </a:r>
            <a:r>
              <a:rPr lang="ru-RU" sz="2000" dirty="0" err="1" smtClean="0"/>
              <a:t>осіб</a:t>
            </a:r>
            <a:r>
              <a:rPr lang="ru-RU" sz="2000" dirty="0" smtClean="0"/>
              <a:t>,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1798 </a:t>
            </a:r>
            <a:r>
              <a:rPr lang="ru-RU" sz="2000" dirty="0" err="1" smtClean="0"/>
              <a:t>прикуті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ліжка</a:t>
            </a:r>
            <a:r>
              <a:rPr lang="ru-RU" sz="2000" dirty="0" smtClean="0"/>
              <a:t>;</a:t>
            </a:r>
          </a:p>
          <a:p>
            <a:r>
              <a:rPr lang="ru-RU" sz="2000" dirty="0" err="1" smtClean="0"/>
              <a:t>Щорічно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нужденні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допомогу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Червоного </a:t>
            </a:r>
            <a:r>
              <a:rPr lang="ru-RU" sz="2000" dirty="0" err="1" smtClean="0"/>
              <a:t>Хреста</a:t>
            </a:r>
            <a:r>
              <a:rPr lang="ru-RU" sz="2000" dirty="0" smtClean="0"/>
              <a:t> на суму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900 </a:t>
            </a:r>
            <a:r>
              <a:rPr lang="ru-RU" sz="2000" dirty="0" err="1" smtClean="0"/>
              <a:t>тис.грн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99023149"/>
      </p:ext>
    </p:extLst>
  </p:cSld>
  <p:clrMapOvr>
    <a:masterClrMapping/>
  </p:clrMapOvr>
  <p:transition spd="slow" advTm="6369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358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Програми:</vt:lpstr>
      <vt:lpstr>Наша молодь:</vt:lpstr>
      <vt:lpstr>Підготовка до дій у надзвичайних ситуаціях:</vt:lpstr>
      <vt:lpstr>Презентация PowerPoint</vt:lpstr>
      <vt:lpstr>Міжнародна діяльність:</vt:lpstr>
      <vt:lpstr>Інформаційна діяльність: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2014-09-11T19:17:23Z</dcterms:created>
  <dcterms:modified xsi:type="dcterms:W3CDTF">2014-09-11T20:04:07Z</dcterms:modified>
</cp:coreProperties>
</file>