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>
        <p:scale>
          <a:sx n="64" d="100"/>
          <a:sy n="64" d="100"/>
        </p:scale>
        <p:origin x="-15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86EB0C-09BA-44C6-87C4-A16CCE3F08C3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91298-8390-477A-86D7-7C9DDB4233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90088-B56C-47AB-9013-193A78546977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16CFE-B1D2-4A15-9BE2-D891E0511F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6FF32-E639-42B7-81D6-3C8B0539BA14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CB7FE-E6F8-45A8-85A7-37847260FE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981C8-DA97-4D5D-848B-3ED2A4D5A50E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DE699-63B3-4D01-9763-9EC7965A26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F6168-06CA-4201-A143-2B06BFE0DE0C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07A1C-19C1-411B-82A6-F31F7A8AF3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00EA2-6C2B-4AC9-B2F3-69EE917A455D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36B0C-A8D2-4693-AE60-802BA376B0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47349-1B0C-4EEA-B10A-79FB3E8694E3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352A8-1197-4839-B236-F10F091C46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C761E7-8B00-4631-8BC4-DF7C149E0C6E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515FA-DE39-4E7B-9569-6BE6D3EEE0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B5664-E04A-4CC5-A61E-2F4F56742618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99360-BB34-4078-B06B-F980461C93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0E895-93DF-45DD-A403-D2172EDDAEBD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CC96D-F7DF-4080-8310-24C1F60E07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A720C-FBA4-4D66-B434-A22C5348F23A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721B5-D0FA-4511-BC8E-A732E8E8E2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E510D7-BA86-4682-97B1-3E045ED23084}" type="datetimeFigureOut">
              <a:rPr lang="ru-RU" smtClean="0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126978-B5F2-4976-9BFE-48BDE5B737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888431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Франція – </a:t>
            </a:r>
            <a:r>
              <a:rPr lang="uk-UA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батьківщина кіномистецтва</a:t>
            </a:r>
            <a:endParaRPr lang="ru-RU" sz="8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5" y="285750"/>
            <a:ext cx="8286750" cy="5857875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611188" y="620713"/>
            <a:ext cx="78581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dirty="0">
                <a:latin typeface="Calibri" pitchFamily="34" charset="0"/>
              </a:rPr>
              <a:t>“Нова хвиля”</a:t>
            </a:r>
          </a:p>
          <a:p>
            <a:pPr algn="just"/>
            <a:endParaRPr lang="uk-UA" sz="2000" i="1" dirty="0">
              <a:latin typeface="Calibri" pitchFamily="34" charset="0"/>
            </a:endParaRPr>
          </a:p>
          <a:p>
            <a:pPr algn="just"/>
            <a:r>
              <a:rPr lang="uk-UA" sz="2000" i="1" dirty="0">
                <a:latin typeface="Calibri" pitchFamily="34" charset="0"/>
              </a:rPr>
              <a:t>Нова хвиля </a:t>
            </a:r>
            <a:r>
              <a:rPr lang="uk-UA" sz="2000" dirty="0">
                <a:latin typeface="Calibri" pitchFamily="34" charset="0"/>
              </a:rPr>
              <a:t>французького кіно дарує світові кіно таких митців як </a:t>
            </a:r>
            <a:r>
              <a:rPr lang="uk-UA" sz="2000" i="1" dirty="0">
                <a:latin typeface="Calibri" pitchFamily="34" charset="0"/>
              </a:rPr>
              <a:t>Жан-Люк </a:t>
            </a:r>
            <a:r>
              <a:rPr lang="uk-UA" sz="2000" i="1" dirty="0" err="1">
                <a:latin typeface="Calibri" pitchFamily="34" charset="0"/>
              </a:rPr>
              <a:t>Годар</a:t>
            </a:r>
            <a:r>
              <a:rPr lang="uk-UA" sz="2000" i="1" dirty="0">
                <a:latin typeface="Calibri" pitchFamily="34" charset="0"/>
              </a:rPr>
              <a:t>, Клод </a:t>
            </a:r>
            <a:r>
              <a:rPr lang="uk-UA" sz="2000" i="1" dirty="0" err="1">
                <a:latin typeface="Calibri" pitchFamily="34" charset="0"/>
              </a:rPr>
              <a:t>Лелуш</a:t>
            </a:r>
            <a:r>
              <a:rPr lang="uk-UA" sz="2000" i="1" dirty="0">
                <a:latin typeface="Calibri" pitchFamily="34" charset="0"/>
              </a:rPr>
              <a:t>, Франсуа </a:t>
            </a:r>
            <a:r>
              <a:rPr lang="uk-UA" sz="2000" i="1" dirty="0" err="1">
                <a:latin typeface="Calibri" pitchFamily="34" charset="0"/>
              </a:rPr>
              <a:t>Трюффо</a:t>
            </a:r>
            <a:r>
              <a:rPr lang="uk-UA" sz="2000" i="1" dirty="0">
                <a:latin typeface="Calibri" pitchFamily="34" charset="0"/>
              </a:rPr>
              <a:t>, Клод </a:t>
            </a:r>
            <a:r>
              <a:rPr lang="uk-UA" sz="2000" i="1" dirty="0" err="1">
                <a:latin typeface="Calibri" pitchFamily="34" charset="0"/>
              </a:rPr>
              <a:t>Ш</a:t>
            </a:r>
            <a:r>
              <a:rPr lang="uk-UA" sz="2000" i="1" dirty="0" err="1" smtClean="0">
                <a:latin typeface="Calibri" pitchFamily="34" charset="0"/>
              </a:rPr>
              <a:t>аброль</a:t>
            </a:r>
            <a:r>
              <a:rPr lang="uk-UA" sz="2000" i="1" dirty="0">
                <a:latin typeface="Calibri" pitchFamily="34" charset="0"/>
              </a:rPr>
              <a:t>, Луї </a:t>
            </a:r>
            <a:r>
              <a:rPr lang="uk-UA" sz="2000" i="1" dirty="0" err="1">
                <a:latin typeface="Calibri" pitchFamily="34" charset="0"/>
              </a:rPr>
              <a:t>Маль</a:t>
            </a:r>
            <a:r>
              <a:rPr lang="uk-UA" sz="2000" dirty="0">
                <a:latin typeface="Calibri" pitchFamily="34" charset="0"/>
              </a:rPr>
              <a:t>. З</a:t>
            </a:r>
            <a:r>
              <a:rPr lang="en-US" sz="2000" dirty="0">
                <a:latin typeface="Calibri" pitchFamily="34" charset="0"/>
              </a:rPr>
              <a:t>’</a:t>
            </a:r>
            <a:r>
              <a:rPr lang="uk-UA" sz="2000" dirty="0">
                <a:latin typeface="Calibri" pitchFamily="34" charset="0"/>
              </a:rPr>
              <a:t>явилися всесвітньовідомі мюзикли </a:t>
            </a:r>
            <a:r>
              <a:rPr lang="uk-UA" sz="2000" i="1" dirty="0">
                <a:latin typeface="Calibri" pitchFamily="34" charset="0"/>
              </a:rPr>
              <a:t>Жака </a:t>
            </a:r>
            <a:r>
              <a:rPr lang="uk-UA" sz="2000" i="1" dirty="0" err="1">
                <a:latin typeface="Calibri" pitchFamily="34" charset="0"/>
              </a:rPr>
              <a:t>Демі</a:t>
            </a:r>
            <a:r>
              <a:rPr lang="uk-UA" sz="2000" i="1" dirty="0">
                <a:latin typeface="Calibri" pitchFamily="34" charset="0"/>
              </a:rPr>
              <a:t> </a:t>
            </a:r>
            <a:r>
              <a:rPr lang="uk-UA" sz="2000" i="1" dirty="0">
                <a:latin typeface="Calibri" pitchFamily="34" charset="0"/>
              </a:rPr>
              <a:t>“</a:t>
            </a:r>
            <a:r>
              <a:rPr lang="uk-UA" sz="2000" i="1" dirty="0" err="1">
                <a:latin typeface="Calibri" pitchFamily="34" charset="0"/>
              </a:rPr>
              <a:t>Шербурзькі</a:t>
            </a:r>
            <a:r>
              <a:rPr lang="uk-UA" sz="2000" i="1" dirty="0">
                <a:latin typeface="Calibri" pitchFamily="34" charset="0"/>
              </a:rPr>
              <a:t> парасольки” </a:t>
            </a:r>
            <a:r>
              <a:rPr lang="uk-UA" sz="2000" dirty="0">
                <a:latin typeface="Calibri" pitchFamily="34" charset="0"/>
              </a:rPr>
              <a:t>(1964) та </a:t>
            </a:r>
            <a:r>
              <a:rPr lang="uk-UA" sz="2000" i="1" dirty="0">
                <a:latin typeface="Calibri" pitchFamily="34" charset="0"/>
              </a:rPr>
              <a:t>“Дівчата з </a:t>
            </a:r>
            <a:r>
              <a:rPr lang="uk-UA" sz="2000" i="1" dirty="0" err="1">
                <a:latin typeface="Calibri" pitchFamily="34" charset="0"/>
              </a:rPr>
              <a:t>Рошфору</a:t>
            </a:r>
            <a:r>
              <a:rPr lang="uk-UA" sz="2000" i="1" dirty="0">
                <a:latin typeface="Calibri" pitchFamily="34" charset="0"/>
              </a:rPr>
              <a:t>” </a:t>
            </a:r>
            <a:r>
              <a:rPr lang="uk-UA" sz="2000" dirty="0">
                <a:latin typeface="Calibri" pitchFamily="34" charset="0"/>
              </a:rPr>
              <a:t>(1967).</a:t>
            </a:r>
          </a:p>
          <a:p>
            <a:endParaRPr lang="uk-UA" sz="2400" b="1" dirty="0">
              <a:latin typeface="Calibri" pitchFamily="34" charset="0"/>
            </a:endParaRPr>
          </a:p>
        </p:txBody>
      </p:sp>
      <p:pic>
        <p:nvPicPr>
          <p:cNvPr id="20483" name="Рисунок 6" descr="2013-09-10_172410 коп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3122611"/>
            <a:ext cx="78486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6771"/>
            <a:ext cx="4932953" cy="4392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39443"/>
            <a:ext cx="3744416" cy="526714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4" y="285750"/>
            <a:ext cx="8607871" cy="6311602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5027486" y="669534"/>
            <a:ext cx="367188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1960 – </a:t>
            </a:r>
            <a:r>
              <a:rPr lang="en-US" sz="2400" b="1" dirty="0" smtClean="0">
                <a:latin typeface="Calibri" pitchFamily="34" charset="0"/>
              </a:rPr>
              <a:t>1970</a:t>
            </a:r>
            <a:endParaRPr lang="uk-UA" sz="2400" b="1" dirty="0">
              <a:latin typeface="Calibri" pitchFamily="34" charset="0"/>
            </a:endParaRPr>
          </a:p>
          <a:p>
            <a:endParaRPr lang="uk-UA" sz="2400" b="1" dirty="0">
              <a:latin typeface="Calibri" pitchFamily="34" charset="0"/>
            </a:endParaRPr>
          </a:p>
          <a:p>
            <a:r>
              <a:rPr lang="uk-UA" sz="2400" b="1" dirty="0">
                <a:latin typeface="Calibri" pitchFamily="34" charset="0"/>
              </a:rPr>
              <a:t>З</a:t>
            </a:r>
            <a:r>
              <a:rPr lang="en-US" sz="2400" b="1" dirty="0">
                <a:latin typeface="Calibri" pitchFamily="34" charset="0"/>
              </a:rPr>
              <a:t>’</a:t>
            </a:r>
            <a:r>
              <a:rPr lang="uk-UA" sz="2400" b="1" dirty="0">
                <a:latin typeface="Calibri" pitchFamily="34" charset="0"/>
              </a:rPr>
              <a:t>явилася ціла плеяда акторів, серед яких найвідоміші </a:t>
            </a:r>
          </a:p>
          <a:p>
            <a:endParaRPr lang="uk-UA" sz="2400" b="1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uk-UA" sz="2400" i="1" dirty="0">
                <a:latin typeface="Calibri" pitchFamily="34" charset="0"/>
              </a:rPr>
              <a:t>Жанна Моро, </a:t>
            </a:r>
          </a:p>
          <a:p>
            <a:pPr>
              <a:buFontTx/>
              <a:buChar char="•"/>
            </a:pPr>
            <a:r>
              <a:rPr lang="uk-UA" sz="2400" i="1" dirty="0">
                <a:latin typeface="Calibri" pitchFamily="34" charset="0"/>
              </a:rPr>
              <a:t>Жан-Луї  </a:t>
            </a:r>
            <a:r>
              <a:rPr lang="uk-UA" sz="2400" i="1" dirty="0" err="1">
                <a:latin typeface="Calibri" pitchFamily="34" charset="0"/>
              </a:rPr>
              <a:t>Трентіньян</a:t>
            </a:r>
            <a:r>
              <a:rPr lang="uk-UA" sz="2400" i="1" dirty="0">
                <a:latin typeface="Calibri" pitchFamily="34" charset="0"/>
              </a:rPr>
              <a:t>, </a:t>
            </a:r>
          </a:p>
          <a:p>
            <a:pPr>
              <a:buFontTx/>
              <a:buChar char="•"/>
            </a:pPr>
            <a:r>
              <a:rPr lang="uk-UA" sz="2400" i="1" dirty="0">
                <a:latin typeface="Calibri" pitchFamily="34" charset="0"/>
              </a:rPr>
              <a:t>Жан-Поль </a:t>
            </a:r>
            <a:r>
              <a:rPr lang="uk-UA" sz="2400" i="1" dirty="0" err="1">
                <a:latin typeface="Calibri" pitchFamily="34" charset="0"/>
              </a:rPr>
              <a:t>Бельмондо</a:t>
            </a:r>
            <a:r>
              <a:rPr lang="uk-UA" sz="2400" i="1" dirty="0">
                <a:latin typeface="Calibri" pitchFamily="34" charset="0"/>
              </a:rPr>
              <a:t>,</a:t>
            </a:r>
          </a:p>
          <a:p>
            <a:pPr>
              <a:buFontTx/>
              <a:buChar char="•"/>
            </a:pPr>
            <a:r>
              <a:rPr lang="uk-UA" sz="2400" i="1" dirty="0">
                <a:latin typeface="Calibri" pitchFamily="34" charset="0"/>
              </a:rPr>
              <a:t> </a:t>
            </a:r>
            <a:r>
              <a:rPr lang="uk-UA" sz="2400" i="1" dirty="0" err="1">
                <a:latin typeface="Calibri" pitchFamily="34" charset="0"/>
              </a:rPr>
              <a:t>Жерар</a:t>
            </a:r>
            <a:r>
              <a:rPr lang="uk-UA" sz="2400" i="1" dirty="0">
                <a:latin typeface="Calibri" pitchFamily="34" charset="0"/>
              </a:rPr>
              <a:t> </a:t>
            </a:r>
            <a:r>
              <a:rPr lang="uk-UA" sz="2400" i="1" dirty="0" err="1">
                <a:latin typeface="Calibri" pitchFamily="34" charset="0"/>
              </a:rPr>
              <a:t>Депардьє</a:t>
            </a:r>
            <a:r>
              <a:rPr lang="uk-UA" sz="2400" i="1" dirty="0">
                <a:latin typeface="Calibri" pitchFamily="34" charset="0"/>
              </a:rPr>
              <a:t>, </a:t>
            </a:r>
          </a:p>
          <a:p>
            <a:pPr>
              <a:buFontTx/>
              <a:buChar char="•"/>
            </a:pPr>
            <a:r>
              <a:rPr lang="uk-UA" sz="2400" i="1" dirty="0" err="1">
                <a:latin typeface="Calibri" pitchFamily="34" charset="0"/>
              </a:rPr>
              <a:t>Катрін</a:t>
            </a:r>
            <a:r>
              <a:rPr lang="uk-UA" sz="2400" i="1" dirty="0">
                <a:latin typeface="Calibri" pitchFamily="34" charset="0"/>
              </a:rPr>
              <a:t> </a:t>
            </a:r>
            <a:r>
              <a:rPr lang="uk-UA" sz="2400" i="1" dirty="0" err="1">
                <a:latin typeface="Calibri" pitchFamily="34" charset="0"/>
              </a:rPr>
              <a:t>Деньов</a:t>
            </a:r>
            <a:r>
              <a:rPr lang="uk-UA" sz="2400" i="1" dirty="0">
                <a:latin typeface="Calibri" pitchFamily="34" charset="0"/>
              </a:rPr>
              <a:t>, </a:t>
            </a:r>
            <a:endParaRPr lang="uk-UA" sz="2400" i="1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uk-UA" sz="2400" i="1" dirty="0">
                <a:latin typeface="Calibri" pitchFamily="34" charset="0"/>
              </a:rPr>
              <a:t>Ален Делон, </a:t>
            </a:r>
          </a:p>
          <a:p>
            <a:pPr>
              <a:buFontTx/>
              <a:buChar char="•"/>
            </a:pPr>
            <a:r>
              <a:rPr lang="uk-UA" sz="2400" i="1" dirty="0">
                <a:latin typeface="Calibri" pitchFamily="34" charset="0"/>
              </a:rPr>
              <a:t>Ані </a:t>
            </a:r>
            <a:r>
              <a:rPr lang="uk-UA" sz="2400" i="1" dirty="0" err="1">
                <a:latin typeface="Calibri" pitchFamily="34" charset="0"/>
              </a:rPr>
              <a:t>Жирардо</a:t>
            </a:r>
            <a:r>
              <a:rPr lang="uk-UA" sz="2400" i="1" dirty="0">
                <a:latin typeface="Calibri" pitchFamily="34" charset="0"/>
              </a:rPr>
              <a:t>, </a:t>
            </a:r>
          </a:p>
          <a:p>
            <a:pPr>
              <a:buFontTx/>
              <a:buChar char="•"/>
            </a:pPr>
            <a:r>
              <a:rPr lang="uk-UA" sz="2400" i="1" dirty="0" err="1">
                <a:latin typeface="Calibri" pitchFamily="34" charset="0"/>
              </a:rPr>
              <a:t>Пьєр</a:t>
            </a:r>
            <a:r>
              <a:rPr lang="uk-UA" sz="2400" i="1" dirty="0">
                <a:latin typeface="Calibri" pitchFamily="34" charset="0"/>
              </a:rPr>
              <a:t> Рішар.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65" y="0"/>
            <a:ext cx="4766823" cy="3441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1" y="3435916"/>
            <a:ext cx="4762500" cy="3422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65" y="-11804"/>
            <a:ext cx="4835052" cy="68698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41" y="6650"/>
            <a:ext cx="4847100" cy="6869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41" y="29663"/>
            <a:ext cx="4873028" cy="684678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7" descr="2013-09-10_171643 копия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928813"/>
            <a:ext cx="3452812" cy="4000500"/>
          </a:xfrm>
        </p:spPr>
      </p:pic>
      <p:sp>
        <p:nvSpPr>
          <p:cNvPr id="6" name="Прямоугольник 5"/>
          <p:cNvSpPr/>
          <p:nvPr/>
        </p:nvSpPr>
        <p:spPr>
          <a:xfrm>
            <a:off x="392906" y="260647"/>
            <a:ext cx="8499574" cy="626469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642937" y="404664"/>
            <a:ext cx="7786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 dirty="0" smtClean="0">
                <a:latin typeface="Calibri" pitchFamily="34" charset="0"/>
              </a:rPr>
              <a:t>Французький кінематограф </a:t>
            </a:r>
            <a:r>
              <a:rPr lang="uk-UA" sz="2400" dirty="0" smtClean="0">
                <a:latin typeface="Calibri" pitchFamily="34" charset="0"/>
              </a:rPr>
              <a:t>включає у себе твори </a:t>
            </a:r>
            <a:r>
              <a:rPr lang="uk-UA" sz="2400" i="1" dirty="0" smtClean="0">
                <a:latin typeface="Calibri" pitchFamily="34" charset="0"/>
              </a:rPr>
              <a:t>кіно</a:t>
            </a:r>
            <a:r>
              <a:rPr lang="uk-UA" sz="2400" dirty="0" smtClean="0">
                <a:latin typeface="Calibri" pitchFamily="34" charset="0"/>
              </a:rPr>
              <a:t>, створені французькою нацією, або її представниками закордоном.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5076056" y="1857375"/>
            <a:ext cx="345568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Calibri" pitchFamily="34" charset="0"/>
              </a:rPr>
              <a:t>Франція</a:t>
            </a:r>
            <a:r>
              <a:rPr lang="uk-UA" sz="2400" dirty="0" smtClean="0">
                <a:latin typeface="Calibri" pitchFamily="34" charset="0"/>
              </a:rPr>
              <a:t> – батьківщина кіно.</a:t>
            </a:r>
          </a:p>
          <a:p>
            <a:r>
              <a:rPr lang="uk-UA" sz="2400" dirty="0" smtClean="0">
                <a:latin typeface="Calibri" pitchFamily="34" charset="0"/>
              </a:rPr>
              <a:t>Декілька ключових рухів </a:t>
            </a:r>
            <a:r>
              <a:rPr lang="uk-UA" sz="2400" b="1" i="1" dirty="0" smtClean="0">
                <a:latin typeface="Calibri" pitchFamily="34" charset="0"/>
              </a:rPr>
              <a:t>кінематографу</a:t>
            </a:r>
            <a:r>
              <a:rPr lang="uk-UA" sz="2400" dirty="0" smtClean="0">
                <a:latin typeface="Calibri" pitchFamily="34" charset="0"/>
              </a:rPr>
              <a:t>,</a:t>
            </a:r>
            <a:r>
              <a:rPr lang="uk-UA" sz="2400" i="1" dirty="0" smtClean="0">
                <a:latin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</a:rPr>
              <a:t>таких як Нова хвиля, почалися саме в цій країні. Кіноіндустрія  Франції є однією з найсильніших та шанованих у світі та за популярністю поступається хіба що </a:t>
            </a:r>
            <a:r>
              <a:rPr lang="uk-UA" sz="2400" b="1" i="1" dirty="0" smtClean="0">
                <a:latin typeface="Calibri" pitchFamily="34" charset="0"/>
              </a:rPr>
              <a:t>Голлівуду</a:t>
            </a:r>
            <a:r>
              <a:rPr lang="uk-UA" sz="2400" i="1" dirty="0" smtClean="0">
                <a:latin typeface="Calibri" pitchFamily="34" charset="0"/>
              </a:rPr>
              <a:t>.</a:t>
            </a:r>
            <a:endParaRPr lang="ru-RU" sz="2400" i="1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" y="1823028"/>
            <a:ext cx="3956968" cy="452437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0" y="135731"/>
            <a:ext cx="56685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600" b="1" dirty="0">
                <a:latin typeface="Calibri" pitchFamily="34" charset="0"/>
              </a:rPr>
              <a:t>Заснування кінематографу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107505" y="836712"/>
            <a:ext cx="58015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dirty="0">
                <a:latin typeface="Calibri" pitchFamily="34" charset="0"/>
              </a:rPr>
              <a:t>Народження кіно </a:t>
            </a:r>
            <a:r>
              <a:rPr lang="uk-UA" sz="2400" dirty="0" err="1">
                <a:latin typeface="Calibri" pitchFamily="34" charset="0"/>
              </a:rPr>
              <a:t>пов</a:t>
            </a:r>
            <a:r>
              <a:rPr lang="en-US" sz="2400" dirty="0">
                <a:latin typeface="Calibri" pitchFamily="34" charset="0"/>
              </a:rPr>
              <a:t>’</a:t>
            </a:r>
            <a:r>
              <a:rPr lang="uk-UA" sz="2400" dirty="0" err="1">
                <a:latin typeface="Calibri" pitchFamily="34" charset="0"/>
              </a:rPr>
              <a:t>язане</a:t>
            </a:r>
            <a:r>
              <a:rPr lang="uk-UA" sz="2400" dirty="0">
                <a:latin typeface="Calibri" pitchFamily="34" charset="0"/>
              </a:rPr>
              <a:t> із винайденням апарату, що дозволив відтворювати проекції об</a:t>
            </a:r>
            <a:r>
              <a:rPr lang="en-US" sz="2400" dirty="0">
                <a:latin typeface="Calibri" pitchFamily="34" charset="0"/>
              </a:rPr>
              <a:t>’</a:t>
            </a:r>
            <a:r>
              <a:rPr lang="uk-UA" sz="2400" dirty="0" err="1">
                <a:latin typeface="Calibri" pitchFamily="34" charset="0"/>
              </a:rPr>
              <a:t>єктів</a:t>
            </a:r>
            <a:r>
              <a:rPr lang="uk-UA" sz="2400" dirty="0">
                <a:latin typeface="Calibri" pitchFamily="34" charset="0"/>
              </a:rPr>
              <a:t>, що рухаються, і цей апарат був створений братами </a:t>
            </a:r>
            <a:r>
              <a:rPr lang="uk-UA" sz="2400" i="1" dirty="0">
                <a:latin typeface="Calibri" pitchFamily="34" charset="0"/>
              </a:rPr>
              <a:t>Луї та Огюстом </a:t>
            </a:r>
            <a:r>
              <a:rPr lang="uk-UA" sz="2400" i="1" dirty="0" err="1" smtClean="0">
                <a:latin typeface="Calibri" pitchFamily="34" charset="0"/>
              </a:rPr>
              <a:t>Люм</a:t>
            </a:r>
            <a:r>
              <a:rPr lang="en-US" sz="2400" i="1" dirty="0" smtClean="0">
                <a:latin typeface="Calibri" pitchFamily="34" charset="0"/>
              </a:rPr>
              <a:t>’</a:t>
            </a:r>
            <a:r>
              <a:rPr lang="uk-UA" sz="2400" i="1" dirty="0" err="1">
                <a:latin typeface="Calibri" pitchFamily="34" charset="0"/>
              </a:rPr>
              <a:t>єрами</a:t>
            </a:r>
            <a:r>
              <a:rPr lang="uk-UA" sz="2400" dirty="0">
                <a:latin typeface="Calibri" pitchFamily="34" charset="0"/>
              </a:rPr>
              <a:t>.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68" y="157099"/>
            <a:ext cx="3234932" cy="2335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40" y="3113583"/>
            <a:ext cx="3391244" cy="3559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15393"/>
            <a:ext cx="2520281" cy="3757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8" y="3113584"/>
            <a:ext cx="2304258" cy="355908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4427984" y="188640"/>
            <a:ext cx="4608512" cy="64633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/>
              <a:t>13 </a:t>
            </a:r>
            <a:r>
              <a:rPr lang="uk-UA" b="1" dirty="0" err="1"/>
              <a:t>люто</a:t>
            </a:r>
            <a:r>
              <a:rPr lang="uk-UA" b="1" dirty="0"/>
              <a:t>го 1895 року брати Луї та Огюст Люм'єр запатентували перший апарат для отримання рухомого зображення. 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Історія появи винаходу за легендою така. Одного разу вночі Луї </a:t>
            </a:r>
            <a:r>
              <a:rPr lang="uk-UA" b="1" dirty="0" err="1"/>
              <a:t>Люм'єра</a:t>
            </a:r>
            <a:r>
              <a:rPr lang="uk-UA" b="1" dirty="0"/>
              <a:t> мучив головний біль. Біль не дала Луї заснути до ранку. Але до ранку був готовий задум нового пристрою, що складається з проектора з кулачковим механізмом для подачі перфорованої плівки з зображенням. 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Пройшло зовсім небагато часу після отримання патенту, і брати </a:t>
            </a:r>
            <a:r>
              <a:rPr lang="uk-UA" b="1" dirty="0" err="1"/>
              <a:t>Люм'єр</a:t>
            </a:r>
            <a:r>
              <a:rPr lang="uk-UA" b="1" dirty="0"/>
              <a:t> реалізували винахід комбінованої кінокамери в </a:t>
            </a:r>
            <a:r>
              <a:rPr lang="uk-UA" b="1" dirty="0" smtClean="0"/>
              <a:t>життя</a:t>
            </a:r>
            <a:r>
              <a:rPr lang="en-US" b="1" dirty="0"/>
              <a:t> 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28 </a:t>
            </a:r>
            <a:r>
              <a:rPr lang="uk-UA" b="1" dirty="0"/>
              <a:t>грудня </a:t>
            </a:r>
            <a:r>
              <a:rPr lang="uk-UA" b="1" dirty="0" smtClean="0"/>
              <a:t>цього </a:t>
            </a:r>
            <a:r>
              <a:rPr lang="uk-UA" b="1" dirty="0"/>
              <a:t>ж року в Парижі брати </a:t>
            </a:r>
            <a:r>
              <a:rPr lang="uk-UA" b="1" dirty="0" err="1"/>
              <a:t>Люм'єр</a:t>
            </a:r>
            <a:r>
              <a:rPr lang="uk-UA" b="1" dirty="0"/>
              <a:t> продемонстрували винахід в дії. 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На Бульварі Капуцинів в підвалі «Гран-кафе» ними був влаштований перший публічний платний </a:t>
            </a:r>
            <a:r>
              <a:rPr lang="uk-UA" b="1" dirty="0" smtClean="0"/>
              <a:t>кіносеанс</a:t>
            </a:r>
            <a:r>
              <a:rPr lang="uk-UA" b="1" dirty="0"/>
              <a:t> </a:t>
            </a:r>
            <a:r>
              <a:rPr lang="uk-UA" b="1" dirty="0" smtClean="0"/>
              <a:t>фільму </a:t>
            </a:r>
            <a:r>
              <a:rPr lang="uk-UA" b="1" dirty="0"/>
              <a:t>«Прибуття потягу на вокзал </a:t>
            </a:r>
            <a:r>
              <a:rPr lang="uk-UA" b="1" dirty="0" err="1"/>
              <a:t>Ла</a:t>
            </a:r>
            <a:r>
              <a:rPr lang="uk-UA" b="1" dirty="0"/>
              <a:t> </a:t>
            </a:r>
            <a:r>
              <a:rPr lang="uk-UA" b="1" dirty="0" err="1"/>
              <a:t>Сьота</a:t>
            </a:r>
            <a:r>
              <a:rPr lang="uk-UA" b="1" dirty="0"/>
              <a:t>». 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З цього комерційного показу власне було покладено початок світового кіно. </a:t>
            </a:r>
            <a:endParaRPr lang="uk-UA" b="1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7" y="3420294"/>
            <a:ext cx="4071494" cy="30498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7812"/>
            <a:ext cx="4123979" cy="282309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" y="285750"/>
            <a:ext cx="8463855" cy="638361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1" name="Рисунок 6" descr="2538_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6123" y="1960643"/>
            <a:ext cx="7628245" cy="47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611188" y="393440"/>
            <a:ext cx="778668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>
                <a:latin typeface="Calibri" pitchFamily="34" charset="0"/>
              </a:rPr>
              <a:t>Технічний розвиток та народження </a:t>
            </a:r>
            <a:r>
              <a:rPr lang="uk-UA" sz="2400" b="1" dirty="0" smtClean="0">
                <a:latin typeface="Calibri" pitchFamily="34" charset="0"/>
              </a:rPr>
              <a:t>жанрів</a:t>
            </a:r>
            <a:endParaRPr lang="uk-UA" sz="2400" b="1" dirty="0"/>
          </a:p>
          <a:p>
            <a:pPr algn="just"/>
            <a:r>
              <a:rPr lang="uk-UA" i="1" dirty="0">
                <a:latin typeface="Calibri" pitchFamily="34" charset="0"/>
              </a:rPr>
              <a:t>Відкриття </a:t>
            </a:r>
            <a:r>
              <a:rPr lang="uk-UA" i="1" dirty="0" err="1">
                <a:latin typeface="Calibri" pitchFamily="34" charset="0"/>
              </a:rPr>
              <a:t>Мельєса</a:t>
            </a:r>
            <a:r>
              <a:rPr lang="uk-UA" i="1" dirty="0">
                <a:latin typeface="Calibri" pitchFamily="34" charset="0"/>
              </a:rPr>
              <a:t> спеціальних видів кінозйомки наштовхнули інших винахідників на пошуки та експерименти в кіно. Проводились експерименти із </a:t>
            </a:r>
            <a:r>
              <a:rPr lang="uk-UA" i="1" dirty="0" err="1">
                <a:latin typeface="Calibri" pitchFamily="34" charset="0"/>
              </a:rPr>
              <a:t>мікро-</a:t>
            </a:r>
            <a:r>
              <a:rPr lang="uk-UA" i="1" dirty="0">
                <a:latin typeface="Calibri" pitchFamily="34" charset="0"/>
              </a:rPr>
              <a:t> та </a:t>
            </a:r>
            <a:r>
              <a:rPr lang="uk-UA" i="1" dirty="0" err="1">
                <a:latin typeface="Calibri" pitchFamily="34" charset="0"/>
              </a:rPr>
              <a:t>покадровою</a:t>
            </a:r>
            <a:r>
              <a:rPr lang="uk-UA" i="1" dirty="0">
                <a:latin typeface="Calibri" pitchFamily="34" charset="0"/>
              </a:rPr>
              <a:t> зйомкою студії братів </a:t>
            </a:r>
            <a:r>
              <a:rPr lang="uk-UA" i="1" dirty="0" err="1">
                <a:latin typeface="Calibri" pitchFamily="34" charset="0"/>
              </a:rPr>
              <a:t>Пате</a:t>
            </a:r>
            <a:r>
              <a:rPr lang="uk-UA" i="1" dirty="0">
                <a:latin typeface="Calibri" pitchFamily="34" charset="0"/>
              </a:rPr>
              <a:t>, студія “</a:t>
            </a:r>
            <a:r>
              <a:rPr lang="uk-UA" i="1" dirty="0" err="1">
                <a:latin typeface="Calibri" pitchFamily="34" charset="0"/>
              </a:rPr>
              <a:t>Гомон</a:t>
            </a:r>
            <a:r>
              <a:rPr lang="uk-UA" i="1" dirty="0">
                <a:latin typeface="Calibri" pitchFamily="34" charset="0"/>
              </a:rPr>
              <a:t>” експериментує із звуком, ведуться розробки кольорового відео, а 1908 року Андре </a:t>
            </a:r>
            <a:r>
              <a:rPr lang="uk-UA" i="1" dirty="0" err="1">
                <a:latin typeface="Calibri" pitchFamily="34" charset="0"/>
              </a:rPr>
              <a:t>Дебрі</a:t>
            </a:r>
            <a:r>
              <a:rPr lang="uk-UA" i="1" dirty="0">
                <a:latin typeface="Calibri" pitchFamily="34" charset="0"/>
              </a:rPr>
              <a:t> випустив знімальну камеру “</a:t>
            </a:r>
            <a:r>
              <a:rPr lang="uk-UA" i="1" dirty="0" err="1">
                <a:latin typeface="Calibri" pitchFamily="34" charset="0"/>
              </a:rPr>
              <a:t>Парво</a:t>
            </a:r>
            <a:r>
              <a:rPr lang="uk-UA" i="1" dirty="0">
                <a:latin typeface="Calibri" pitchFamily="34" charset="0"/>
              </a:rPr>
              <a:t>”, яка дозволили проводити нормальну та прискорену зйомку та  стала однією із розповсюджених у світі.</a:t>
            </a:r>
          </a:p>
        </p:txBody>
      </p:sp>
      <p:pic>
        <p:nvPicPr>
          <p:cNvPr id="17415" name="Picture 7" descr="21081024RY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852572" y="4380807"/>
            <a:ext cx="2074476" cy="2619397"/>
          </a:xfrm>
          <a:prstGeom prst="rect">
            <a:avLst/>
          </a:prstGeom>
          <a:noFill/>
        </p:spPr>
      </p:pic>
      <p:pic>
        <p:nvPicPr>
          <p:cNvPr id="17417" name="Picture 9" descr="0019-025-Izobretenie-fotografii-1839-g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1136" y="2603500"/>
            <a:ext cx="3744318" cy="19989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" y="285750"/>
            <a:ext cx="8463855" cy="623959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468313" y="333375"/>
            <a:ext cx="50720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dirty="0">
                <a:latin typeface="Calibri" pitchFamily="34" charset="0"/>
              </a:rPr>
              <a:t>Брати </a:t>
            </a:r>
            <a:r>
              <a:rPr lang="uk-UA" sz="3600" b="1" dirty="0" err="1">
                <a:latin typeface="Calibri" pitchFamily="34" charset="0"/>
              </a:rPr>
              <a:t>Пате</a:t>
            </a:r>
            <a:endParaRPr lang="uk-UA" sz="3600" b="1" dirty="0"/>
          </a:p>
          <a:p>
            <a:endParaRPr lang="uk-UA" sz="2400" b="1" dirty="0"/>
          </a:p>
          <a:p>
            <a:pPr algn="just"/>
            <a:r>
              <a:rPr lang="uk-UA" sz="2000" dirty="0">
                <a:latin typeface="Calibri" pitchFamily="34" charset="0"/>
              </a:rPr>
              <a:t>Одне із перших </a:t>
            </a:r>
            <a:r>
              <a:rPr lang="uk-UA" sz="2000" dirty="0" err="1">
                <a:latin typeface="Calibri" pitchFamily="34" charset="0"/>
              </a:rPr>
              <a:t>кінопідприємств</a:t>
            </a:r>
            <a:r>
              <a:rPr lang="uk-UA" sz="2000" dirty="0">
                <a:latin typeface="Calibri" pitchFamily="34" charset="0"/>
              </a:rPr>
              <a:t> було створено братами </a:t>
            </a:r>
            <a:r>
              <a:rPr lang="uk-UA" sz="2000" i="1" dirty="0">
                <a:latin typeface="Calibri" pitchFamily="34" charset="0"/>
              </a:rPr>
              <a:t>Шарлем та Емілем.</a:t>
            </a:r>
          </a:p>
          <a:p>
            <a:pPr algn="just"/>
            <a:endParaRPr lang="uk-UA" dirty="0">
              <a:latin typeface="Calibri" pitchFamily="34" charset="0"/>
            </a:endParaRPr>
          </a:p>
          <a:p>
            <a:pPr algn="just"/>
            <a:endParaRPr lang="uk-UA" dirty="0">
              <a:latin typeface="Calibri" pitchFamily="34" charset="0"/>
            </a:endParaRPr>
          </a:p>
          <a:p>
            <a:endParaRPr lang="uk-UA" sz="2400" b="1" dirty="0">
              <a:latin typeface="Calibri" pitchFamily="34" charset="0"/>
            </a:endParaRP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3276600" y="4005263"/>
            <a:ext cx="54086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 dirty="0">
                <a:latin typeface="Calibri" pitchFamily="34" charset="0"/>
              </a:rPr>
              <a:t>Як і більшість інших підприємців, </a:t>
            </a:r>
            <a:r>
              <a:rPr lang="uk-UA" sz="2000" dirty="0" err="1">
                <a:latin typeface="Calibri" pitchFamily="34" charset="0"/>
              </a:rPr>
              <a:t>Пате</a:t>
            </a:r>
            <a:r>
              <a:rPr lang="uk-UA" sz="2000" dirty="0">
                <a:latin typeface="Calibri" pitchFamily="34" charset="0"/>
              </a:rPr>
              <a:t> зробили все, щоб перетворити кінематограф у вигідну справу, а тому налагодили масове виробництво апаратури. Вже у 1897 році вони  побудували  у  </a:t>
            </a:r>
            <a:r>
              <a:rPr lang="uk-UA" sz="2000" dirty="0" err="1">
                <a:latin typeface="Calibri" pitchFamily="34" charset="0"/>
              </a:rPr>
              <a:t>Венсані</a:t>
            </a:r>
            <a:r>
              <a:rPr lang="uk-UA" sz="2000" dirty="0">
                <a:latin typeface="Calibri" pitchFamily="34" charset="0"/>
              </a:rPr>
              <a:t>  (передмістя  Парижу) студію  для  зйомки,  обробки  та  випуски  фільмів, </a:t>
            </a:r>
            <a:r>
              <a:rPr lang="uk-UA" sz="2000" dirty="0" smtClean="0">
                <a:latin typeface="Calibri" pitchFamily="34" charset="0"/>
              </a:rPr>
              <a:t>а пізніше там уже був цілий цех  </a:t>
            </a:r>
            <a:r>
              <a:rPr lang="uk-UA" sz="2000" dirty="0">
                <a:latin typeface="Calibri" pitchFamily="34" charset="0"/>
              </a:rPr>
              <a:t>із  </a:t>
            </a:r>
            <a:r>
              <a:rPr lang="uk-UA" sz="2000" dirty="0" smtClean="0">
                <a:latin typeface="Calibri" pitchFamily="34" charset="0"/>
              </a:rPr>
              <a:t>виготовлення апаратури. </a:t>
            </a:r>
            <a:endParaRPr lang="uk-UA" sz="2000" dirty="0">
              <a:latin typeface="Calibri" pitchFamily="34" charset="0"/>
            </a:endParaRPr>
          </a:p>
        </p:txBody>
      </p:sp>
      <p:pic>
        <p:nvPicPr>
          <p:cNvPr id="18437" name="Рисунок 6" descr="2013-09-10_172326 копия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8" y="4149724"/>
            <a:ext cx="3235462" cy="20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9" descr="2013-09-10_172326 копия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606" y="28001"/>
            <a:ext cx="2811873" cy="231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Пат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4" y="2051112"/>
            <a:ext cx="1629722" cy="1828800"/>
          </a:xfrm>
          <a:prstGeom prst="rect">
            <a:avLst/>
          </a:prstGeom>
          <a:noFill/>
        </p:spPr>
      </p:pic>
      <p:pic>
        <p:nvPicPr>
          <p:cNvPr id="18445" name="Picture 13" descr="300px-%D0%A1%D1%86%D0%B5%D0%BD%D1%8B_%D0%B6%D0%B5%D1%81%D1%82%D0%BE%D0%BA%D0%BE%D0%B9_%D0%B6%D0%B8%D0%B7%D0%BD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084" y="2193666"/>
            <a:ext cx="2597715" cy="1663508"/>
          </a:xfrm>
          <a:prstGeom prst="rect">
            <a:avLst/>
          </a:prstGeom>
          <a:noFill/>
        </p:spPr>
      </p:pic>
      <p:pic>
        <p:nvPicPr>
          <p:cNvPr id="18447" name="Picture 15" descr="300px-%D0%97%D0%B0%D0%BF%D0%B0%D0%B4%D0%BD%D1%8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2120" y="2586289"/>
            <a:ext cx="2679955" cy="14233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21039" y="0"/>
            <a:ext cx="8722961" cy="662473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067944" y="0"/>
            <a:ext cx="489654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Calibri" pitchFamily="34" charset="0"/>
              </a:rPr>
              <a:t>Французький</a:t>
            </a: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</a:rPr>
              <a:t>кінематограф</a:t>
            </a:r>
            <a:r>
              <a:rPr lang="ru-RU" sz="2400" b="1" dirty="0">
                <a:latin typeface="Calibri" pitchFamily="34" charset="0"/>
              </a:rPr>
              <a:t> 1930—1940-х </a:t>
            </a:r>
            <a:r>
              <a:rPr lang="ru-RU" sz="2400" dirty="0" err="1" smtClean="0">
                <a:latin typeface="Calibri" pitchFamily="34" charset="0"/>
              </a:rPr>
              <a:t>років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був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відзначений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поетичним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реалізмом</a:t>
            </a:r>
            <a:r>
              <a:rPr lang="ru-RU" sz="2400" dirty="0" smtClean="0">
                <a:latin typeface="Calibri" pitchFamily="34" charset="0"/>
              </a:rPr>
              <a:t>. 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err="1">
                <a:latin typeface="Calibri" pitchFamily="34" charset="0"/>
              </a:rPr>
              <a:t>Після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виходу</a:t>
            </a:r>
            <a:r>
              <a:rPr lang="ru-RU" sz="2400" dirty="0">
                <a:latin typeface="Calibri" pitchFamily="34" charset="0"/>
              </a:rPr>
              <a:t> на </a:t>
            </a:r>
            <a:r>
              <a:rPr lang="ru-RU" sz="2400" dirty="0" err="1">
                <a:latin typeface="Calibri" pitchFamily="34" charset="0"/>
              </a:rPr>
              <a:t>екрани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фільму</a:t>
            </a:r>
            <a:r>
              <a:rPr lang="ru-RU" sz="2400" dirty="0">
                <a:latin typeface="Calibri" pitchFamily="34" charset="0"/>
              </a:rPr>
              <a:t> «Набережна </a:t>
            </a:r>
            <a:r>
              <a:rPr lang="ru-RU" sz="2400" dirty="0" err="1">
                <a:latin typeface="Calibri" pitchFamily="34" charset="0"/>
              </a:rPr>
              <a:t>туманів</a:t>
            </a:r>
            <a:r>
              <a:rPr lang="ru-RU" sz="2400" dirty="0">
                <a:latin typeface="Calibri" pitchFamily="34" charset="0"/>
              </a:rPr>
              <a:t>» </a:t>
            </a:r>
            <a:r>
              <a:rPr lang="ru-RU" sz="2400" dirty="0" err="1">
                <a:latin typeface="Calibri" pitchFamily="34" charset="0"/>
              </a:rPr>
              <a:t>актори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Ж.Габен</a:t>
            </a:r>
            <a:r>
              <a:rPr lang="ru-RU" sz="2400" dirty="0">
                <a:latin typeface="Calibri" pitchFamily="34" charset="0"/>
              </a:rPr>
              <a:t> і </a:t>
            </a:r>
            <a:r>
              <a:rPr lang="ru-RU" sz="2400" dirty="0" err="1">
                <a:latin typeface="Calibri" pitchFamily="34" charset="0"/>
              </a:rPr>
              <a:t>М.Морган</a:t>
            </a:r>
            <a:r>
              <a:rPr lang="ru-RU" sz="2400" dirty="0">
                <a:latin typeface="Calibri" pitchFamily="34" charset="0"/>
              </a:rPr>
              <a:t> стали </a:t>
            </a:r>
            <a:r>
              <a:rPr lang="ru-RU" sz="2400" dirty="0" err="1">
                <a:latin typeface="Calibri" pitchFamily="34" charset="0"/>
              </a:rPr>
              <a:t>найвідомішою</a:t>
            </a:r>
            <a:r>
              <a:rPr lang="ru-RU" sz="2400" dirty="0">
                <a:latin typeface="Calibri" pitchFamily="34" charset="0"/>
              </a:rPr>
              <a:t> парою </a:t>
            </a:r>
            <a:r>
              <a:rPr lang="ru-RU" sz="2400" dirty="0" err="1" smtClean="0">
                <a:latin typeface="Calibri" pitchFamily="34" charset="0"/>
              </a:rPr>
              <a:t>екрана.Фільм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М.Карне</a:t>
            </a:r>
            <a:r>
              <a:rPr lang="ru-RU" sz="2400" dirty="0">
                <a:latin typeface="Calibri" pitchFamily="34" charset="0"/>
              </a:rPr>
              <a:t> «</a:t>
            </a:r>
            <a:r>
              <a:rPr lang="ru-RU" sz="2400" dirty="0" err="1">
                <a:latin typeface="Calibri" pitchFamily="34" charset="0"/>
              </a:rPr>
              <a:t>Діти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Порайка</a:t>
            </a:r>
            <a:r>
              <a:rPr lang="ru-RU" sz="2400" dirty="0">
                <a:latin typeface="Calibri" pitchFamily="34" charset="0"/>
              </a:rPr>
              <a:t>» </a:t>
            </a:r>
            <a:r>
              <a:rPr lang="ru-RU" sz="2400" dirty="0" err="1">
                <a:latin typeface="Calibri" pitchFamily="34" charset="0"/>
              </a:rPr>
              <a:t>був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визнаний</a:t>
            </a:r>
            <a:r>
              <a:rPr lang="ru-RU" sz="2400" dirty="0">
                <a:latin typeface="Calibri" pitchFamily="34" charset="0"/>
              </a:rPr>
              <a:t> одним </a:t>
            </a:r>
            <a:r>
              <a:rPr lang="ru-RU" sz="2400" dirty="0" err="1">
                <a:latin typeface="Calibri" pitchFamily="34" charset="0"/>
              </a:rPr>
              <a:t>із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кращих</a:t>
            </a:r>
            <a:r>
              <a:rPr lang="ru-RU" sz="2400" dirty="0">
                <a:latin typeface="Calibri" pitchFamily="34" charset="0"/>
              </a:rPr>
              <a:t> </a:t>
            </a:r>
          </a:p>
          <a:p>
            <a:r>
              <a:rPr lang="ru-RU" sz="2400" dirty="0">
                <a:latin typeface="Calibri" pitchFamily="34" charset="0"/>
              </a:rPr>
              <a:t>В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історії</a:t>
            </a:r>
            <a:r>
              <a:rPr lang="ru-RU" sz="2400" dirty="0">
                <a:latin typeface="Calibri" pitchFamily="34" charset="0"/>
              </a:rPr>
              <a:t> та </a:t>
            </a:r>
            <a:r>
              <a:rPr lang="ru-RU" sz="2400" dirty="0" err="1">
                <a:latin typeface="Calibri" pitchFamily="34" charset="0"/>
              </a:rPr>
              <a:t>сприяв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розквіту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авторського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кіно</a:t>
            </a:r>
            <a:r>
              <a:rPr lang="ru-RU" sz="2400" dirty="0" smtClean="0">
                <a:latin typeface="Calibri" pitchFamily="34" charset="0"/>
              </a:rPr>
              <a:t>. </a:t>
            </a:r>
            <a:endParaRPr lang="ru-RU" sz="2400" dirty="0">
              <a:latin typeface="Calibri" pitchFamily="34" charset="0"/>
            </a:endParaRPr>
          </a:p>
          <a:p>
            <a:r>
              <a:rPr lang="ru-RU" sz="2400" dirty="0" err="1">
                <a:latin typeface="Calibri" pitchFamily="34" charset="0"/>
              </a:rPr>
              <a:t>Ж.Таті</a:t>
            </a:r>
            <a:r>
              <a:rPr lang="ru-RU" sz="2400" dirty="0">
                <a:latin typeface="Calibri" pitchFamily="34" charset="0"/>
              </a:rPr>
              <a:t> («</a:t>
            </a:r>
            <a:r>
              <a:rPr lang="ru-RU" sz="2400" dirty="0" err="1">
                <a:latin typeface="Calibri" pitchFamily="34" charset="0"/>
              </a:rPr>
              <a:t>Святковий</a:t>
            </a:r>
            <a:r>
              <a:rPr lang="ru-RU" sz="2400" dirty="0">
                <a:latin typeface="Calibri" pitchFamily="34" charset="0"/>
              </a:rPr>
              <a:t> день</a:t>
            </a:r>
            <a:r>
              <a:rPr lang="ru-RU" sz="2400" dirty="0" smtClean="0">
                <a:latin typeface="Calibri" pitchFamily="34" charset="0"/>
              </a:rPr>
              <a:t>»), Р. </a:t>
            </a:r>
            <a:r>
              <a:rPr lang="ru-RU" sz="2400" dirty="0" err="1" smtClean="0">
                <a:latin typeface="Calibri" pitchFamily="34" charset="0"/>
              </a:rPr>
              <a:t>Брессон</a:t>
            </a: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</a:rPr>
              <a:t>(«</a:t>
            </a:r>
            <a:r>
              <a:rPr lang="ru-RU" sz="2400" dirty="0" err="1">
                <a:latin typeface="Calibri" pitchFamily="34" charset="0"/>
              </a:rPr>
              <a:t>Дами</a:t>
            </a:r>
            <a:r>
              <a:rPr lang="ru-RU" sz="2400" dirty="0">
                <a:latin typeface="Calibri" pitchFamily="34" charset="0"/>
              </a:rPr>
              <a:t> </a:t>
            </a:r>
          </a:p>
          <a:p>
            <a:r>
              <a:rPr lang="ru-RU" sz="2400" dirty="0" err="1">
                <a:latin typeface="Calibri" pitchFamily="34" charset="0"/>
              </a:rPr>
              <a:t>Булонського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Лісу</a:t>
            </a:r>
            <a:r>
              <a:rPr lang="ru-RU" sz="2400" dirty="0">
                <a:latin typeface="Calibri" pitchFamily="34" charset="0"/>
              </a:rPr>
              <a:t>»), </a:t>
            </a:r>
            <a:r>
              <a:rPr lang="ru-RU" sz="2400" dirty="0" err="1">
                <a:latin typeface="Calibri" pitchFamily="34" charset="0"/>
              </a:rPr>
              <a:t>Ж.Кокто</a:t>
            </a:r>
            <a:r>
              <a:rPr lang="ru-RU" sz="2400" dirty="0">
                <a:latin typeface="Calibri" pitchFamily="34" charset="0"/>
              </a:rPr>
              <a:t>(«</a:t>
            </a:r>
            <a:r>
              <a:rPr lang="ru-RU" sz="2400" dirty="0" err="1">
                <a:latin typeface="Calibri" pitchFamily="34" charset="0"/>
              </a:rPr>
              <a:t>Красуня</a:t>
            </a:r>
            <a:r>
              <a:rPr lang="ru-RU" sz="2400" dirty="0">
                <a:latin typeface="Calibri" pitchFamily="34" charset="0"/>
              </a:rPr>
              <a:t> і </a:t>
            </a:r>
            <a:r>
              <a:rPr lang="ru-RU" sz="2400" dirty="0" err="1">
                <a:latin typeface="Calibri" pitchFamily="34" charset="0"/>
              </a:rPr>
              <a:t>чудовисько</a:t>
            </a:r>
            <a:r>
              <a:rPr lang="ru-RU" sz="2400" dirty="0">
                <a:latin typeface="Calibri" pitchFamily="34" charset="0"/>
              </a:rPr>
              <a:t>» ) створили </a:t>
            </a:r>
            <a:r>
              <a:rPr lang="ru-RU" sz="2400" dirty="0" err="1">
                <a:latin typeface="Calibri" pitchFamily="34" charset="0"/>
              </a:rPr>
              <a:t>свої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неповторні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кінематографічні</a:t>
            </a:r>
            <a:r>
              <a:rPr lang="ru-RU" sz="2400" dirty="0">
                <a:latin typeface="Calibri" pitchFamily="34" charset="0"/>
              </a:rPr>
              <a:t> «</a:t>
            </a:r>
            <a:r>
              <a:rPr lang="ru-RU" sz="2400" dirty="0" err="1">
                <a:latin typeface="Calibri" pitchFamily="34" charset="0"/>
              </a:rPr>
              <a:t>світи</a:t>
            </a:r>
            <a:r>
              <a:rPr lang="ru-RU" sz="2400" dirty="0">
                <a:latin typeface="Calibri" pitchFamily="34" charset="0"/>
              </a:rPr>
              <a:t>» . </a:t>
            </a:r>
          </a:p>
        </p:txBody>
      </p:sp>
      <p:pic>
        <p:nvPicPr>
          <p:cNvPr id="22535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67" y="-99392"/>
            <a:ext cx="3795874" cy="2498656"/>
          </a:xfrm>
          <a:prstGeom prst="rect">
            <a:avLst/>
          </a:prstGeom>
          <a:noFill/>
        </p:spPr>
      </p:pic>
      <p:pic>
        <p:nvPicPr>
          <p:cNvPr id="22537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69" y="2399261"/>
            <a:ext cx="3805698" cy="2437137"/>
          </a:xfrm>
          <a:prstGeom prst="rect">
            <a:avLst/>
          </a:prstGeom>
          <a:noFill/>
        </p:spPr>
      </p:pic>
      <p:pic>
        <p:nvPicPr>
          <p:cNvPr id="22539" name="Picture 11" descr="Miglaina-piekraste_f29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091" y="4836401"/>
            <a:ext cx="3805698" cy="2236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56707"/>
            <a:ext cx="8463855" cy="623959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395536" y="404813"/>
            <a:ext cx="835292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>
                <a:latin typeface="Calibri" pitchFamily="34" charset="0"/>
              </a:rPr>
              <a:t>Сучасне французьке кіно</a:t>
            </a:r>
          </a:p>
          <a:p>
            <a:endParaRPr lang="uk-UA" b="1" dirty="0" smtClean="0"/>
          </a:p>
          <a:p>
            <a:r>
              <a:rPr lang="uk-UA" sz="2000" b="1" dirty="0" err="1" smtClean="0"/>
              <a:t>Францу</a:t>
            </a:r>
            <a:r>
              <a:rPr lang="uk-UA" sz="2000" b="1" dirty="0" smtClean="0"/>
              <a:t>зьке</a:t>
            </a:r>
            <a:r>
              <a:rPr lang="uk-UA" sz="2000" dirty="0"/>
              <a:t> </a:t>
            </a:r>
            <a:r>
              <a:rPr lang="uk-UA" sz="2000" b="1" dirty="0"/>
              <a:t>кіно</a:t>
            </a:r>
            <a:r>
              <a:rPr lang="uk-UA" sz="2000" dirty="0"/>
              <a:t> — це гумор, легкість, кохання, пристрасть, несподівані сюжетні повороти і прекрасна гра акторів. Сучасне французьке кіно дуже витончене, в ньому психологія і драматизм сюжету поєднуються з деякою пікантністю та художньою красою зйомок. </a:t>
            </a:r>
            <a:r>
              <a:rPr lang="uk-UA" sz="2000" dirty="0" smtClean="0"/>
              <a:t>Уряд </a:t>
            </a:r>
            <a:r>
              <a:rPr lang="uk-UA" sz="2000" dirty="0"/>
              <a:t>Франції активно сприяє розвитку Й експорту національного кінематографа.</a:t>
            </a:r>
            <a:endParaRPr lang="uk-UA" sz="2000" dirty="0">
              <a:latin typeface="Calibri" pitchFamily="34" charset="0"/>
            </a:endParaRPr>
          </a:p>
          <a:p>
            <a:pPr algn="just"/>
            <a:endParaRPr lang="uk-UA" sz="2000" dirty="0">
              <a:latin typeface="Calibri" pitchFamily="34" charset="0"/>
            </a:endParaRPr>
          </a:p>
          <a:p>
            <a:endParaRPr lang="uk-UA" sz="2400" b="1" dirty="0"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25" y="3328690"/>
            <a:ext cx="4752528" cy="2980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41" y="3376504"/>
            <a:ext cx="3915553" cy="293281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16632"/>
            <a:ext cx="8663880" cy="655272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255754" y="116632"/>
            <a:ext cx="6232847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>
                <a:latin typeface="Calibri" pitchFamily="34" charset="0"/>
              </a:rPr>
              <a:t>Сучасне французьке кіно</a:t>
            </a:r>
          </a:p>
          <a:p>
            <a:endParaRPr lang="uk-UA" sz="2400" dirty="0">
              <a:latin typeface="Calibri" pitchFamily="34" charset="0"/>
            </a:endParaRPr>
          </a:p>
          <a:p>
            <a:r>
              <a:rPr lang="uk-UA" sz="2400" dirty="0">
                <a:latin typeface="Calibri" pitchFamily="34" charset="0"/>
              </a:rPr>
              <a:t>Сьогодні його стиль визначають </a:t>
            </a:r>
          </a:p>
          <a:p>
            <a:r>
              <a:rPr lang="uk-UA" sz="2400" dirty="0">
                <a:latin typeface="Calibri" pitchFamily="34" charset="0"/>
              </a:rPr>
              <a:t>режисери: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dirty="0" smtClean="0">
                <a:latin typeface="Calibri" pitchFamily="34" charset="0"/>
              </a:rPr>
              <a:t>Люк </a:t>
            </a:r>
            <a:r>
              <a:rPr lang="uk-UA" sz="2400" dirty="0" err="1">
                <a:latin typeface="Calibri" pitchFamily="34" charset="0"/>
              </a:rPr>
              <a:t>Бессон</a:t>
            </a:r>
            <a:r>
              <a:rPr lang="uk-UA" sz="2400" dirty="0">
                <a:latin typeface="Calibri" pitchFamily="34" charset="0"/>
              </a:rPr>
              <a:t>, 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dirty="0">
                <a:latin typeface="Calibri" pitchFamily="34" charset="0"/>
              </a:rPr>
              <a:t>П</a:t>
            </a:r>
            <a:r>
              <a:rPr lang="en-US" sz="2400" dirty="0">
                <a:latin typeface="Calibri" pitchFamily="34" charset="0"/>
              </a:rPr>
              <a:t>’</a:t>
            </a:r>
            <a:r>
              <a:rPr lang="uk-UA" sz="2400" dirty="0" err="1">
                <a:latin typeface="Calibri" pitchFamily="34" charset="0"/>
              </a:rPr>
              <a:t>єр</a:t>
            </a:r>
            <a:r>
              <a:rPr lang="uk-UA" sz="2400" dirty="0">
                <a:latin typeface="Calibri" pitchFamily="34" charset="0"/>
              </a:rPr>
              <a:t> Жане, 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dirty="0">
                <a:latin typeface="Calibri" pitchFamily="34" charset="0"/>
              </a:rPr>
              <a:t>Франсуа Озон, 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dirty="0" err="1">
                <a:latin typeface="Calibri" pitchFamily="34" charset="0"/>
              </a:rPr>
              <a:t>Філіпп</a:t>
            </a:r>
            <a:r>
              <a:rPr lang="uk-UA" sz="2400" dirty="0">
                <a:latin typeface="Calibri" pitchFamily="34" charset="0"/>
              </a:rPr>
              <a:t> </a:t>
            </a:r>
            <a:r>
              <a:rPr lang="uk-UA" sz="2400" dirty="0" err="1">
                <a:latin typeface="Calibri" pitchFamily="34" charset="0"/>
              </a:rPr>
              <a:t>Гарель</a:t>
            </a:r>
            <a:r>
              <a:rPr lang="uk-UA" sz="2400" dirty="0">
                <a:latin typeface="Calibri" pitchFamily="34" charset="0"/>
              </a:rPr>
              <a:t> </a:t>
            </a:r>
          </a:p>
          <a:p>
            <a:endParaRPr lang="uk-UA" sz="2800" dirty="0">
              <a:latin typeface="Calibri" pitchFamily="34" charset="0"/>
            </a:endParaRPr>
          </a:p>
          <a:p>
            <a:r>
              <a:rPr lang="uk-UA" sz="2800" b="1" u="sng" dirty="0">
                <a:latin typeface="Calibri" pitchFamily="34" charset="0"/>
              </a:rPr>
              <a:t>Актори: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dirty="0">
                <a:latin typeface="Calibri" pitchFamily="34" charset="0"/>
              </a:rPr>
              <a:t>Одрі </a:t>
            </a:r>
            <a:r>
              <a:rPr lang="uk-UA" sz="2400" dirty="0" err="1">
                <a:latin typeface="Calibri" pitchFamily="34" charset="0"/>
              </a:rPr>
              <a:t>Тоту</a:t>
            </a:r>
            <a:r>
              <a:rPr lang="uk-UA" sz="2400" dirty="0">
                <a:latin typeface="Calibri" pitchFamily="34" charset="0"/>
              </a:rPr>
              <a:t>, 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dirty="0">
                <a:latin typeface="Calibri" pitchFamily="34" charset="0"/>
              </a:rPr>
              <a:t>Софі </a:t>
            </a:r>
            <a:r>
              <a:rPr lang="uk-UA" sz="2400" dirty="0" err="1">
                <a:latin typeface="Calibri" pitchFamily="34" charset="0"/>
              </a:rPr>
              <a:t>Марсо</a:t>
            </a:r>
            <a:r>
              <a:rPr lang="uk-UA" sz="2400" dirty="0">
                <a:latin typeface="Calibri" pitchFamily="34" charset="0"/>
              </a:rPr>
              <a:t>, 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dirty="0" err="1">
                <a:latin typeface="Calibri" pitchFamily="34" charset="0"/>
              </a:rPr>
              <a:t>Матьє</a:t>
            </a:r>
            <a:r>
              <a:rPr lang="uk-UA" sz="2400" dirty="0">
                <a:latin typeface="Calibri" pitchFamily="34" charset="0"/>
              </a:rPr>
              <a:t> </a:t>
            </a:r>
            <a:r>
              <a:rPr lang="uk-UA" sz="2400" dirty="0" err="1">
                <a:latin typeface="Calibri" pitchFamily="34" charset="0"/>
              </a:rPr>
              <a:t>Кассовітц</a:t>
            </a:r>
            <a:r>
              <a:rPr lang="uk-UA" sz="2400" dirty="0">
                <a:latin typeface="Calibri" pitchFamily="34" charset="0"/>
              </a:rPr>
              <a:t>, 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dirty="0">
                <a:latin typeface="Calibri" pitchFamily="34" charset="0"/>
              </a:rPr>
              <a:t>Крістіан Клав</a:t>
            </a:r>
            <a:r>
              <a:rPr lang="en-US" sz="2400" dirty="0">
                <a:latin typeface="Calibri" pitchFamily="34" charset="0"/>
              </a:rPr>
              <a:t>’</a:t>
            </a:r>
            <a:r>
              <a:rPr lang="uk-UA" sz="2400" dirty="0">
                <a:latin typeface="Calibri" pitchFamily="34" charset="0"/>
              </a:rPr>
              <a:t>є, </a:t>
            </a:r>
          </a:p>
          <a:p>
            <a:pPr marL="342900" indent="-342900">
              <a:buBlip>
                <a:blip r:embed="rId2"/>
              </a:buBlip>
            </a:pPr>
            <a:r>
              <a:rPr lang="uk-UA" sz="2400" dirty="0">
                <a:latin typeface="Calibri" pitchFamily="34" charset="0"/>
              </a:rPr>
              <a:t>Луї </a:t>
            </a:r>
            <a:r>
              <a:rPr lang="uk-UA" sz="2400" dirty="0" err="1">
                <a:latin typeface="Calibri" pitchFamily="34" charset="0"/>
              </a:rPr>
              <a:t>Гаррель</a:t>
            </a:r>
            <a:r>
              <a:rPr lang="uk-UA" sz="2400" dirty="0">
                <a:latin typeface="Calibri" pitchFamily="34" charset="0"/>
              </a:rPr>
              <a:t>.</a:t>
            </a:r>
          </a:p>
          <a:p>
            <a:pPr algn="just"/>
            <a:endParaRPr lang="uk-UA" sz="2000" dirty="0">
              <a:latin typeface="Calibri" pitchFamily="34" charset="0"/>
            </a:endParaRPr>
          </a:p>
          <a:p>
            <a:endParaRPr lang="uk-UA" sz="2400" b="1" dirty="0">
              <a:latin typeface="Calibri" pitchFamily="34" charset="0"/>
            </a:endParaRPr>
          </a:p>
        </p:txBody>
      </p:sp>
      <p:pic>
        <p:nvPicPr>
          <p:cNvPr id="23560" name="Picture 8" descr="mens_069-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2658" y="1"/>
            <a:ext cx="2668471" cy="2019298"/>
          </a:xfrm>
          <a:prstGeom prst="rect">
            <a:avLst/>
          </a:prstGeom>
          <a:noFill/>
        </p:spPr>
      </p:pic>
      <p:pic>
        <p:nvPicPr>
          <p:cNvPr id="23562" name="Picture 10" descr="l-francois-ozon-a85a87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9335" y="-15923"/>
            <a:ext cx="1657350" cy="1943100"/>
          </a:xfrm>
          <a:prstGeom prst="rect">
            <a:avLst/>
          </a:prstGeom>
          <a:noFill/>
        </p:spPr>
      </p:pic>
      <p:pic>
        <p:nvPicPr>
          <p:cNvPr id="23564" name="Picture 12" descr="000_DV318906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3056" y="2019299"/>
            <a:ext cx="2699519" cy="1611312"/>
          </a:xfrm>
          <a:prstGeom prst="rect">
            <a:avLst/>
          </a:prstGeom>
          <a:noFill/>
        </p:spPr>
      </p:pic>
      <p:pic>
        <p:nvPicPr>
          <p:cNvPr id="23566" name="Picture 14" descr="eab8a7ffa3e8t"/>
          <p:cNvPicPr>
            <a:picLocks noChangeAspect="1" noChangeArrowheads="1"/>
          </p:cNvPicPr>
          <p:nvPr/>
        </p:nvPicPr>
        <p:blipFill>
          <a:blip r:embed="rId6"/>
          <a:srcRect b="4268"/>
          <a:stretch>
            <a:fillRect/>
          </a:stretch>
        </p:blipFill>
        <p:spPr bwMode="auto">
          <a:xfrm>
            <a:off x="4139952" y="1772817"/>
            <a:ext cx="2359220" cy="1956174"/>
          </a:xfrm>
          <a:prstGeom prst="rect">
            <a:avLst/>
          </a:prstGeom>
          <a:noFill/>
        </p:spPr>
      </p:pic>
      <p:pic>
        <p:nvPicPr>
          <p:cNvPr id="23570" name="Picture 18" descr="Louis+Garrel+Les+Bien+Aimes+Photocall+64th+AXZ2hyb26Ss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39952" y="3760050"/>
            <a:ext cx="2348649" cy="3197342"/>
          </a:xfrm>
          <a:prstGeom prst="rect">
            <a:avLst/>
          </a:prstGeom>
          <a:noFill/>
        </p:spPr>
      </p:pic>
      <p:pic>
        <p:nvPicPr>
          <p:cNvPr id="23572" name="Picture 20" descr="6c436d801df1"/>
          <p:cNvPicPr>
            <a:picLocks noChangeAspect="1" noChangeArrowheads="1"/>
          </p:cNvPicPr>
          <p:nvPr/>
        </p:nvPicPr>
        <p:blipFill>
          <a:blip r:embed="rId8"/>
          <a:srcRect t="3816"/>
          <a:stretch>
            <a:fillRect/>
          </a:stretch>
        </p:blipFill>
        <p:spPr bwMode="auto">
          <a:xfrm>
            <a:off x="6473056" y="3630610"/>
            <a:ext cx="2699519" cy="32273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294</TotalTime>
  <Words>443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</vt:lpstr>
      <vt:lpstr>Франція – батьківщина кіномистецтва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 – батьківщина мистецтва кіно</dc:title>
  <dc:creator>Admin</dc:creator>
  <cp:lastModifiedBy>NASTIA</cp:lastModifiedBy>
  <cp:revision>39</cp:revision>
  <dcterms:created xsi:type="dcterms:W3CDTF">2013-09-10T14:25:07Z</dcterms:created>
  <dcterms:modified xsi:type="dcterms:W3CDTF">2014-05-05T14:34:31Z</dcterms:modified>
</cp:coreProperties>
</file>