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6" r:id="rId4"/>
    <p:sldId id="258" r:id="rId5"/>
    <p:sldId id="262" r:id="rId6"/>
    <p:sldId id="263" r:id="rId7"/>
    <p:sldId id="259" r:id="rId8"/>
    <p:sldId id="260" r:id="rId9"/>
    <p:sldId id="261" r:id="rId10"/>
    <p:sldId id="264" r:id="rId11"/>
    <p:sldId id="265" r:id="rId12"/>
    <p:sldId id="266" r:id="rId13"/>
    <p:sldId id="267" r:id="rId14"/>
    <p:sldId id="268" r:id="rId15"/>
    <p:sldId id="269" r:id="rId16"/>
    <p:sldId id="270" r:id="rId17"/>
    <p:sldId id="271" r:id="rId18"/>
    <p:sldId id="272" r:id="rId19"/>
    <p:sldId id="273" r:id="rId20"/>
    <p:sldId id="274" r:id="rId21"/>
    <p:sldId id="277" r:id="rId22"/>
    <p:sldId id="278" r:id="rId23"/>
    <p:sldId id="279" r:id="rId24"/>
    <p:sldId id="280" r:id="rId25"/>
    <p:sldId id="281" r:id="rId26"/>
    <p:sldId id="282"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CCFFFF"/>
    <a:srgbClr val="3399FF"/>
    <a:srgbClr val="CC66FF"/>
    <a:srgbClr val="66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2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29EBEB95-95F1-40DF-A4B5-4C1C9FD3EA9F}" type="datetimeFigureOut">
              <a:rPr lang="ru-RU" smtClean="0"/>
              <a:pPr/>
              <a:t>16.11.2013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531AF93A-A0B6-4B08-AB89-DD3B356C515C}"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9EBEB95-95F1-40DF-A4B5-4C1C9FD3EA9F}" type="datetimeFigureOut">
              <a:rPr lang="ru-RU" smtClean="0"/>
              <a:pPr/>
              <a:t>16.11.2013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1AF93A-A0B6-4B08-AB89-DD3B356C515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9EBEB95-95F1-40DF-A4B5-4C1C9FD3EA9F}" type="datetimeFigureOut">
              <a:rPr lang="ru-RU" smtClean="0"/>
              <a:pPr/>
              <a:t>16.11.2013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1AF93A-A0B6-4B08-AB89-DD3B356C515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9EBEB95-95F1-40DF-A4B5-4C1C9FD3EA9F}" type="datetimeFigureOut">
              <a:rPr lang="ru-RU" smtClean="0"/>
              <a:pPr/>
              <a:t>16.11.2013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1AF93A-A0B6-4B08-AB89-DD3B356C515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9EBEB95-95F1-40DF-A4B5-4C1C9FD3EA9F}" type="datetimeFigureOut">
              <a:rPr lang="ru-RU" smtClean="0"/>
              <a:pPr/>
              <a:t>16.11.2013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531AF93A-A0B6-4B08-AB89-DD3B356C515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9EBEB95-95F1-40DF-A4B5-4C1C9FD3EA9F}" type="datetimeFigureOut">
              <a:rPr lang="ru-RU" smtClean="0"/>
              <a:pPr/>
              <a:t>16.11.2013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1AF93A-A0B6-4B08-AB89-DD3B356C515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29EBEB95-95F1-40DF-A4B5-4C1C9FD3EA9F}" type="datetimeFigureOut">
              <a:rPr lang="ru-RU" smtClean="0"/>
              <a:pPr/>
              <a:t>16.11.2013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31AF93A-A0B6-4B08-AB89-DD3B356C515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9EBEB95-95F1-40DF-A4B5-4C1C9FD3EA9F}" type="datetimeFigureOut">
              <a:rPr lang="ru-RU" smtClean="0"/>
              <a:pPr/>
              <a:t>16.11.2013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31AF93A-A0B6-4B08-AB89-DD3B356C515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EBEB95-95F1-40DF-A4B5-4C1C9FD3EA9F}" type="datetimeFigureOut">
              <a:rPr lang="ru-RU" smtClean="0"/>
              <a:pPr/>
              <a:t>16.11.2013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31AF93A-A0B6-4B08-AB89-DD3B356C515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9EBEB95-95F1-40DF-A4B5-4C1C9FD3EA9F}" type="datetimeFigureOut">
              <a:rPr lang="ru-RU" smtClean="0"/>
              <a:pPr/>
              <a:t>16.11.2013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1AF93A-A0B6-4B08-AB89-DD3B356C515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9EBEB95-95F1-40DF-A4B5-4C1C9FD3EA9F}" type="datetimeFigureOut">
              <a:rPr lang="ru-RU" smtClean="0"/>
              <a:pPr/>
              <a:t>16.11.2013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1AF93A-A0B6-4B08-AB89-DD3B356C515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9EBEB95-95F1-40DF-A4B5-4C1C9FD3EA9F}" type="datetimeFigureOut">
              <a:rPr lang="ru-RU" smtClean="0"/>
              <a:pPr/>
              <a:t>16.11.2013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31AF93A-A0B6-4B08-AB89-DD3B356C515C}"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C:\Documents%20and%20Settings\&#1053;&#1072;&#1089;&#1090;&#1103;\&#1052;&#1086;&#1080;%20&#1076;&#1086;&#1082;&#1091;&#1084;&#1077;&#1085;&#1090;&#1099;\&#1047;&#1072;&#1075;&#1088;&#1091;&#1079;&#1082;&#1080;\&#1050;&#1080;&#1090;&#1072;&#1081;&#1089;&#1082;&#1080;&#1081;%20&#1086;&#1088;&#1082;&#1077;&#1089;&#1090;&#1088;%20&#1085;&#1072;&#1088;&#1086;&#1076;&#1085;&#1099;&#1093;%20&#1080;&#1085;&#1089;&#1090;&#1088;&#1091;&#1084;&#1077;&#1085;&#1090;&#1086;&#1074;%20-%20&#1058;&#1088;&#1072;&#1076;&#1080;&#1094;&#1080;&#1086;&#1085;&#1085;&#1099;&#1077;%20&#1082;&#1080;&#1090;&#1072;&#1081;&#1089;&#1082;&#1080;&#1077;%20&#1084;&#1086;&#1090;&#1080;&#1074;&#1099;%20(mp3ostrov.com).mp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ru.wikipedia.org/wiki/%D0%93%D1%83%D0%B0%D0%BD%D1%8C" TargetMode="External"/><Relationship Id="rId13" Type="http://schemas.openxmlformats.org/officeDocument/2006/relationships/hyperlink" Target="http://ru.wikipedia.org/w/index.php?title=%D0%94%D0%B0%D1%85%D1%83&amp;action=edit&amp;redlink=1" TargetMode="External"/><Relationship Id="rId18" Type="http://schemas.openxmlformats.org/officeDocument/2006/relationships/hyperlink" Target="http://ru.wikipedia.org/wiki/%D0%95%D1%85%D1%83" TargetMode="External"/><Relationship Id="rId26" Type="http://schemas.openxmlformats.org/officeDocument/2006/relationships/hyperlink" Target="http://ru.wikipedia.org/w/index.php?title=%D0%96%D1%83%D0%B0%D0%BD%D1%8C&amp;action=edit&amp;redlink=1" TargetMode="External"/><Relationship Id="rId3" Type="http://schemas.openxmlformats.org/officeDocument/2006/relationships/hyperlink" Target="http://ru.wikipedia.org/wiki/%D0%94%D0%B8%D1%86%D0%B7%D1%8B" TargetMode="External"/><Relationship Id="rId21" Type="http://schemas.openxmlformats.org/officeDocument/2006/relationships/hyperlink" Target="http://ru.wikipedia.org/w/index.php?title=%D0%9B%D1%8D%D0%B9%D1%86%D0%B8%D0%BD%D1%8C&amp;action=edit&amp;redlink=1" TargetMode="External"/><Relationship Id="rId7" Type="http://schemas.openxmlformats.org/officeDocument/2006/relationships/hyperlink" Target="http://ru.wikipedia.org/wiki/%D0%9F%D0%B0%D0%B9%D1%81%D1%8F%D0%BE" TargetMode="External"/><Relationship Id="rId12" Type="http://schemas.openxmlformats.org/officeDocument/2006/relationships/hyperlink" Target="http://ru.wikipedia.org/w/index.php?title=%D0%A7%D0%B6%D1%83%D0%BD%D1%85%D1%83&amp;action=edit&amp;redlink=1" TargetMode="External"/><Relationship Id="rId17" Type="http://schemas.openxmlformats.org/officeDocument/2006/relationships/hyperlink" Target="http://ru.wikipedia.org/w/index.php?title=%D0%93%D1%8D%D1%85%D1%83&amp;action=edit&amp;redlink=1" TargetMode="External"/><Relationship Id="rId25" Type="http://schemas.openxmlformats.org/officeDocument/2006/relationships/hyperlink" Target="http://ru.wikipedia.org/wiki/%D0%93%D1%83%D1%87%D0%B6%D1%8D%D0%BD" TargetMode="External"/><Relationship Id="rId2" Type="http://schemas.openxmlformats.org/officeDocument/2006/relationships/image" Target="../media/image16.png"/><Relationship Id="rId16" Type="http://schemas.openxmlformats.org/officeDocument/2006/relationships/hyperlink" Target="http://ru.wikipedia.org/w/index.php?title=%D0%93%D0%B0%D0%BE%D1%85%D1%83&amp;action=edit&amp;redlink=1" TargetMode="External"/><Relationship Id="rId20" Type="http://schemas.openxmlformats.org/officeDocument/2006/relationships/hyperlink" Target="http://ru.wikipedia.org/w/index.php?title=%D0%94%D0%B8%D0%B8%D0%BD%D0%B3%D1%8D%D1%85%D1%83&amp;action=edit&amp;redlink=1" TargetMode="External"/><Relationship Id="rId29" Type="http://schemas.openxmlformats.org/officeDocument/2006/relationships/hyperlink" Target="http://ru.wikipedia.org/wiki/%D0%9F%D0%B8%D0%BF%D0%B0_(%D0%B8%D0%BD%D1%81%D1%82%D1%80%D1%83%D0%BC%D0%B5%D0%BD%D1%82)" TargetMode="External"/><Relationship Id="rId1" Type="http://schemas.openxmlformats.org/officeDocument/2006/relationships/slideLayout" Target="../slideLayouts/slideLayout2.xml"/><Relationship Id="rId6" Type="http://schemas.openxmlformats.org/officeDocument/2006/relationships/hyperlink" Target="http://ru.wikipedia.org/wiki/%D0%9F%D0%B0%D0%B9%D0%B3%D1%83" TargetMode="External"/><Relationship Id="rId11" Type="http://schemas.openxmlformats.org/officeDocument/2006/relationships/hyperlink" Target="http://ru.wikipedia.org/wiki/%D0%AD%D1%80%D1%85%D1%83" TargetMode="External"/><Relationship Id="rId24" Type="http://schemas.openxmlformats.org/officeDocument/2006/relationships/hyperlink" Target="http://ru.wikipedia.org/wiki/%D0%AF%D0%BD%D1%86%D0%B8%D0%BD%D1%8C" TargetMode="External"/><Relationship Id="rId5" Type="http://schemas.openxmlformats.org/officeDocument/2006/relationships/hyperlink" Target="http://ru.wikipedia.org/wiki/%D0%93%D0%BE%D0%BD%D0%B3" TargetMode="External"/><Relationship Id="rId15" Type="http://schemas.openxmlformats.org/officeDocument/2006/relationships/hyperlink" Target="http://ru.wikipedia.org/w/index.php?title=%D0%A6%D0%B7%D0%B8%D0%BD%D1%85%D1%83&amp;action=edit&amp;redlink=1" TargetMode="External"/><Relationship Id="rId23" Type="http://schemas.openxmlformats.org/officeDocument/2006/relationships/hyperlink" Target="http://ru.wikipedia.org/w/index.php?title=%D0%A1%D0%B0%D0%BD%D1%8C%D1%81%D1%8F%D0%BD&amp;action=edit&amp;redlink=1" TargetMode="External"/><Relationship Id="rId28" Type="http://schemas.openxmlformats.org/officeDocument/2006/relationships/hyperlink" Target="http://ru.wikipedia.org/w/index.php?title=%D0%9B%D1%8E%D1%86%D0%B8%D0%BD%D1%8C&amp;action=edit&amp;redlink=1" TargetMode="External"/><Relationship Id="rId10" Type="http://schemas.openxmlformats.org/officeDocument/2006/relationships/hyperlink" Target="http://ru.wikipedia.org/wiki/%D0%A6%D0%B8%D0%BC%D0%B1%D0%B0%D0%BB%D1%8B" TargetMode="External"/><Relationship Id="rId19" Type="http://schemas.openxmlformats.org/officeDocument/2006/relationships/hyperlink" Target="http://ru.wikipedia.org/w/index.php?title=%D0%A6%D0%B8%D1%87%D0%B6%D1%83%D0%BD%D1%85%D1%83&amp;action=edit&amp;redlink=1" TargetMode="External"/><Relationship Id="rId4" Type="http://schemas.openxmlformats.org/officeDocument/2006/relationships/hyperlink" Target="http://ru.wikipedia.org/wiki/%D0%A8%D1%8D%D0%BD" TargetMode="External"/><Relationship Id="rId9" Type="http://schemas.openxmlformats.org/officeDocument/2006/relationships/hyperlink" Target="http://ru.wikipedia.org/wiki/%D0%9A%D0%BE%D0%BB%D0%BE%D0%BA%D0%BE%D0%BB%D1%8C%D1%87%D0%B8%D0%BA%D0%B8" TargetMode="External"/><Relationship Id="rId14" Type="http://schemas.openxmlformats.org/officeDocument/2006/relationships/hyperlink" Target="http://ru.wikipedia.org/wiki/%D0%91%D0%B0%D0%BD%D1%8C%D1%85%D1%83" TargetMode="External"/><Relationship Id="rId22" Type="http://schemas.openxmlformats.org/officeDocument/2006/relationships/hyperlink" Target="http://ru.wikipedia.org/wiki/%D0%93%D1%83%D1%86%D0%B8%D0%BD%D1%8C" TargetMode="External"/><Relationship Id="rId27" Type="http://schemas.openxmlformats.org/officeDocument/2006/relationships/hyperlink" Target="http://ru.wikipedia.org/w/index.php?title=%D0%9A%D1%83%D0%BD%D1%85%D0%BE%D1%83&amp;action=edit&amp;redlink=1" TargetMode="External"/><Relationship Id="rId30" Type="http://schemas.openxmlformats.org/officeDocument/2006/relationships/hyperlink" Target="http://ru.wikipedia.org/wiki/%D0%A7%D0%B6%D1%83_(%D1%81%D1%82%D1%80%D1%83%D0%BD%D0%BD%D1%8B%D0%B9_%D0%B8%D0%BD%D1%81%D1%82%D1%80%D1%83%D0%BC%D0%B5%D0%BD%D1%82)"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214422"/>
            <a:ext cx="8651630" cy="3200408"/>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ru-RU" dirty="0" smtClean="0">
                <a:solidFill>
                  <a:srgbClr val="CC66FF"/>
                </a:solidFill>
              </a:rPr>
              <a:t>работа по географии</a:t>
            </a:r>
            <a:r>
              <a:rPr lang="ru-RU" smtClean="0">
                <a:solidFill>
                  <a:srgbClr val="CC66FF"/>
                </a:solidFill>
              </a:rPr>
              <a:t/>
            </a:r>
            <a:br>
              <a:rPr lang="ru-RU" smtClean="0">
                <a:solidFill>
                  <a:srgbClr val="CC66FF"/>
                </a:solidFill>
              </a:rPr>
            </a:br>
            <a:r>
              <a:rPr lang="ru-RU" smtClean="0">
                <a:solidFill>
                  <a:srgbClr val="CC66FF"/>
                </a:solidFill>
              </a:rPr>
              <a:t>Подготовила</a:t>
            </a:r>
            <a:endParaRPr lang="ru-RU" dirty="0">
              <a:solidFill>
                <a:srgbClr val="CC66FF"/>
              </a:solidFill>
            </a:endParaRPr>
          </a:p>
        </p:txBody>
      </p:sp>
      <p:pic>
        <p:nvPicPr>
          <p:cNvPr id="4" name="Китайский оркестр народных инструментов - Традиционные китайские мотивы (mp3ostrov.com).mp3">
            <a:hlinkClick r:id="" action="ppaction://media"/>
          </p:cNvPr>
          <p:cNvPicPr>
            <a:picLocks noRot="1" noChangeAspect="1"/>
          </p:cNvPicPr>
          <p:nvPr>
            <a:audioFile r:link="rId1"/>
          </p:nvPr>
        </p:nvPicPr>
        <p:blipFill>
          <a:blip r:embed="rId3"/>
          <a:stretch>
            <a:fillRect/>
          </a:stretch>
        </p:blipFill>
        <p:spPr>
          <a:xfrm>
            <a:off x="4419600" y="3276600"/>
            <a:ext cx="304800" cy="304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rot="1457124">
            <a:off x="4706910" y="3132034"/>
            <a:ext cx="2875723" cy="2316972"/>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rot="1410453">
            <a:off x="5925001" y="443278"/>
            <a:ext cx="2790513" cy="2729121"/>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a:srcRect/>
          <a:stretch>
            <a:fillRect/>
          </a:stretch>
        </p:blipFill>
        <p:spPr bwMode="auto">
          <a:xfrm rot="20074690">
            <a:off x="688913" y="543167"/>
            <a:ext cx="3429024" cy="3983077"/>
          </a:xfrm>
          <a:prstGeom prst="rect">
            <a:avLst/>
          </a:prstGeom>
          <a:noFill/>
          <a:ln w="9525">
            <a:noFill/>
            <a:miter lim="800000"/>
            <a:headEnd/>
            <a:tailEnd/>
          </a:ln>
          <a:effectLst/>
        </p:spPr>
      </p:pic>
    </p:spTree>
  </p:cSld>
  <p:clrMapOvr>
    <a:masterClrMapping/>
  </p:clrMapOvr>
  <p:transition>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500306"/>
            <a:ext cx="8229600" cy="1143000"/>
          </a:xfrm>
        </p:spPr>
        <p:txBody>
          <a:bodyPr>
            <a:noAutofit/>
          </a:bodyPr>
          <a:lstStyle/>
          <a:p>
            <a:r>
              <a:rPr lang="ru-RU" sz="6000" dirty="0" smtClean="0">
                <a:solidFill>
                  <a:schemeClr val="bg2">
                    <a:lumMod val="50000"/>
                  </a:schemeClr>
                </a:solidFill>
                <a:latin typeface="Monotype Corsiva" pitchFamily="66" charset="0"/>
              </a:rPr>
              <a:t>Скульптура, как и раньше, развивалась в значительной мере в связи с буддизмом, так как в храмах было много скульптурных изображений.</a:t>
            </a:r>
            <a:endParaRPr lang="ru-RU" sz="6000" dirty="0">
              <a:solidFill>
                <a:schemeClr val="bg2">
                  <a:lumMod val="50000"/>
                </a:schemeClr>
              </a:solidFill>
              <a:latin typeface="Monotype Corsiva" pitchFamily="66" charset="0"/>
            </a:endParaRP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5357850" cy="6858000"/>
          </a:xfrm>
          <a:prstGeom prst="rect">
            <a:avLst/>
          </a:prstGeom>
          <a:noFill/>
          <a:ln w="9525">
            <a:noFill/>
            <a:miter lim="800000"/>
            <a:headEnd/>
            <a:tailEnd/>
          </a:ln>
          <a:effectLst/>
        </p:spPr>
      </p:pic>
      <p:sp>
        <p:nvSpPr>
          <p:cNvPr id="5" name="Прямоугольник 4"/>
          <p:cNvSpPr/>
          <p:nvPr/>
        </p:nvSpPr>
        <p:spPr>
          <a:xfrm>
            <a:off x="6000760" y="357166"/>
            <a:ext cx="1928810" cy="5016758"/>
          </a:xfrm>
          <a:prstGeom prst="rect">
            <a:avLst/>
          </a:prstGeom>
        </p:spPr>
        <p:txBody>
          <a:bodyPr wrap="square">
            <a:spAutoFit/>
          </a:bodyPr>
          <a:lstStyle/>
          <a:p>
            <a:r>
              <a:rPr lang="ru-RU" sz="3200" b="1" dirty="0" smtClean="0"/>
              <a:t>Статуя</a:t>
            </a:r>
            <a:r>
              <a:rPr lang="ru-RU" sz="3200" dirty="0" smtClean="0"/>
              <a:t> Будды </a:t>
            </a:r>
            <a:r>
              <a:rPr lang="ru-RU" sz="3200" dirty="0" err="1" smtClean="0"/>
              <a:t>Лозаны</a:t>
            </a:r>
            <a:r>
              <a:rPr lang="ru-RU" sz="3200" dirty="0" smtClean="0"/>
              <a:t> в </a:t>
            </a:r>
            <a:r>
              <a:rPr lang="ru-RU" sz="3200" b="1" dirty="0" smtClean="0"/>
              <a:t>храме</a:t>
            </a:r>
            <a:r>
              <a:rPr lang="ru-RU" sz="3200" dirty="0" smtClean="0"/>
              <a:t> </a:t>
            </a:r>
            <a:r>
              <a:rPr lang="ru-RU" sz="3200" dirty="0" err="1" smtClean="0"/>
              <a:t>ФэнСянь</a:t>
            </a:r>
            <a:r>
              <a:rPr lang="ru-RU" sz="3200" dirty="0" smtClean="0"/>
              <a:t>. </a:t>
            </a:r>
            <a:r>
              <a:rPr lang="ru-RU" sz="3200" b="1" dirty="0" smtClean="0"/>
              <a:t>Буддийский</a:t>
            </a:r>
            <a:r>
              <a:rPr lang="ru-RU" sz="3200" dirty="0" smtClean="0"/>
              <a:t> пещерный </a:t>
            </a:r>
            <a:r>
              <a:rPr lang="ru-RU" sz="3200" b="1" dirty="0" smtClean="0"/>
              <a:t>храм</a:t>
            </a:r>
            <a:r>
              <a:rPr lang="ru-RU" sz="3200" dirty="0" smtClean="0"/>
              <a:t> </a:t>
            </a:r>
            <a:r>
              <a:rPr lang="ru-RU" sz="3200" dirty="0" err="1" smtClean="0"/>
              <a:t>Лунмэнь</a:t>
            </a:r>
            <a:endParaRPr lang="ru-RU" sz="3200" dirty="0"/>
          </a:p>
        </p:txBody>
      </p:sp>
    </p:spTree>
  </p:cSld>
  <p:clrMapOvr>
    <a:masterClrMapping/>
  </p:clrMapOvr>
  <p:transition>
    <p:cut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500306"/>
            <a:ext cx="8229600" cy="1143000"/>
          </a:xfrm>
        </p:spPr>
        <p:txBody>
          <a:bodyPr>
            <a:noAutofit/>
          </a:bodyPr>
          <a:lstStyle/>
          <a:p>
            <a:r>
              <a:rPr lang="ru-RU" sz="5400" i="1" u="sng" dirty="0" smtClean="0">
                <a:latin typeface="Monotype Corsiva" pitchFamily="66" charset="0"/>
              </a:rPr>
              <a:t>Об уровне этого искусства можно судить по каменным изваяниям, сохранившимся в пещерных храмах </a:t>
            </a:r>
            <a:r>
              <a:rPr lang="ru-RU" sz="5400" i="1" u="sng" dirty="0" err="1" smtClean="0">
                <a:latin typeface="Monotype Corsiva" pitchFamily="66" charset="0"/>
              </a:rPr>
              <a:t>Бинлинсы</a:t>
            </a:r>
            <a:r>
              <a:rPr lang="ru-RU" sz="5400" i="1" u="sng" dirty="0" smtClean="0">
                <a:latin typeface="Monotype Corsiva" pitchFamily="66" charset="0"/>
              </a:rPr>
              <a:t> и </a:t>
            </a:r>
            <a:r>
              <a:rPr lang="ru-RU" sz="5400" i="1" u="sng" dirty="0" err="1" smtClean="0">
                <a:latin typeface="Monotype Corsiva" pitchFamily="66" charset="0"/>
              </a:rPr>
              <a:t>Майцзишань</a:t>
            </a:r>
            <a:r>
              <a:rPr lang="ru-RU" sz="5400" i="1" u="sng" dirty="0" smtClean="0">
                <a:latin typeface="Monotype Corsiva" pitchFamily="66" charset="0"/>
              </a:rPr>
              <a:t> в провинции </a:t>
            </a:r>
            <a:r>
              <a:rPr lang="ru-RU" sz="5400" i="1" u="sng" dirty="0" err="1" smtClean="0">
                <a:latin typeface="Monotype Corsiva" pitchFamily="66" charset="0"/>
              </a:rPr>
              <a:t>Ганьсу</a:t>
            </a:r>
            <a:r>
              <a:rPr lang="ru-RU" sz="5400" i="1" u="sng" dirty="0" smtClean="0">
                <a:latin typeface="Monotype Corsiva" pitchFamily="66" charset="0"/>
              </a:rPr>
              <a:t> и в других местах</a:t>
            </a:r>
            <a:endParaRPr lang="ru-RU" sz="5400" i="1" u="sng" dirty="0">
              <a:latin typeface="Monotype Corsiva" pitchFamily="66" charset="0"/>
            </a:endParaRPr>
          </a:p>
        </p:txBody>
      </p:sp>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9144000" cy="5076825"/>
          </a:xfrm>
          <a:prstGeom prst="rect">
            <a:avLst/>
          </a:prstGeom>
          <a:noFill/>
          <a:ln w="9525">
            <a:noFill/>
            <a:miter lim="800000"/>
            <a:headEnd/>
            <a:tailEnd/>
          </a:ln>
          <a:effectLst/>
        </p:spPr>
      </p:pic>
      <p:sp>
        <p:nvSpPr>
          <p:cNvPr id="6" name="Прямоугольник 5"/>
          <p:cNvSpPr/>
          <p:nvPr/>
        </p:nvSpPr>
        <p:spPr>
          <a:xfrm>
            <a:off x="785786" y="5357826"/>
            <a:ext cx="7786742" cy="1384995"/>
          </a:xfrm>
          <a:prstGeom prst="rect">
            <a:avLst/>
          </a:prstGeom>
        </p:spPr>
        <p:txBody>
          <a:bodyPr wrap="square">
            <a:spAutoFit/>
          </a:bodyPr>
          <a:lstStyle/>
          <a:p>
            <a:r>
              <a:rPr lang="ru-RU" sz="2800" b="1" dirty="0" smtClean="0"/>
              <a:t>Буддистский скальный храмовый комплекс </a:t>
            </a:r>
            <a:r>
              <a:rPr lang="ru-RU" sz="2800" b="1" dirty="0" err="1" smtClean="0"/>
              <a:t>Бинлин</a:t>
            </a:r>
            <a:r>
              <a:rPr lang="ru-RU" sz="2800" b="1" dirty="0" smtClean="0"/>
              <a:t> </a:t>
            </a:r>
            <a:r>
              <a:rPr lang="ru-RU" sz="2800" b="1" dirty="0" err="1" smtClean="0"/>
              <a:t>Сы</a:t>
            </a:r>
            <a:r>
              <a:rPr lang="ru-RU" sz="2800" b="1" dirty="0" smtClean="0"/>
              <a:t> (</a:t>
            </a:r>
            <a:r>
              <a:rPr lang="ru-RU" sz="2800" b="1" dirty="0" err="1" smtClean="0"/>
              <a:t>Бинлинсы</a:t>
            </a:r>
            <a:r>
              <a:rPr lang="ru-RU" sz="2800" b="1" dirty="0" smtClean="0"/>
              <a:t>, </a:t>
            </a:r>
            <a:r>
              <a:rPr lang="en-US" sz="2800" b="1" dirty="0" err="1" smtClean="0"/>
              <a:t>Bingling</a:t>
            </a:r>
            <a:r>
              <a:rPr lang="en-US" sz="2800" b="1" dirty="0" smtClean="0"/>
              <a:t> Si rock temple)</a:t>
            </a:r>
            <a:endParaRPr lang="en-US" sz="2800" b="1" dirty="0"/>
          </a:p>
        </p:txBody>
      </p:sp>
    </p:spTree>
  </p:cSld>
  <p:clrMapOvr>
    <a:masterClrMapping/>
  </p:clrMapOvr>
  <p:transition>
    <p:pull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714620"/>
            <a:ext cx="8229600" cy="1143000"/>
          </a:xfrm>
        </p:spPr>
        <p:txBody>
          <a:bodyPr>
            <a:noAutofit/>
          </a:bodyPr>
          <a:lstStyle/>
          <a:p>
            <a:r>
              <a:rPr lang="ru-RU" sz="6600" dirty="0" smtClean="0">
                <a:latin typeface="Monotype Corsiva" pitchFamily="66" charset="0"/>
              </a:rPr>
              <a:t>В это время была особенно развита живопись на шёлке и бумаге.</a:t>
            </a:r>
            <a:endParaRPr lang="ru-RU" sz="6600" dirty="0">
              <a:latin typeface="Monotype Corsiva" pitchFamily="66" charset="0"/>
            </a:endParaRPr>
          </a:p>
        </p:txBody>
      </p:sp>
    </p:spTree>
  </p:cSld>
  <p:clrMapOvr>
    <a:masterClrMapping/>
  </p:clrMapOvr>
  <p:transition>
    <p:zoom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 y="0"/>
            <a:ext cx="9149647" cy="6858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571744"/>
            <a:ext cx="8229600" cy="1143000"/>
          </a:xfrm>
        </p:spPr>
        <p:txBody>
          <a:bodyPr>
            <a:noAutofit/>
          </a:bodyPr>
          <a:lstStyle/>
          <a:p>
            <a:r>
              <a:rPr lang="ru-RU" sz="4800" dirty="0" smtClean="0">
                <a:solidFill>
                  <a:schemeClr val="tx1">
                    <a:lumMod val="95000"/>
                  </a:schemeClr>
                </a:solidFill>
                <a:latin typeface="Monotype Corsiva" pitchFamily="66" charset="0"/>
              </a:rPr>
              <a:t>До наших дней дошли также произведения многих знаменитых мастеров VII—IX вв. Выдающимся образцом реалистической светской живописи является сохранившаяся картина «Сад литературы» — портреты четырёх литераторов, погружённых в свою работу.</a:t>
            </a:r>
            <a:endParaRPr lang="ru-RU" sz="4800" dirty="0">
              <a:solidFill>
                <a:schemeClr val="tx1">
                  <a:lumMod val="95000"/>
                </a:schemeClr>
              </a:solidFill>
              <a:latin typeface="Monotype Corsiva" pitchFamily="66" charset="0"/>
            </a:endParaRPr>
          </a:p>
        </p:txBody>
      </p:sp>
    </p:spTree>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0"/>
            <a:ext cx="9179071" cy="6858000"/>
          </a:xfrm>
          <a:prstGeom prst="rect">
            <a:avLst/>
          </a:prstGeom>
          <a:noFill/>
          <a:ln w="9525">
            <a:noFill/>
            <a:miter lim="800000"/>
            <a:headEnd/>
            <a:tailEnd/>
          </a:ln>
          <a:effectLst/>
        </p:spPr>
      </p:pic>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000372"/>
            <a:ext cx="8229600" cy="1143000"/>
          </a:xfrm>
        </p:spPr>
        <p:txBody>
          <a:bodyPr>
            <a:normAutofit fontScale="90000"/>
          </a:bodyPr>
          <a:lstStyle/>
          <a:p>
            <a:r>
              <a:rPr lang="ru-RU" dirty="0" smtClean="0"/>
              <a:t>Особое место в литературе Китая занимает поэзия. Китайцы считают, что именно стихи могут лучше всего выразить чувства человека. Огромной проблемой для восприятия китайской литературы остальным миром является тот факт, что основная часть литературного наследия Китая не переведена на другие языки.</a:t>
            </a:r>
            <a:br>
              <a:rPr lang="ru-RU" dirty="0" smtClean="0"/>
            </a:br>
            <a:endParaRPr lang="ru-RU" dirty="0"/>
          </a:p>
        </p:txBody>
      </p:sp>
    </p:spTree>
  </p:cSld>
  <p:clrMapOvr>
    <a:masterClrMapping/>
  </p:clrMapOvr>
  <p:transition>
    <p:strips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3116"/>
            <a:ext cx="8229600" cy="1143000"/>
          </a:xfrm>
        </p:spPr>
        <p:txBody>
          <a:bodyPr>
            <a:noAutofit/>
          </a:bodyPr>
          <a:lstStyle/>
          <a:p>
            <a:r>
              <a:rPr lang="ru-RU" sz="8800" dirty="0" smtClean="0">
                <a:solidFill>
                  <a:srgbClr val="FFFF00"/>
                </a:solidFill>
                <a:latin typeface="Monotype Corsiva" pitchFamily="66" charset="0"/>
              </a:rPr>
              <a:t>Материальная и духовная культура самых больших народов</a:t>
            </a:r>
            <a:endParaRPr lang="ru-RU" sz="8800" dirty="0">
              <a:solidFill>
                <a:srgbClr val="FFFF00"/>
              </a:solidFill>
              <a:latin typeface="Monotype Corsiva" pitchFamily="66" charset="0"/>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57166"/>
            <a:ext cx="3857620" cy="1143000"/>
          </a:xfrm>
        </p:spPr>
        <p:txBody>
          <a:bodyPr>
            <a:normAutofit fontScale="90000"/>
          </a:bodyPr>
          <a:lstStyle/>
          <a:p>
            <a:r>
              <a:rPr lang="ru-RU" sz="2800" dirty="0" smtClean="0"/>
              <a:t>«История про то, как человек по фамилии </a:t>
            </a:r>
            <a:r>
              <a:rPr lang="ru-RU" sz="2800" dirty="0" err="1" smtClean="0"/>
              <a:t>Ши</a:t>
            </a:r>
            <a:r>
              <a:rPr lang="ru-RU" sz="2800" dirty="0" smtClean="0"/>
              <a:t> </a:t>
            </a:r>
            <a:r>
              <a:rPr lang="ru-RU" sz="2800" dirty="0" err="1" smtClean="0"/>
              <a:t>Ши</a:t>
            </a:r>
            <a:r>
              <a:rPr lang="ru-RU" sz="2800" dirty="0" smtClean="0"/>
              <a:t> поедал львов».</a:t>
            </a:r>
            <a:endParaRPr lang="ru-RU" sz="2800" dirty="0"/>
          </a:p>
        </p:txBody>
      </p:sp>
      <p:sp>
        <p:nvSpPr>
          <p:cNvPr id="4" name="Прямоугольник 3"/>
          <p:cNvSpPr/>
          <p:nvPr/>
        </p:nvSpPr>
        <p:spPr>
          <a:xfrm>
            <a:off x="714348" y="1928802"/>
            <a:ext cx="2571768" cy="3139321"/>
          </a:xfrm>
          <a:prstGeom prst="rect">
            <a:avLst/>
          </a:prstGeom>
        </p:spPr>
        <p:txBody>
          <a:bodyPr wrap="square">
            <a:spAutoFit/>
          </a:bodyPr>
          <a:lstStyle/>
          <a:p>
            <a:r>
              <a:rPr lang="ru-RU" i="1" dirty="0" smtClean="0"/>
              <a:t>Не вы, но Сима, страдала невыносимо, водой Невы носима.</a:t>
            </a:r>
            <a:endParaRPr lang="ru-RU" dirty="0" smtClean="0"/>
          </a:p>
          <a:p>
            <a:r>
              <a:rPr lang="ru-RU" i="1" dirty="0" smtClean="0"/>
              <a:t/>
            </a:r>
            <a:br>
              <a:rPr lang="ru-RU" i="1" dirty="0" smtClean="0"/>
            </a:br>
            <a:r>
              <a:rPr lang="ru-RU" i="1" dirty="0" smtClean="0"/>
              <a:t>…Уходит даль куда-то в даль...</a:t>
            </a:r>
            <a:endParaRPr lang="ru-RU" dirty="0" smtClean="0"/>
          </a:p>
          <a:p>
            <a:r>
              <a:rPr lang="ru-RU" i="1" dirty="0" smtClean="0"/>
              <a:t>Не затеряться бы в дали.</a:t>
            </a:r>
            <a:endParaRPr lang="ru-RU" dirty="0" smtClean="0"/>
          </a:p>
          <a:p>
            <a:r>
              <a:rPr lang="ru-RU" i="1" dirty="0" smtClean="0"/>
              <a:t>Немаловажная деталь:</a:t>
            </a:r>
            <a:endParaRPr lang="ru-RU" dirty="0" smtClean="0"/>
          </a:p>
          <a:p>
            <a:r>
              <a:rPr lang="ru-RU" i="1" dirty="0" smtClean="0"/>
              <a:t>Вы все же Даль, а не Дали</a:t>
            </a:r>
            <a:endParaRPr lang="ru-RU" dirty="0"/>
          </a:p>
        </p:txBody>
      </p:sp>
      <p:sp>
        <p:nvSpPr>
          <p:cNvPr id="5" name="Прямоугольник 4"/>
          <p:cNvSpPr/>
          <p:nvPr/>
        </p:nvSpPr>
        <p:spPr>
          <a:xfrm>
            <a:off x="5214942" y="428604"/>
            <a:ext cx="3214710" cy="5632311"/>
          </a:xfrm>
          <a:prstGeom prst="rect">
            <a:avLst/>
          </a:prstGeom>
        </p:spPr>
        <p:txBody>
          <a:bodyPr wrap="square">
            <a:spAutoFit/>
          </a:bodyPr>
          <a:lstStyle/>
          <a:p>
            <a:r>
              <a:rPr lang="en-US" altLang="zh-TW" sz="3600" dirty="0" smtClean="0"/>
              <a:t>《</a:t>
            </a:r>
            <a:r>
              <a:rPr lang="zh-TW" altLang="en-US" sz="3600" dirty="0" smtClean="0"/>
              <a:t>施氏食獅史</a:t>
            </a:r>
            <a:r>
              <a:rPr lang="en-US" altLang="zh-TW" sz="3600" dirty="0" smtClean="0"/>
              <a:t>》</a:t>
            </a:r>
            <a:endParaRPr lang="zh-TW" altLang="en-US" sz="3600" dirty="0" smtClean="0"/>
          </a:p>
          <a:p>
            <a:endParaRPr lang="ru-RU" altLang="zh-TW" sz="3600" dirty="0" smtClean="0"/>
          </a:p>
          <a:p>
            <a:r>
              <a:rPr lang="zh-TW" altLang="en-US" sz="3600" dirty="0" smtClean="0"/>
              <a:t>石室詩士施氏</a:t>
            </a:r>
            <a:r>
              <a:rPr lang="en-US" altLang="zh-TW" sz="3600" dirty="0" smtClean="0"/>
              <a:t>, </a:t>
            </a:r>
            <a:r>
              <a:rPr lang="zh-TW" altLang="en-US" sz="3600" dirty="0" smtClean="0"/>
              <a:t>嗜獅</a:t>
            </a:r>
            <a:r>
              <a:rPr lang="en-US" altLang="zh-TW" sz="3600" dirty="0" smtClean="0"/>
              <a:t>, </a:t>
            </a:r>
            <a:r>
              <a:rPr lang="zh-TW" altLang="en-US" sz="3600" dirty="0" smtClean="0"/>
              <a:t>誓食十獅。</a:t>
            </a:r>
          </a:p>
          <a:p>
            <a:r>
              <a:rPr lang="zh-TW" altLang="en-US" sz="3600" dirty="0" smtClean="0"/>
              <a:t>氏時時適市視獅。</a:t>
            </a:r>
          </a:p>
          <a:p>
            <a:r>
              <a:rPr lang="zh-TW" altLang="en-US" sz="3600" dirty="0" smtClean="0"/>
              <a:t>十時</a:t>
            </a:r>
            <a:r>
              <a:rPr lang="en-US" altLang="zh-TW" sz="3600" dirty="0" smtClean="0"/>
              <a:t>, </a:t>
            </a:r>
            <a:r>
              <a:rPr lang="zh-TW" altLang="en-US" sz="3600" dirty="0" smtClean="0"/>
              <a:t>適十獅適市。</a:t>
            </a:r>
          </a:p>
          <a:p>
            <a:r>
              <a:rPr lang="zh-TW" altLang="en-US" sz="3600" dirty="0" smtClean="0"/>
              <a:t>是時</a:t>
            </a:r>
            <a:r>
              <a:rPr lang="en-US" altLang="zh-TW" sz="3600" dirty="0" smtClean="0"/>
              <a:t>, </a:t>
            </a:r>
            <a:r>
              <a:rPr lang="zh-TW" altLang="en-US" sz="3600" dirty="0" smtClean="0"/>
              <a:t>適施氏適市。</a:t>
            </a:r>
            <a:endParaRPr lang="zh-TW" altLang="en-US" sz="3600" dirty="0"/>
          </a:p>
        </p:txBody>
      </p:sp>
      <p:sp>
        <p:nvSpPr>
          <p:cNvPr id="6" name="Прямоугольник 5"/>
          <p:cNvSpPr/>
          <p:nvPr/>
        </p:nvSpPr>
        <p:spPr>
          <a:xfrm>
            <a:off x="500034" y="5934670"/>
            <a:ext cx="8001056" cy="923330"/>
          </a:xfrm>
          <a:prstGeom prst="rect">
            <a:avLst/>
          </a:prstGeom>
        </p:spPr>
        <p:txBody>
          <a:bodyPr wrap="square">
            <a:spAutoFit/>
          </a:bodyPr>
          <a:lstStyle/>
          <a:p>
            <a:r>
              <a:rPr lang="ru-RU" dirty="0" smtClean="0"/>
              <a:t>Стихотворение на классическом китайском языке, написанное в 1953 году в шутку знаменитым китайским лингвистом </a:t>
            </a:r>
            <a:r>
              <a:rPr lang="ru-RU" dirty="0" err="1" smtClean="0"/>
              <a:t>Чжао</a:t>
            </a:r>
            <a:r>
              <a:rPr lang="ru-RU" dirty="0" smtClean="0"/>
              <a:t> </a:t>
            </a:r>
            <a:r>
              <a:rPr lang="ru-RU" dirty="0" err="1" smtClean="0"/>
              <a:t>Юань-жэнем</a:t>
            </a:r>
            <a:r>
              <a:rPr lang="ru-RU" dirty="0" smtClean="0"/>
              <a:t> для конференции по кибернетике. </a:t>
            </a:r>
            <a:endParaRPr lang="ru-RU" dirty="0"/>
          </a:p>
        </p:txBody>
      </p:sp>
    </p:spTree>
  </p:cSld>
  <p:clrMapOvr>
    <a:masterClrMapping/>
  </p:clrMapOvr>
  <p:transition>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43182"/>
            <a:ext cx="8229600" cy="1643066"/>
          </a:xfrm>
        </p:spPr>
        <p:txBody>
          <a:bodyPr>
            <a:normAutofit fontScale="90000"/>
          </a:bodyPr>
          <a:lstStyle/>
          <a:p>
            <a:r>
              <a:rPr lang="ru-RU" dirty="0" smtClean="0"/>
              <a:t>Кроме того, культура Китая подарила миру такие всемирно значимые явления в философии, как конфуцианство и даосизм. Во Имперского Китая конфуцианство было официальной идеологией. Войти в имперскую бюрократию могли только те граждане Китая, которые знали на память конфуцианские тексты.</a:t>
            </a:r>
            <a:br>
              <a:rPr lang="ru-RU" dirty="0" smtClean="0"/>
            </a:br>
            <a:endParaRPr lang="ru-RU" dirty="0"/>
          </a:p>
        </p:txBody>
      </p:sp>
    </p:spTree>
  </p:cSld>
  <p:clrMapOvr>
    <a:masterClrMapping/>
  </p:clrMapOvr>
  <p:transition>
    <p:pull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000768"/>
          </a:xfrm>
          <a:prstGeom prst="rect">
            <a:avLst/>
          </a:prstGeom>
          <a:noFill/>
          <a:ln w="9525">
            <a:noFill/>
            <a:miter lim="800000"/>
            <a:headEnd/>
            <a:tailEnd/>
          </a:ln>
          <a:effectLst/>
        </p:spPr>
      </p:pic>
      <p:sp>
        <p:nvSpPr>
          <p:cNvPr id="5" name="Прямоугольник 4"/>
          <p:cNvSpPr/>
          <p:nvPr/>
        </p:nvSpPr>
        <p:spPr>
          <a:xfrm>
            <a:off x="2714612" y="6088559"/>
            <a:ext cx="7429552" cy="769441"/>
          </a:xfrm>
          <a:prstGeom prst="rect">
            <a:avLst/>
          </a:prstGeom>
        </p:spPr>
        <p:txBody>
          <a:bodyPr wrap="square">
            <a:spAutoFit/>
          </a:bodyPr>
          <a:lstStyle/>
          <a:p>
            <a:r>
              <a:rPr lang="ru-RU" sz="4400" b="1" dirty="0" smtClean="0">
                <a:solidFill>
                  <a:srgbClr val="00B0F0"/>
                </a:solidFill>
                <a:latin typeface="Monotype Corsiva" pitchFamily="66" charset="0"/>
              </a:rPr>
              <a:t>Ли </a:t>
            </a:r>
            <a:r>
              <a:rPr lang="ru-RU" sz="4400" b="1" dirty="0" err="1" smtClean="0">
                <a:solidFill>
                  <a:srgbClr val="00B0F0"/>
                </a:solidFill>
                <a:latin typeface="Monotype Corsiva" pitchFamily="66" charset="0"/>
              </a:rPr>
              <a:t>цзи</a:t>
            </a:r>
            <a:endParaRPr lang="ru-RU" sz="4400" b="1" dirty="0">
              <a:solidFill>
                <a:srgbClr val="00B0F0"/>
              </a:solidFill>
              <a:latin typeface="Monotype Corsiva" pitchFamily="66" charset="0"/>
            </a:endParaRPr>
          </a:p>
        </p:txBody>
      </p:sp>
    </p:spTree>
  </p:cSld>
  <p:clrMapOvr>
    <a:masterClrMapping/>
  </p:clrMapOvr>
  <p:transition>
    <p:newsfla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071810"/>
            <a:ext cx="8229600" cy="1143000"/>
          </a:xfrm>
        </p:spPr>
        <p:txBody>
          <a:bodyPr>
            <a:normAutofit fontScale="90000"/>
          </a:bodyPr>
          <a:lstStyle/>
          <a:p>
            <a:r>
              <a:rPr lang="ru-RU" sz="4900" dirty="0" smtClean="0">
                <a:solidFill>
                  <a:srgbClr val="99FF99"/>
                </a:solidFill>
                <a:latin typeface="Monotype Corsiva" pitchFamily="66" charset="0"/>
              </a:rPr>
              <a:t>Культура Китая известна во всем мире также и музыкальным жанром. Китайская музыка считается одной из древнейших в мире. Изучением музыки в древнем Китае занимались даже философы, математики и богословы.</a:t>
            </a:r>
            <a:r>
              <a:rPr lang="ru-RU" dirty="0" smtClean="0"/>
              <a:t/>
            </a:r>
            <a:br>
              <a:rPr lang="ru-RU" dirty="0" smtClean="0"/>
            </a:br>
            <a:endParaRPr lang="ru-RU" dirty="0"/>
          </a:p>
        </p:txBody>
      </p:sp>
    </p:spTree>
  </p:cSld>
  <p:clrMapOvr>
    <a:masterClrMapping/>
  </p:clrMapOvr>
  <p:transition>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291855" cy="6858000"/>
          </a:xfrm>
          <a:prstGeom prst="rect">
            <a:avLst/>
          </a:prstGeom>
          <a:noFill/>
          <a:ln w="9525">
            <a:noFill/>
            <a:miter lim="800000"/>
            <a:headEnd/>
            <a:tailEnd/>
          </a:ln>
          <a:effectLst/>
        </p:spPr>
      </p:pic>
      <p:sp>
        <p:nvSpPr>
          <p:cNvPr id="2" name="Заголовок 1"/>
          <p:cNvSpPr>
            <a:spLocks noGrp="1"/>
          </p:cNvSpPr>
          <p:nvPr>
            <p:ph type="title"/>
          </p:nvPr>
        </p:nvSpPr>
        <p:spPr>
          <a:xfrm>
            <a:off x="285720" y="2643182"/>
            <a:ext cx="8229600" cy="1143000"/>
          </a:xfrm>
        </p:spPr>
        <p:txBody>
          <a:bodyPr>
            <a:normAutofit fontScale="90000"/>
          </a:bodyPr>
          <a:lstStyle/>
          <a:p>
            <a:r>
              <a:rPr lang="ru-RU" dirty="0" smtClean="0">
                <a:solidFill>
                  <a:srgbClr val="FF0000"/>
                </a:solidFill>
              </a:rPr>
              <a:t>Инструменты Деревянные духовые, ударные</a:t>
            </a:r>
            <a:br>
              <a:rPr lang="ru-RU" dirty="0" smtClean="0">
                <a:solidFill>
                  <a:srgbClr val="FF0000"/>
                </a:solidFill>
              </a:rPr>
            </a:br>
            <a:r>
              <a:rPr lang="ru-RU" dirty="0" err="1" smtClean="0">
                <a:solidFill>
                  <a:srgbClr val="FF0000"/>
                </a:solidFill>
                <a:hlinkClick r:id="rId3" tooltip="Дицзы"/>
              </a:rPr>
              <a:t>дицзы</a:t>
            </a:r>
            <a:r>
              <a:rPr lang="ru-RU" dirty="0" smtClean="0">
                <a:solidFill>
                  <a:srgbClr val="FF0000"/>
                </a:solidFill>
              </a:rPr>
              <a:t>, </a:t>
            </a:r>
            <a:r>
              <a:rPr lang="ru-RU" dirty="0" err="1" smtClean="0">
                <a:solidFill>
                  <a:srgbClr val="FF0000"/>
                </a:solidFill>
                <a:hlinkClick r:id="rId4" tooltip="Шэн"/>
              </a:rPr>
              <a:t>шэн</a:t>
            </a:r>
            <a:r>
              <a:rPr lang="ru-RU" dirty="0" smtClean="0">
                <a:solidFill>
                  <a:srgbClr val="FF0000"/>
                </a:solidFill>
              </a:rPr>
              <a:t>, </a:t>
            </a:r>
            <a:r>
              <a:rPr lang="ru-RU" dirty="0" smtClean="0">
                <a:solidFill>
                  <a:srgbClr val="FF0000"/>
                </a:solidFill>
                <a:hlinkClick r:id="rId5" tooltip="Гонг"/>
              </a:rPr>
              <a:t>гонг</a:t>
            </a:r>
            <a:r>
              <a:rPr lang="ru-RU" dirty="0" smtClean="0">
                <a:solidFill>
                  <a:srgbClr val="FF0000"/>
                </a:solidFill>
              </a:rPr>
              <a:t>, </a:t>
            </a:r>
            <a:r>
              <a:rPr lang="ru-RU" dirty="0" err="1" smtClean="0">
                <a:solidFill>
                  <a:srgbClr val="FF0000"/>
                </a:solidFill>
                <a:hlinkClick r:id="rId6" tooltip="Пайгу"/>
              </a:rPr>
              <a:t>пайгу</a:t>
            </a:r>
            <a:r>
              <a:rPr lang="ru-RU" dirty="0" smtClean="0">
                <a:solidFill>
                  <a:srgbClr val="FF0000"/>
                </a:solidFill>
              </a:rPr>
              <a:t>, </a:t>
            </a:r>
            <a:r>
              <a:rPr lang="ru-RU" dirty="0" err="1" smtClean="0">
                <a:solidFill>
                  <a:srgbClr val="FF0000"/>
                </a:solidFill>
                <a:hlinkClick r:id="rId7" tooltip="Пайсяо"/>
              </a:rPr>
              <a:t>пайсяо</a:t>
            </a:r>
            <a:r>
              <a:rPr lang="ru-RU" dirty="0" smtClean="0">
                <a:solidFill>
                  <a:srgbClr val="FF0000"/>
                </a:solidFill>
              </a:rPr>
              <a:t>, </a:t>
            </a:r>
            <a:r>
              <a:rPr lang="ru-RU" dirty="0" err="1" smtClean="0">
                <a:solidFill>
                  <a:srgbClr val="FF0000"/>
                </a:solidFill>
                <a:hlinkClick r:id="rId8" tooltip="Гуань"/>
              </a:rPr>
              <a:t>гуань</a:t>
            </a:r>
            <a:r>
              <a:rPr lang="ru-RU" dirty="0" smtClean="0">
                <a:solidFill>
                  <a:srgbClr val="FF0000"/>
                </a:solidFill>
              </a:rPr>
              <a:t>, </a:t>
            </a:r>
            <a:r>
              <a:rPr lang="ru-RU" dirty="0" smtClean="0">
                <a:solidFill>
                  <a:srgbClr val="FF0000"/>
                </a:solidFill>
                <a:hlinkClick r:id="rId9" tooltip="Колокольчики"/>
              </a:rPr>
              <a:t>колокольчики</a:t>
            </a:r>
            <a:r>
              <a:rPr lang="ru-RU" dirty="0" smtClean="0">
                <a:solidFill>
                  <a:srgbClr val="FF0000"/>
                </a:solidFill>
              </a:rPr>
              <a:t>, </a:t>
            </a:r>
            <a:r>
              <a:rPr lang="ru-RU" dirty="0" smtClean="0">
                <a:solidFill>
                  <a:srgbClr val="FF0000"/>
                </a:solidFill>
                <a:hlinkClick r:id="rId10" tooltip="Цимбалы"/>
              </a:rPr>
              <a:t>цимбалы</a:t>
            </a:r>
            <a:r>
              <a:rPr lang="ru-RU" dirty="0" smtClean="0">
                <a:solidFill>
                  <a:srgbClr val="FF0000"/>
                </a:solidFill>
              </a:rPr>
              <a:t> Смычковые струнные</a:t>
            </a:r>
            <a:br>
              <a:rPr lang="ru-RU" dirty="0" smtClean="0">
                <a:solidFill>
                  <a:srgbClr val="FF0000"/>
                </a:solidFill>
              </a:rPr>
            </a:br>
            <a:r>
              <a:rPr lang="ru-RU" dirty="0" err="1" smtClean="0">
                <a:solidFill>
                  <a:srgbClr val="FF0000"/>
                </a:solidFill>
                <a:hlinkClick r:id="rId11" tooltip="Эрху"/>
              </a:rPr>
              <a:t>эрху</a:t>
            </a:r>
            <a:r>
              <a:rPr lang="ru-RU" dirty="0" smtClean="0">
                <a:solidFill>
                  <a:srgbClr val="FF0000"/>
                </a:solidFill>
              </a:rPr>
              <a:t>, </a:t>
            </a:r>
            <a:r>
              <a:rPr lang="ru-RU" dirty="0" err="1" smtClean="0">
                <a:solidFill>
                  <a:srgbClr val="FF0000"/>
                </a:solidFill>
                <a:hlinkClick r:id="rId12" tooltip="Чжунху (страница отсутствует)"/>
              </a:rPr>
              <a:t>чжунху</a:t>
            </a:r>
            <a:r>
              <a:rPr lang="ru-RU" dirty="0" smtClean="0">
                <a:solidFill>
                  <a:srgbClr val="FF0000"/>
                </a:solidFill>
              </a:rPr>
              <a:t>, </a:t>
            </a:r>
            <a:r>
              <a:rPr lang="ru-RU" dirty="0" err="1" smtClean="0">
                <a:solidFill>
                  <a:srgbClr val="FF0000"/>
                </a:solidFill>
                <a:hlinkClick r:id="rId13" tooltip="Даху (страница отсутствует)"/>
              </a:rPr>
              <a:t>даху</a:t>
            </a:r>
            <a:r>
              <a:rPr lang="ru-RU" dirty="0" smtClean="0">
                <a:solidFill>
                  <a:srgbClr val="FF0000"/>
                </a:solidFill>
              </a:rPr>
              <a:t>, </a:t>
            </a:r>
            <a:r>
              <a:rPr lang="ru-RU" dirty="0" err="1" smtClean="0">
                <a:solidFill>
                  <a:srgbClr val="FF0000"/>
                </a:solidFill>
                <a:hlinkClick r:id="rId14" tooltip="Баньху"/>
              </a:rPr>
              <a:t>баньху</a:t>
            </a:r>
            <a:r>
              <a:rPr lang="ru-RU" dirty="0" smtClean="0">
                <a:solidFill>
                  <a:srgbClr val="FF0000"/>
                </a:solidFill>
              </a:rPr>
              <a:t>, </a:t>
            </a:r>
            <a:r>
              <a:rPr lang="ru-RU" dirty="0" err="1" smtClean="0">
                <a:solidFill>
                  <a:srgbClr val="FF0000"/>
                </a:solidFill>
                <a:hlinkClick r:id="rId15" tooltip="Цзинху (страница отсутствует)"/>
              </a:rPr>
              <a:t>цзинху</a:t>
            </a:r>
            <a:r>
              <a:rPr lang="ru-RU" dirty="0" smtClean="0">
                <a:solidFill>
                  <a:srgbClr val="FF0000"/>
                </a:solidFill>
              </a:rPr>
              <a:t>, </a:t>
            </a:r>
            <a:r>
              <a:rPr lang="ru-RU" dirty="0" err="1" smtClean="0">
                <a:solidFill>
                  <a:srgbClr val="FF0000"/>
                </a:solidFill>
                <a:hlinkClick r:id="rId16" tooltip="Гаоху (страница отсутствует)"/>
              </a:rPr>
              <a:t>гаоху</a:t>
            </a:r>
            <a:r>
              <a:rPr lang="ru-RU" dirty="0" smtClean="0">
                <a:solidFill>
                  <a:srgbClr val="FF0000"/>
                </a:solidFill>
              </a:rPr>
              <a:t>, </a:t>
            </a:r>
            <a:r>
              <a:rPr lang="ru-RU" dirty="0" err="1" smtClean="0">
                <a:solidFill>
                  <a:srgbClr val="FF0000"/>
                </a:solidFill>
                <a:hlinkClick r:id="rId17" tooltip="Гэху (страница отсутствует)"/>
              </a:rPr>
              <a:t>гэху</a:t>
            </a:r>
            <a:r>
              <a:rPr lang="ru-RU" dirty="0" smtClean="0">
                <a:solidFill>
                  <a:srgbClr val="FF0000"/>
                </a:solidFill>
              </a:rPr>
              <a:t>, </a:t>
            </a:r>
            <a:r>
              <a:rPr lang="ru-RU" dirty="0" err="1" smtClean="0">
                <a:solidFill>
                  <a:srgbClr val="FF0000"/>
                </a:solidFill>
                <a:hlinkClick r:id="rId18" tooltip="Еху"/>
              </a:rPr>
              <a:t>еху</a:t>
            </a:r>
            <a:r>
              <a:rPr lang="ru-RU" dirty="0" smtClean="0">
                <a:solidFill>
                  <a:srgbClr val="FF0000"/>
                </a:solidFill>
              </a:rPr>
              <a:t>, </a:t>
            </a:r>
            <a:r>
              <a:rPr lang="ru-RU" dirty="0" err="1" smtClean="0">
                <a:solidFill>
                  <a:srgbClr val="FF0000"/>
                </a:solidFill>
                <a:hlinkClick r:id="rId19" tooltip="Цичжунху (страница отсутствует)"/>
              </a:rPr>
              <a:t>цичжунху</a:t>
            </a:r>
            <a:r>
              <a:rPr lang="ru-RU" dirty="0" smtClean="0">
                <a:solidFill>
                  <a:srgbClr val="FF0000"/>
                </a:solidFill>
              </a:rPr>
              <a:t>, </a:t>
            </a:r>
            <a:r>
              <a:rPr lang="ru-RU" dirty="0" err="1" smtClean="0">
                <a:solidFill>
                  <a:srgbClr val="FF0000"/>
                </a:solidFill>
                <a:hlinkClick r:id="rId20" tooltip="Диингэху (страница отсутствует)"/>
              </a:rPr>
              <a:t>диингэху</a:t>
            </a:r>
            <a:r>
              <a:rPr lang="ru-RU" dirty="0" smtClean="0">
                <a:solidFill>
                  <a:srgbClr val="FF0000"/>
                </a:solidFill>
              </a:rPr>
              <a:t>, </a:t>
            </a:r>
            <a:r>
              <a:rPr lang="ru-RU" dirty="0" err="1" smtClean="0">
                <a:solidFill>
                  <a:srgbClr val="FF0000"/>
                </a:solidFill>
                <a:hlinkClick r:id="rId21" tooltip="Лэйцинь (страница отсутствует)"/>
              </a:rPr>
              <a:t>лэйцинь</a:t>
            </a:r>
            <a:r>
              <a:rPr lang="ru-RU" dirty="0" smtClean="0">
                <a:solidFill>
                  <a:srgbClr val="FF0000"/>
                </a:solidFill>
              </a:rPr>
              <a:t> Щипковые и молоточковые струнные</a:t>
            </a:r>
            <a:br>
              <a:rPr lang="ru-RU" dirty="0" smtClean="0">
                <a:solidFill>
                  <a:srgbClr val="FF0000"/>
                </a:solidFill>
              </a:rPr>
            </a:br>
            <a:r>
              <a:rPr lang="ru-RU" dirty="0" err="1" smtClean="0">
                <a:solidFill>
                  <a:srgbClr val="FF0000"/>
                </a:solidFill>
                <a:hlinkClick r:id="rId22" tooltip="Гуцинь"/>
              </a:rPr>
              <a:t>гуцинь</a:t>
            </a:r>
            <a:r>
              <a:rPr lang="ru-RU" dirty="0" smtClean="0">
                <a:solidFill>
                  <a:srgbClr val="FF0000"/>
                </a:solidFill>
              </a:rPr>
              <a:t>, </a:t>
            </a:r>
            <a:r>
              <a:rPr lang="ru-RU" dirty="0" err="1" smtClean="0">
                <a:solidFill>
                  <a:srgbClr val="FF0000"/>
                </a:solidFill>
                <a:hlinkClick r:id="rId23" tooltip="Саньсян (страница отсутствует)"/>
              </a:rPr>
              <a:t>саньсян</a:t>
            </a:r>
            <a:r>
              <a:rPr lang="ru-RU" dirty="0" smtClean="0">
                <a:solidFill>
                  <a:srgbClr val="FF0000"/>
                </a:solidFill>
              </a:rPr>
              <a:t>, </a:t>
            </a:r>
            <a:r>
              <a:rPr lang="ru-RU" dirty="0" err="1" smtClean="0">
                <a:solidFill>
                  <a:srgbClr val="FF0000"/>
                </a:solidFill>
                <a:hlinkClick r:id="rId24" tooltip="Янцинь"/>
              </a:rPr>
              <a:t>янцинь</a:t>
            </a:r>
            <a:r>
              <a:rPr lang="ru-RU" dirty="0" smtClean="0">
                <a:solidFill>
                  <a:srgbClr val="FF0000"/>
                </a:solidFill>
              </a:rPr>
              <a:t>, </a:t>
            </a:r>
            <a:r>
              <a:rPr lang="ru-RU" dirty="0" err="1" smtClean="0">
                <a:solidFill>
                  <a:srgbClr val="FF0000"/>
                </a:solidFill>
                <a:hlinkClick r:id="rId25" tooltip="Гучжэн"/>
              </a:rPr>
              <a:t>гучжэн</a:t>
            </a:r>
            <a:r>
              <a:rPr lang="ru-RU" dirty="0" smtClean="0">
                <a:solidFill>
                  <a:srgbClr val="FF0000"/>
                </a:solidFill>
              </a:rPr>
              <a:t>, </a:t>
            </a:r>
            <a:r>
              <a:rPr lang="ru-RU" dirty="0" err="1" smtClean="0">
                <a:solidFill>
                  <a:srgbClr val="FF0000"/>
                </a:solidFill>
                <a:hlinkClick r:id="rId26" tooltip="Жуань (страница отсутствует)"/>
              </a:rPr>
              <a:t>жуань</a:t>
            </a:r>
            <a:r>
              <a:rPr lang="ru-RU" dirty="0" smtClean="0">
                <a:solidFill>
                  <a:srgbClr val="FF0000"/>
                </a:solidFill>
              </a:rPr>
              <a:t>, </a:t>
            </a:r>
            <a:r>
              <a:rPr lang="ru-RU" dirty="0" err="1" smtClean="0">
                <a:solidFill>
                  <a:srgbClr val="FF0000"/>
                </a:solidFill>
                <a:hlinkClick r:id="rId27" tooltip="Кунхоу (страница отсутствует)"/>
              </a:rPr>
              <a:t>кунхоу</a:t>
            </a:r>
            <a:r>
              <a:rPr lang="ru-RU" dirty="0" smtClean="0">
                <a:solidFill>
                  <a:srgbClr val="FF0000"/>
                </a:solidFill>
              </a:rPr>
              <a:t>, </a:t>
            </a:r>
            <a:r>
              <a:rPr lang="ru-RU" dirty="0" err="1" smtClean="0">
                <a:solidFill>
                  <a:srgbClr val="FF0000"/>
                </a:solidFill>
                <a:hlinkClick r:id="rId28" tooltip="Люцинь (страница отсутствует)"/>
              </a:rPr>
              <a:t>люцинь</a:t>
            </a:r>
            <a:r>
              <a:rPr lang="ru-RU" dirty="0" smtClean="0">
                <a:solidFill>
                  <a:srgbClr val="FF0000"/>
                </a:solidFill>
              </a:rPr>
              <a:t>, </a:t>
            </a:r>
            <a:r>
              <a:rPr lang="ru-RU" dirty="0" err="1" smtClean="0">
                <a:solidFill>
                  <a:srgbClr val="FF0000"/>
                </a:solidFill>
                <a:hlinkClick r:id="rId29" tooltip="Пипа (инструмент)"/>
              </a:rPr>
              <a:t>пипа</a:t>
            </a:r>
            <a:r>
              <a:rPr lang="ru-RU" dirty="0" smtClean="0">
                <a:solidFill>
                  <a:srgbClr val="FF0000"/>
                </a:solidFill>
              </a:rPr>
              <a:t>, </a:t>
            </a:r>
            <a:r>
              <a:rPr lang="ru-RU" dirty="0" err="1" smtClean="0">
                <a:solidFill>
                  <a:srgbClr val="FF0000"/>
                </a:solidFill>
                <a:hlinkClick r:id="rId30" tooltip="Чжу (струнный инструмент)"/>
              </a:rPr>
              <a:t>чжу</a:t>
            </a:r>
            <a:r>
              <a:rPr lang="ru-RU" dirty="0" smtClean="0">
                <a:solidFill>
                  <a:srgbClr val="FF0000"/>
                </a:solidFill>
              </a:rPr>
              <a:t> </a:t>
            </a:r>
            <a:endParaRPr lang="ru-RU" dirty="0">
              <a:solidFill>
                <a:srgbClr val="FF0000"/>
              </a:solidFill>
            </a:endParaRPr>
          </a:p>
        </p:txBody>
      </p:sp>
    </p:spTree>
  </p:cSld>
  <p:clrMapOvr>
    <a:masterClrMapping/>
  </p:clrMapOvr>
  <p:transition>
    <p:pull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214290"/>
            <a:ext cx="9343324" cy="7643818"/>
          </a:xfrm>
          <a:prstGeom prst="rect">
            <a:avLst/>
          </a:prstGeom>
          <a:noFill/>
          <a:ln w="9525">
            <a:noFill/>
            <a:miter lim="800000"/>
            <a:headEnd/>
            <a:tailEnd/>
          </a:ln>
          <a:effectLst/>
        </p:spPr>
      </p:pic>
      <p:sp>
        <p:nvSpPr>
          <p:cNvPr id="2" name="Заголовок 1"/>
          <p:cNvSpPr>
            <a:spLocks noGrp="1"/>
          </p:cNvSpPr>
          <p:nvPr>
            <p:ph type="title"/>
          </p:nvPr>
        </p:nvSpPr>
        <p:spPr>
          <a:xfrm>
            <a:off x="357158" y="3429000"/>
            <a:ext cx="8229600" cy="1143000"/>
          </a:xfrm>
        </p:spPr>
        <p:txBody>
          <a:bodyPr>
            <a:noAutofit/>
          </a:bodyPr>
          <a:lstStyle/>
          <a:p>
            <a:r>
              <a:rPr lang="ru-RU" sz="2400" i="1" dirty="0" smtClean="0">
                <a:solidFill>
                  <a:srgbClr val="CCFFFF"/>
                </a:solidFill>
                <a:latin typeface="Monotype Corsiva" pitchFamily="66" charset="0"/>
              </a:rPr>
              <a:t>Изучение Китая началось сравнительно недавно, лишь в конце XIX века. Однако долгое время истинное лицо великой китайской культуры, вызывающей чувство глубочайшего уважения, оставалось нераскрытым. В настоящее время гигант, сбросивший с себя оковы многовекового рабства и достигший за короткие годы таких значительных успехов во многих областях, привлёк к себе внимание и величественная история, всепобеждающая сила его древней и самобытной культуры являются как бы ключом к современному Китаю. Огромный, прекрасный и ещё малоизвестный нам мир культуры Китая дополнил собой и бесконечно обогатил наше представление об искусстве. Китай сегодня осваивает бывшие многие столетия недоступным ему достижения Запада, и вместе с тем он бережно сохраняет те ценности, которые созданы трудом и талантом его народа. Настоящее этой грандиозной страны нельзя понять, не зная её прошлого.</a:t>
            </a:r>
            <a:endParaRPr lang="ru-RU" sz="2400" i="1" dirty="0">
              <a:solidFill>
                <a:srgbClr val="CCFFFF"/>
              </a:solidFill>
              <a:latin typeface="Monotype Corsiva" pitchFamily="66" charset="0"/>
            </a:endParaRPr>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44473"/>
          </a:xfrm>
          <a:prstGeom prst="rect">
            <a:avLst/>
          </a:prstGeom>
          <a:noFill/>
          <a:ln w="9525">
            <a:noFill/>
            <a:miter lim="800000"/>
            <a:headEnd/>
            <a:tailEnd/>
          </a:ln>
          <a:effectLst/>
        </p:spPr>
      </p:pic>
      <p:sp>
        <p:nvSpPr>
          <p:cNvPr id="2" name="Заголовок 1"/>
          <p:cNvSpPr>
            <a:spLocks noGrp="1"/>
          </p:cNvSpPr>
          <p:nvPr>
            <p:ph type="title"/>
          </p:nvPr>
        </p:nvSpPr>
        <p:spPr/>
        <p:txBody>
          <a:bodyPr>
            <a:noAutofit/>
          </a:bodyPr>
          <a:lstStyle/>
          <a:p>
            <a:r>
              <a:rPr lang="zh-TW" altLang="en-US" sz="8800" i="1" dirty="0" smtClean="0">
                <a:latin typeface="+mn-lt"/>
              </a:rPr>
              <a:t>感謝您的關注</a:t>
            </a:r>
            <a:endParaRPr lang="ru-RU" sz="8800" i="1" dirty="0">
              <a:latin typeface="+mn-lt"/>
            </a:endParaRPr>
          </a:p>
        </p:txBody>
      </p:sp>
      <p:sp>
        <p:nvSpPr>
          <p:cNvPr id="4" name="TextBox 3"/>
          <p:cNvSpPr txBox="1"/>
          <p:nvPr/>
        </p:nvSpPr>
        <p:spPr>
          <a:xfrm>
            <a:off x="1857356" y="2857496"/>
            <a:ext cx="5801588" cy="923330"/>
          </a:xfrm>
          <a:prstGeom prst="rect">
            <a:avLst/>
          </a:prstGeom>
          <a:noFill/>
        </p:spPr>
        <p:txBody>
          <a:bodyPr wrap="none" rtlCol="0">
            <a:spAutoFit/>
          </a:bodyPr>
          <a:lstStyle/>
          <a:p>
            <a:r>
              <a:rPr lang="ru-RU" sz="5400" dirty="0" smtClean="0">
                <a:solidFill>
                  <a:srgbClr val="FFC000"/>
                </a:solidFill>
                <a:latin typeface="Monotype Corsiva" pitchFamily="66" charset="0"/>
              </a:rPr>
              <a:t>Спасибо за внимание!</a:t>
            </a:r>
            <a:endParaRPr lang="ru-RU" sz="5400" dirty="0">
              <a:solidFill>
                <a:srgbClr val="FFC000"/>
              </a:solidFill>
              <a:latin typeface="Monotype Corsiva" pitchFamily="66" charset="0"/>
            </a:endParaRPr>
          </a:p>
        </p:txBody>
      </p:sp>
    </p:spTree>
  </p:cSld>
  <p:clrMapOvr>
    <a:masterClrMapping/>
  </p:clrMapOvr>
  <p:transition>
    <p:strip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0"/>
            <a:ext cx="8229600" cy="1143000"/>
          </a:xfrm>
        </p:spPr>
        <p:txBody>
          <a:bodyPr>
            <a:normAutofit fontScale="90000"/>
          </a:bodyPr>
          <a:lstStyle/>
          <a:p>
            <a:r>
              <a:rPr lang="ru-RU" i="1" u="sng" dirty="0" smtClean="0">
                <a:solidFill>
                  <a:schemeClr val="accent3">
                    <a:lumMod val="75000"/>
                  </a:schemeClr>
                </a:solidFill>
              </a:rPr>
              <a:t>Китай-страна восходящего солнца</a:t>
            </a:r>
            <a:br>
              <a:rPr lang="ru-RU" i="1" u="sng" dirty="0" smtClean="0">
                <a:solidFill>
                  <a:schemeClr val="accent3">
                    <a:lumMod val="75000"/>
                  </a:schemeClr>
                </a:solidFill>
              </a:rPr>
            </a:br>
            <a:endParaRPr lang="ru-RU" i="1" u="sng" dirty="0">
              <a:solidFill>
                <a:schemeClr val="accent3">
                  <a:lumMod val="75000"/>
                </a:schemeClr>
              </a:solidFill>
            </a:endParaRPr>
          </a:p>
        </p:txBody>
      </p:sp>
      <p:pic>
        <p:nvPicPr>
          <p:cNvPr id="1026" name="Picture 2"/>
          <p:cNvPicPr>
            <a:picLocks noChangeAspect="1" noChangeArrowheads="1"/>
          </p:cNvPicPr>
          <p:nvPr/>
        </p:nvPicPr>
        <p:blipFill>
          <a:blip r:embed="rId2"/>
          <a:srcRect/>
          <a:stretch>
            <a:fillRect/>
          </a:stretch>
        </p:blipFill>
        <p:spPr bwMode="auto">
          <a:xfrm>
            <a:off x="0" y="1285836"/>
            <a:ext cx="5334037" cy="557216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286380" y="1285860"/>
            <a:ext cx="3857620" cy="557214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7143777"/>
          </a:xfrm>
          <a:prstGeom prst="rect">
            <a:avLst/>
          </a:prstGeom>
          <a:noFill/>
          <a:ln w="9525">
            <a:noFill/>
            <a:miter lim="800000"/>
            <a:headEnd/>
            <a:tailEnd/>
          </a:ln>
          <a:effectLst/>
        </p:spPr>
      </p:pic>
      <p:sp>
        <p:nvSpPr>
          <p:cNvPr id="2" name="Заголовок 1"/>
          <p:cNvSpPr>
            <a:spLocks noGrp="1"/>
          </p:cNvSpPr>
          <p:nvPr>
            <p:ph type="title"/>
          </p:nvPr>
        </p:nvSpPr>
        <p:spPr>
          <a:xfrm>
            <a:off x="571472" y="1142984"/>
            <a:ext cx="8229600" cy="4368808"/>
          </a:xfrm>
        </p:spPr>
        <p:txBody>
          <a:bodyPr>
            <a:noAutofit/>
          </a:bodyPr>
          <a:lstStyle/>
          <a:p>
            <a:r>
              <a:rPr lang="ru-RU" sz="9600" i="1" u="sng" dirty="0" smtClean="0">
                <a:solidFill>
                  <a:srgbClr val="92D050"/>
                </a:solidFill>
                <a:latin typeface="Monotype Corsiva" pitchFamily="66" charset="0"/>
              </a:rPr>
              <a:t>Китайцы</a:t>
            </a:r>
            <a:endParaRPr lang="ru-RU" sz="9600" i="1" u="sng" dirty="0">
              <a:solidFill>
                <a:srgbClr val="92D050"/>
              </a:solidFill>
              <a:latin typeface="Monotype Corsiva" pitchFamily="66" charset="0"/>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357430"/>
            <a:ext cx="8229600" cy="1143000"/>
          </a:xfrm>
        </p:spPr>
        <p:txBody>
          <a:bodyPr>
            <a:noAutofit/>
          </a:bodyPr>
          <a:lstStyle/>
          <a:p>
            <a:r>
              <a:rPr lang="ru-RU" sz="2800" dirty="0" smtClean="0">
                <a:solidFill>
                  <a:srgbClr val="92D050"/>
                </a:solidFill>
                <a:latin typeface="Monotype Corsiva" pitchFamily="66" charset="0"/>
              </a:rPr>
              <a:t>Из памятников архитектуры </a:t>
            </a:r>
            <a:r>
              <a:rPr lang="ru-RU" sz="2800" dirty="0" err="1" smtClean="0">
                <a:solidFill>
                  <a:srgbClr val="92D050"/>
                </a:solidFill>
                <a:latin typeface="Monotype Corsiva" pitchFamily="66" charset="0"/>
              </a:rPr>
              <a:t>танской</a:t>
            </a:r>
            <a:r>
              <a:rPr lang="ru-RU" sz="2800" dirty="0" smtClean="0">
                <a:solidFill>
                  <a:srgbClr val="92D050"/>
                </a:solidFill>
                <a:latin typeface="Monotype Corsiva" pitchFamily="66" charset="0"/>
              </a:rPr>
              <a:t> эпохи сохранилось очень немногое. Но по этим памятникам, а также по имеющимся описаниям и изображениям дворцов и храмов можно судить о высоком уровне строительного дела в Китае. В </a:t>
            </a:r>
            <a:r>
              <a:rPr lang="ru-RU" sz="2800" dirty="0" err="1" smtClean="0">
                <a:solidFill>
                  <a:srgbClr val="92D050"/>
                </a:solidFill>
                <a:latin typeface="Monotype Corsiva" pitchFamily="66" charset="0"/>
              </a:rPr>
              <a:t>танской</a:t>
            </a:r>
            <a:r>
              <a:rPr lang="ru-RU" sz="2800" dirty="0" smtClean="0">
                <a:solidFill>
                  <a:srgbClr val="92D050"/>
                </a:solidFill>
                <a:latin typeface="Monotype Corsiva" pitchFamily="66" charset="0"/>
              </a:rPr>
              <a:t> архитектуре сочетались старые национальные традиции с проникшими в Китай влияниями искусства </a:t>
            </a:r>
            <a:r>
              <a:rPr lang="ru-RU" sz="2800" dirty="0" err="1" smtClean="0">
                <a:solidFill>
                  <a:srgbClr val="92D050"/>
                </a:solidFill>
                <a:latin typeface="Monotype Corsiva" pitchFamily="66" charset="0"/>
              </a:rPr>
              <a:t>сасанидского</a:t>
            </a:r>
            <a:r>
              <a:rPr lang="ru-RU" sz="2800" dirty="0" smtClean="0">
                <a:solidFill>
                  <a:srgbClr val="92D050"/>
                </a:solidFill>
                <a:latin typeface="Monotype Corsiva" pitchFamily="66" charset="0"/>
              </a:rPr>
              <a:t> Ирана и индийской империи </a:t>
            </a:r>
            <a:r>
              <a:rPr lang="ru-RU" sz="2800" dirty="0" err="1" smtClean="0">
                <a:solidFill>
                  <a:srgbClr val="92D050"/>
                </a:solidFill>
                <a:latin typeface="Monotype Corsiva" pitchFamily="66" charset="0"/>
              </a:rPr>
              <a:t>Гуптов</a:t>
            </a:r>
            <a:r>
              <a:rPr lang="ru-RU" sz="2800" dirty="0" smtClean="0">
                <a:solidFill>
                  <a:srgbClr val="92D050"/>
                </a:solidFill>
                <a:latin typeface="Monotype Corsiva" pitchFamily="66" charset="0"/>
              </a:rPr>
              <a:t>. В это время окончательно сложился ставший типичным для китайской архитектуры тип строения, состоявшего из опор в виде деревянных столбов, покоящейся на них части, включающей архитрав, фриз и карниз, и черепичной кровли с приподнятыми кверху углами.</a:t>
            </a:r>
            <a:endParaRPr lang="ru-RU" sz="2800" dirty="0">
              <a:solidFill>
                <a:srgbClr val="92D050"/>
              </a:solidFill>
              <a:latin typeface="Monotype Corsiva" pitchFamily="66" charset="0"/>
            </a:endParaRPr>
          </a:p>
        </p:txBody>
      </p:sp>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10534650" cy="7019925"/>
          </a:xfrm>
          <a:prstGeom prst="rect">
            <a:avLst/>
          </a:prstGeom>
          <a:noFill/>
          <a:ln w="9525">
            <a:noFill/>
            <a:miter lim="800000"/>
            <a:headEnd/>
            <a:tailEnd/>
          </a:ln>
          <a:effectLst/>
        </p:spPr>
      </p:pic>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643182"/>
            <a:ext cx="8229600" cy="1143000"/>
          </a:xfrm>
        </p:spPr>
        <p:txBody>
          <a:bodyPr>
            <a:noAutofit/>
          </a:bodyPr>
          <a:lstStyle/>
          <a:p>
            <a:r>
              <a:rPr lang="ru-RU" sz="2400" i="1" dirty="0" smtClean="0">
                <a:solidFill>
                  <a:srgbClr val="FFFF00"/>
                </a:solidFill>
                <a:latin typeface="Monotype Corsiva" pitchFamily="66" charset="0"/>
              </a:rPr>
              <a:t>Китай - настоящий кладезь мировой культуры. С древних времен здесь, наряду с ремеслами и медициной, развивались искусства и литература. Эта страна подарила миру не только шелк и бумагу, фарфор и порох, чай и компас </a:t>
            </a:r>
            <a:r>
              <a:rPr lang="ru-RU" sz="2400" i="1" dirty="0" err="1" smtClean="0">
                <a:solidFill>
                  <a:srgbClr val="FFFF00"/>
                </a:solidFill>
                <a:latin typeface="Monotype Corsiva" pitchFamily="66" charset="0"/>
              </a:rPr>
              <a:t>etc</a:t>
            </a:r>
            <a:r>
              <a:rPr lang="ru-RU" sz="2400" i="1" dirty="0" smtClean="0">
                <a:solidFill>
                  <a:srgbClr val="FFFF00"/>
                </a:solidFill>
                <a:latin typeface="Monotype Corsiva" pitchFamily="66" charset="0"/>
              </a:rPr>
              <a:t>., но и изысканную древнюю поэзию и необычайно красивую архитектуру. Культура Китая уходит своими корнями в древнейшие времена. Самые древние китайские тексты были выцарапаны на лопатке барана и на черепашьем панцире. Эти надписи датируются III - II тыс. до н.э. Чуть позже начали появляться надписи на ритуальных бронзовых посудинах, а с I тыс. до н.э. для написания текстов стали использоваться бамбуковые планки. Также для письма использовали шелк, но он оказался слишком дорогим материалом. В наше время каллиграфия в Китае считается видом искусства и очень высоко ценится.</a:t>
            </a:r>
            <a:br>
              <a:rPr lang="ru-RU" sz="2400" i="1" dirty="0" smtClean="0">
                <a:solidFill>
                  <a:srgbClr val="FFFF00"/>
                </a:solidFill>
                <a:latin typeface="Monotype Corsiva" pitchFamily="66" charset="0"/>
              </a:rPr>
            </a:br>
            <a:endParaRPr lang="ru-RU" sz="2400" i="1" dirty="0">
              <a:solidFill>
                <a:srgbClr val="FFFF00"/>
              </a:solidFill>
              <a:latin typeface="Monotype Corsiva" pitchFamily="66" charset="0"/>
            </a:endParaRPr>
          </a:p>
        </p:txBody>
      </p:sp>
    </p:spTree>
  </p:cSld>
  <p:clrMapOvr>
    <a:masterClrMapping/>
  </p:clrMapOvr>
  <p:transition>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3116"/>
            <a:ext cx="8301038" cy="2357446"/>
          </a:xfrm>
        </p:spPr>
        <p:txBody>
          <a:bodyPr>
            <a:noAutofit/>
          </a:bodyPr>
          <a:lstStyle/>
          <a:p>
            <a:r>
              <a:rPr lang="ru-RU" sz="3600" i="1" u="sng" dirty="0" smtClean="0">
                <a:solidFill>
                  <a:srgbClr val="CCFFFF"/>
                </a:solidFill>
                <a:latin typeface="Monotype Corsiva" pitchFamily="66" charset="0"/>
              </a:rPr>
              <a:t>Сохранились от этого времени образцы прикладного искусства: полированные металлические зеркала, медные и бронзовые курильницы, фарфор, изделия из серебра, художественные ткани и вышивки, свидетельствующие о высоком уровне китайского ремесла. </a:t>
            </a:r>
            <a:br>
              <a:rPr lang="ru-RU" sz="3600" i="1" u="sng" dirty="0" smtClean="0">
                <a:solidFill>
                  <a:srgbClr val="CCFFFF"/>
                </a:solidFill>
                <a:latin typeface="Monotype Corsiva" pitchFamily="66" charset="0"/>
              </a:rPr>
            </a:br>
            <a:endParaRPr lang="ru-RU" sz="3600" i="1" u="sng" dirty="0">
              <a:solidFill>
                <a:srgbClr val="CCFFFF"/>
              </a:solidFill>
              <a:latin typeface="Monotype Corsiva" pitchFamily="66" charset="0"/>
            </a:endParaRPr>
          </a:p>
        </p:txBody>
      </p:sp>
    </p:spTree>
  </p:cSld>
  <p:clrMapOvr>
    <a:masterClrMapping/>
  </p:clrMapOvr>
  <p:transition>
    <p:pull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203</TotalTime>
  <Words>771</Words>
  <Application>Microsoft Office PowerPoint</Application>
  <PresentationFormat>Экран (4:3)</PresentationFormat>
  <Paragraphs>34</Paragraphs>
  <Slides>26</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Апекс</vt:lpstr>
      <vt:lpstr>       работа по географии Подготовила</vt:lpstr>
      <vt:lpstr>Материальная и духовная культура самых больших народов</vt:lpstr>
      <vt:lpstr>Китай-страна восходящего солнца </vt:lpstr>
      <vt:lpstr>Китайцы</vt:lpstr>
      <vt:lpstr>Из памятников архитектуры танской эпохи сохранилось очень немногое. Но по этим памятникам, а также по имеющимся описаниям и изображениям дворцов и храмов можно судить о высоком уровне строительного дела в Китае. В танской архитектуре сочетались старые национальные традиции с проникшими в Китай влияниями искусства сасанидского Ирана и индийской империи Гуптов. В это время окончательно сложился ставший типичным для китайской архитектуры тип строения, состоявшего из опор в виде деревянных столбов, покоящейся на них части, включающей архитрав, фриз и карниз, и черепичной кровли с приподнятыми кверху углами.</vt:lpstr>
      <vt:lpstr>Слайд 6</vt:lpstr>
      <vt:lpstr>Китай - настоящий кладезь мировой культуры. С древних времен здесь, наряду с ремеслами и медициной, развивались искусства и литература. Эта страна подарила миру не только шелк и бумагу, фарфор и порох, чай и компас etc., но и изысканную древнюю поэзию и необычайно красивую архитектуру. Культура Китая уходит своими корнями в древнейшие времена. Самые древние китайские тексты были выцарапаны на лопатке барана и на черепашьем панцире. Эти надписи датируются III - II тыс. до н.э. Чуть позже начали появляться надписи на ритуальных бронзовых посудинах, а с I тыс. до н.э. для написания текстов стали использоваться бамбуковые планки. Также для письма использовали шелк, но он оказался слишком дорогим материалом. В наше время каллиграфия в Китае считается видом искусства и очень высоко ценится. </vt:lpstr>
      <vt:lpstr>Слайд 8</vt:lpstr>
      <vt:lpstr>Сохранились от этого времени образцы прикладного искусства: полированные металлические зеркала, медные и бронзовые курильницы, фарфор, изделия из серебра, художественные ткани и вышивки, свидетельствующие о высоком уровне китайского ремесла.  </vt:lpstr>
      <vt:lpstr>Слайд 10</vt:lpstr>
      <vt:lpstr>Скульптура, как и раньше, развивалась в значительной мере в связи с буддизмом, так как в храмах было много скульптурных изображений.</vt:lpstr>
      <vt:lpstr>Слайд 12</vt:lpstr>
      <vt:lpstr>Об уровне этого искусства можно судить по каменным изваяниям, сохранившимся в пещерных храмах Бинлинсы и Майцзишань в провинции Ганьсу и в других местах</vt:lpstr>
      <vt:lpstr>Слайд 14</vt:lpstr>
      <vt:lpstr>В это время была особенно развита живопись на шёлке и бумаге.</vt:lpstr>
      <vt:lpstr>Слайд 16</vt:lpstr>
      <vt:lpstr>До наших дней дошли также произведения многих знаменитых мастеров VII—IX вв. Выдающимся образцом реалистической светской живописи является сохранившаяся картина «Сад литературы» — портреты четырёх литераторов, погружённых в свою работу.</vt:lpstr>
      <vt:lpstr>Слайд 18</vt:lpstr>
      <vt:lpstr>Особое место в литературе Китая занимает поэзия. Китайцы считают, что именно стихи могут лучше всего выразить чувства человека. Огромной проблемой для восприятия китайской литературы остальным миром является тот факт, что основная часть литературного наследия Китая не переведена на другие языки. </vt:lpstr>
      <vt:lpstr>«История про то, как человек по фамилии Ши Ши поедал львов».</vt:lpstr>
      <vt:lpstr>Кроме того, культура Китая подарила миру такие всемирно значимые явления в философии, как конфуцианство и даосизм. Во Имперского Китая конфуцианство было официальной идеологией. Войти в имперскую бюрократию могли только те граждане Китая, которые знали на память конфуцианские тексты. </vt:lpstr>
      <vt:lpstr>Слайд 22</vt:lpstr>
      <vt:lpstr>Культура Китая известна во всем мире также и музыкальным жанром. Китайская музыка считается одной из древнейших в мире. Изучением музыки в древнем Китае занимались даже философы, математики и богословы. </vt:lpstr>
      <vt:lpstr>Инструменты Деревянные духовые, ударные дицзы, шэн, гонг, пайгу, пайсяо, гуань, колокольчики, цимбалы Смычковые струнные эрху, чжунху, даху, баньху, цзинху, гаоху, гэху, еху, цичжунху, диингэху, лэйцинь Щипковые и молоточковые струнные гуцинь, саньсян, янцинь, гучжэн, жуань, кунхоу, люцинь, пипа, чжу </vt:lpstr>
      <vt:lpstr>Изучение Китая началось сравнительно недавно, лишь в конце XIX века. Однако долгое время истинное лицо великой китайской культуры, вызывающей чувство глубочайшего уважения, оставалось нераскрытым. В настоящее время гигант, сбросивший с себя оковы многовекового рабства и достигший за короткие годы таких значительных успехов во многих областях, привлёк к себе внимание и величественная история, всепобеждающая сила его древней и самобытной культуры являются как бы ключом к современному Китаю. Огромный, прекрасный и ещё малоизвестный нам мир культуры Китая дополнил собой и бесконечно обогатил наше представление об искусстве. Китай сегодня осваивает бывшие многие столетия недоступным ему достижения Запада, и вместе с тем он бережно сохраняет те ценности, которые созданы трудом и талантом его народа. Настоящее этой грандиозной страны нельзя понять, не зная её прошлого.</vt:lpstr>
      <vt:lpstr>感謝您的關注</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Подготовила ученица 10-Б класса Гузова Анастасия</dc:title>
  <dc:creator>WiZaRd</dc:creator>
  <cp:lastModifiedBy>WiZaRd</cp:lastModifiedBy>
  <cp:revision>28</cp:revision>
  <dcterms:created xsi:type="dcterms:W3CDTF">2012-10-16T17:22:58Z</dcterms:created>
  <dcterms:modified xsi:type="dcterms:W3CDTF">2013-11-16T17:03:45Z</dcterms:modified>
</cp:coreProperties>
</file>