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71CC-98A3-4103-94EA-7037B8B01208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4897-7703-42CC-8E1C-B35E4D5DD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82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uk.wikipedia.org/wiki/%D0%9C%D0%B0%D0%BD%D1%8C%D1%94%D1%80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uk.wikipedia.org/wiki/1696" TargetMode="External"/><Relationship Id="rId4" Type="http://schemas.openxmlformats.org/officeDocument/2006/relationships/hyperlink" Target="http://uk.wikipedia.org/wiki/%D0%91%D0%BB%D0%B0%D0%B3%D0%BE%D0%B2%D1%96%D1%89%D0%B5%D0%BD%D0%BD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614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uk.wikipedia.org/wiki/7_%D0%BA%D0%B2%D1%96%D1%82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%D0%9F%D0%BE%D1%80%D1%84%D1%96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E%D0%BB%D0%B5%D0%B4%D0%BE" TargetMode="External"/><Relationship Id="rId7" Type="http://schemas.openxmlformats.org/officeDocument/2006/relationships/image" Target="../media/image22.jpeg"/><Relationship Id="rId2" Type="http://schemas.openxmlformats.org/officeDocument/2006/relationships/hyperlink" Target="http://uk.wikipedia.org/wiki/%D0%9F%D0%BE%D1%80%D1%82%D1%80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uk.wikipedia.org/wiki/%D0%86%D0%BD%D1%82%D0%B5%D1%80%D0%BD%D0%B5%D1%82" TargetMode="External"/><Relationship Id="rId4" Type="http://schemas.openxmlformats.org/officeDocument/2006/relationships/hyperlink" Target="http://uk.wikipedia.org/wiki/%D0%A4%D1%96%D0%BB%D1%8C%D0%B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7_%D0%BA%D0%B2%D1%96%D1%82%D0%BD%D1%8F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uk.wikipedia.org/wiki/15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A%D1%80%D0%B8%D1%82%D1%81%D1%8C%D0%BA%D0%B0_%D1%88%D0%BA%D0%BE%D0%BB%D0%B0" TargetMode="External"/><Relationship Id="rId5" Type="http://schemas.openxmlformats.org/officeDocument/2006/relationships/hyperlink" Target="http://uk.wikipedia.org/wiki/%D0%A5%D1%83%D0%B4%D0%BE%D0%B6%D0%BD%D0%B8%D0%BA" TargetMode="External"/><Relationship Id="rId4" Type="http://schemas.openxmlformats.org/officeDocument/2006/relationships/hyperlink" Target="http://uk.wikipedia.org/wiki/161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://uk.wikipedia.org/wiki/%D0%A0%D0%B0%D0%BA_(%D1%81%D1%83%D0%B7%D1%96%D1%80%27%D1%8F)" TargetMode="External"/><Relationship Id="rId7" Type="http://schemas.openxmlformats.org/officeDocument/2006/relationships/hyperlink" Target="http://uk.wikipedia.org/wiki/%D0%86%D1%81%D0%BF%D0%B0%D0%BD%D1%96%D1%8F" TargetMode="External"/><Relationship Id="rId2" Type="http://schemas.openxmlformats.org/officeDocument/2006/relationships/hyperlink" Target="http://uk.wikipedia.org/wiki/%D0%9A%D1%96%D0%BF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A%D0%B0%D1%82%D0%BE%D0%BB%D0%B8%D1%86%D1%82%D0%B2%D0%BE" TargetMode="External"/><Relationship Id="rId5" Type="http://schemas.openxmlformats.org/officeDocument/2006/relationships/hyperlink" Target="http://uk.wikipedia.org/wiki/21_%D0%BB%D0%B8%D0%BF%D0%BD%D1%8F" TargetMode="External"/><Relationship Id="rId4" Type="http://schemas.openxmlformats.org/officeDocument/2006/relationships/hyperlink" Target="http://uk.wikipedia.org/wiki/21_%D1%87%D0%B5%D1%80%D0%B2%D0%BD%D1%8F" TargetMode="Externa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605" TargetMode="External"/><Relationship Id="rId2" Type="http://schemas.openxmlformats.org/officeDocument/2006/relationships/hyperlink" Target="http://uk.wikipedia.org/wiki/%D0%86%D0%BA%D0%BE%D0%BD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uk.wikipedia.org/w/index.php?title=%D0%86%D0%BB%D0%BB%D1%94%D1%81%D0%BA%D0%B0%D1%81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uk.wikipedia.org/wiki/%D0%94%D0%B6%D1%83%D0%BB%D1%96%D0%BE_%D0%9A%D0%BB%D0%BE%D0%B2%D1%96%D0%BE" TargetMode="External"/><Relationship Id="rId7" Type="http://schemas.openxmlformats.org/officeDocument/2006/relationships/image" Target="../media/image7.jpeg"/><Relationship Id="rId2" Type="http://schemas.openxmlformats.org/officeDocument/2006/relationships/hyperlink" Target="http://uk.wikipedia.org/wiki/%D0%A0%D0%B8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k.wikipedia.org/wiki/%D0%A2%D1%96%D1%86%D1%96%D0%B0%D0%BD" TargetMode="External"/><Relationship Id="rId4" Type="http://schemas.openxmlformats.org/officeDocument/2006/relationships/hyperlink" Target="http://uk.wikipedia.org/wiki/157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uk.wikipedia.org/wiki/%D0%92%D0%B5%D0%BD%D0%B5%D1%86%D1%96%D0%B0%D0%BD%D1%81%D1%8C%D0%BA%D0%B0_%D1%80%D0%B5%D1%81%D0%BF%D1%83%D0%B1%D0%BB%D1%96%D0%BA%D0%B0" TargetMode="External"/><Relationship Id="rId7" Type="http://schemas.openxmlformats.org/officeDocument/2006/relationships/hyperlink" Target="http://uk.wikipedia.org/wiki/%D0%A2%D1%96%D0%BD%D1%82%D0%BE%D1%80%D0%B5%D1%82%D1%82%D0%BE" TargetMode="External"/><Relationship Id="rId2" Type="http://schemas.openxmlformats.org/officeDocument/2006/relationships/hyperlink" Target="http://uk.wikipedia.org/wiki/%D0%9A%D1%96%D0%BF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83%D0%B7%D0%B5%D0%B9_%D0%BE%D0%B1%D1%80%D0%B0%D0%B7%D0%BE%D1%82%D0%B2%D0%BE%D1%80%D1%87%D0%B8%D1%85_%D0%BC%D0%B8%D1%81%D1%82%D0%B5%D1%86%D1%82%D0%B2_(%D0%91%D1%83%D0%B4%D0%B0%D0%BF%D0%B5%D1%88%D1%82)" TargetMode="External"/><Relationship Id="rId5" Type="http://schemas.openxmlformats.org/officeDocument/2006/relationships/hyperlink" Target="http://uk.wikipedia.org/wiki/%D0%92%D0%B5%D0%BD%D0%B5%D1%86%D1%96%D1%8F" TargetMode="External"/><Relationship Id="rId4" Type="http://schemas.openxmlformats.org/officeDocument/2006/relationships/hyperlink" Target="http://uk.wikipedia.org/wiki/%D0%90%D0%B4%D1%80%D1%96%D0%B0%D1%82%D0%B8%D0%BA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572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://uk.wikipedia.org/wiki/%D0%94%D0%B6%D1%83%D0%BB%D1%96%D0%BE_%D0%9A%D0%BB%D0%BE%D0%B2%D1%96%D0%B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96%D0%BA%D0%B5%D0%BB%D0%B0%D0%BD%D0%B4%D0%B6%D0%B5%D0%BB%D0%BE" TargetMode="External"/><Relationship Id="rId5" Type="http://schemas.openxmlformats.org/officeDocument/2006/relationships/hyperlink" Target="http://uk.wikipedia.org/wiki/%D0%9D%D0%B5%D0%B0%D0%BF%D0%BE%D0%BB%D1%8C" TargetMode="External"/><Relationship Id="rId4" Type="http://schemas.openxmlformats.org/officeDocument/2006/relationships/hyperlink" Target="http://uk.wikipedia.org/wiki/%D0%9C%D1%83%D0%B7%D0%B5%D0%B9_%D0%9A%D0%B0%D0%BF%D0%BE%D0%B4%D1%96%D0%BC%D0%BE%D0%BD%D1%82%D0%B5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uk.wikipedia.org/w/index.php?title=%D0%9F%D0%BE%D1%85%D0%BE%D1%80%D0%BE%D0%BD_%D0%B3%D1%80%D0%B0%D1%84%D0%B0_%D0%9E%D1%80%D0%B3%D0%B0%D1%81%D0%B0&amp;action=edit&amp;redlink=1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uk.wikipedia.org/wiki/%D0%86%D1%81%D0%BF%D0%B0%D0%BD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1%80%D1%82%D1%80%D0%B5%D1%82_%D0%A5%D0%BE%D1%80%D1%85%D0%B5_%D0%9C%D0%B0%D0%BD%D1%83%D0%B5%D0%BB%D1%8F_%D0%A2%D0%B5%D0%BE%D1%82%D0%BE%D0%BA%D0%BE%D0%BF%D1%83%D0%BB%D0%BE%D1%81%D0%B0" TargetMode="External"/><Relationship Id="rId5" Type="http://schemas.openxmlformats.org/officeDocument/2006/relationships/hyperlink" Target="http://uk.wikipedia.org/wiki/%D0%A2%D0%BE%D0%BB%D0%B5%D0%B4%D0%BE" TargetMode="External"/><Relationship Id="rId4" Type="http://schemas.openxmlformats.org/officeDocument/2006/relationships/hyperlink" Target="http://uk.wikipedia.org/wiki/1587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uk.wikipedia.org/wiki/%D0%90%D1%80%D1%96%D0%BE%D1%81%D1%82%D0%BE" TargetMode="External"/><Relationship Id="rId7" Type="http://schemas.openxmlformats.org/officeDocument/2006/relationships/hyperlink" Target="http://uk.wikipedia.org/wiki/%D0%94%D1%96%D0%BE%D0%BD%D1%96%D1%81%D1%96%D0%B9_%D0%90%D1%80%D0%B5%D0%BE%D0%BF%D0%B0%D0%B3%D1%96%D1%82" TargetMode="External"/><Relationship Id="rId2" Type="http://schemas.openxmlformats.org/officeDocument/2006/relationships/hyperlink" Target="http://uk.wikipedia.org/wiki/%D0%9F%D0%B5%D1%82%D1%80%D0%B0%D1%80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4%D1%96%D0%BE%D0%BD%D1%96%D1%81%D1%96%D0%B9_%D0%9F%D0%B0%D1%80%D0%B8%D0%B7%D1%8C%D0%BA%D0%B8%D0%B9" TargetMode="External"/><Relationship Id="rId5" Type="http://schemas.openxmlformats.org/officeDocument/2006/relationships/hyperlink" Target="http://uk.wikipedia.org/wiki/%D0%A2%D0%B5%D0%BE%D0%BB%D0%BE%D0%B3%D1%96%D1%8F" TargetMode="External"/><Relationship Id="rId4" Type="http://schemas.openxmlformats.org/officeDocument/2006/relationships/hyperlink" Target="http://uk.wikipedia.org/wiki/%D0%A2%D0%BE%D1%80%D0%BA%D0%B2%D0%B0%D1%82%D0%BE_%D0%A2%D0%B0%D1%81%D1%81%D0%B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4786322"/>
            <a:ext cx="7743852" cy="1298575"/>
          </a:xfrm>
        </p:spPr>
        <p:txBody>
          <a:bodyPr>
            <a:noAutofit/>
          </a:bodyPr>
          <a:lstStyle/>
          <a:p>
            <a:r>
              <a:rPr lang="uk-UA" sz="8000" b="1" spc="50" dirty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Ель </a:t>
            </a:r>
            <a:r>
              <a:rPr lang="uk-UA" sz="8000" b="1" spc="50" dirty="0" err="1" smtClean="0">
                <a:ln w="127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Греко</a:t>
            </a:r>
            <a:endParaRPr lang="ru-RU" sz="8000" b="1" spc="50" dirty="0">
              <a:ln w="12700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44" y="6072182"/>
            <a:ext cx="4429156" cy="785818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Підготувала учениця </a:t>
            </a:r>
          </a:p>
          <a:p>
            <a:r>
              <a:rPr lang="uk-UA" dirty="0" smtClean="0"/>
              <a:t>11-А класу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186766" cy="24114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Ель Греко — художник </a:t>
            </a:r>
            <a:r>
              <a:rPr lang="ru-RU" dirty="0" err="1"/>
              <a:t>доби</a:t>
            </a:r>
            <a:r>
              <a:rPr lang="ru-RU" dirty="0"/>
              <a:t> </a:t>
            </a:r>
            <a:r>
              <a:rPr lang="ru-RU" dirty="0" err="1">
                <a:hlinkClick r:id="rId2" tooltip="Маньєризм"/>
              </a:rPr>
              <a:t>маньєризму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релігійні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відчутний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маньєристів</a:t>
            </a:r>
            <a:r>
              <a:rPr lang="ru-RU" dirty="0"/>
              <a:t> Риму («Страта св. </a:t>
            </a:r>
            <a:r>
              <a:rPr lang="ru-RU" dirty="0" err="1"/>
              <a:t>Маврікія</a:t>
            </a:r>
            <a:r>
              <a:rPr lang="ru-RU" dirty="0"/>
              <a:t>», </a:t>
            </a:r>
            <a:r>
              <a:rPr lang="ru-RU" dirty="0">
                <a:hlinkClick r:id="rId3" tooltip="1582"/>
              </a:rPr>
              <a:t>1582</a:t>
            </a:r>
            <a:r>
              <a:rPr lang="ru-RU" dirty="0"/>
              <a:t>, </a:t>
            </a:r>
            <a:r>
              <a:rPr lang="ru-RU" dirty="0">
                <a:hlinkClick r:id="rId4" tooltip="Благовіщення"/>
              </a:rPr>
              <a:t>«</a:t>
            </a:r>
            <a:r>
              <a:rPr lang="ru-RU" dirty="0" err="1">
                <a:hlinkClick r:id="rId4" tooltip="Благовіщення"/>
              </a:rPr>
              <a:t>Благовіщення</a:t>
            </a:r>
            <a:r>
              <a:rPr lang="ru-RU" dirty="0">
                <a:hlinkClick r:id="rId4" tooltip="Благовіщення"/>
              </a:rPr>
              <a:t>»</a:t>
            </a:r>
            <a:r>
              <a:rPr lang="ru-RU" dirty="0"/>
              <a:t>, </a:t>
            </a:r>
            <a:r>
              <a:rPr lang="ru-RU" dirty="0">
                <a:hlinkClick r:id="rId5" tooltip="1696"/>
              </a:rPr>
              <a:t>1696</a:t>
            </a:r>
            <a:r>
              <a:rPr lang="ru-RU" dirty="0"/>
              <a:t>, «</a:t>
            </a:r>
            <a:r>
              <a:rPr lang="ru-RU" dirty="0" err="1"/>
              <a:t>Вигнання</a:t>
            </a:r>
            <a:r>
              <a:rPr lang="ru-RU" dirty="0"/>
              <a:t> </a:t>
            </a:r>
            <a:r>
              <a:rPr lang="ru-RU" dirty="0" err="1"/>
              <a:t>торгашів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храму», «</a:t>
            </a:r>
            <a:r>
              <a:rPr lang="ru-RU" dirty="0" err="1"/>
              <a:t>Коронація</a:t>
            </a:r>
            <a:r>
              <a:rPr lang="ru-RU" dirty="0"/>
              <a:t> </a:t>
            </a:r>
            <a:r>
              <a:rPr lang="ru-RU" dirty="0" err="1"/>
              <a:t>Діви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»). Але </a:t>
            </a:r>
            <a:r>
              <a:rPr lang="ru-RU" dirty="0" err="1"/>
              <a:t>талановитий</a:t>
            </a:r>
            <a:r>
              <a:rPr lang="ru-RU" dirty="0"/>
              <a:t> </a:t>
            </a:r>
            <a:r>
              <a:rPr lang="ru-RU" dirty="0" err="1"/>
              <a:t>митець</a:t>
            </a:r>
            <a:r>
              <a:rPr lang="ru-RU" dirty="0"/>
              <a:t> раз у раз </a:t>
            </a:r>
            <a:r>
              <a:rPr lang="ru-RU" dirty="0" err="1"/>
              <a:t>перетинав</a:t>
            </a:r>
            <a:r>
              <a:rPr lang="ru-RU" dirty="0"/>
              <a:t> </a:t>
            </a: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кордони</a:t>
            </a:r>
            <a:r>
              <a:rPr lang="ru-RU" dirty="0"/>
              <a:t> </a:t>
            </a:r>
            <a:r>
              <a:rPr lang="ru-RU" dirty="0" err="1"/>
              <a:t>маньєризму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наповнював</a:t>
            </a:r>
            <a:r>
              <a:rPr lang="ru-RU" dirty="0"/>
              <a:t> полотна такими деталями, </a:t>
            </a:r>
            <a:r>
              <a:rPr lang="ru-RU" dirty="0" err="1"/>
              <a:t>композиційними</a:t>
            </a:r>
            <a:r>
              <a:rPr lang="ru-RU" dirty="0"/>
              <a:t> схемами та </a:t>
            </a:r>
            <a:r>
              <a:rPr lang="ru-RU" dirty="0" err="1"/>
              <a:t>особистими</a:t>
            </a:r>
            <a:r>
              <a:rPr lang="ru-RU" dirty="0"/>
              <a:t> </a:t>
            </a:r>
            <a:r>
              <a:rPr lang="ru-RU" dirty="0" err="1"/>
              <a:t>знахідками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маньєризм</a:t>
            </a:r>
            <a:r>
              <a:rPr lang="ru-RU" dirty="0"/>
              <a:t> </a:t>
            </a:r>
            <a:r>
              <a:rPr lang="ru-RU" dirty="0" err="1"/>
              <a:t>забувають</a:t>
            </a:r>
            <a:r>
              <a:rPr lang="ru-RU" dirty="0"/>
              <a:t>. </a:t>
            </a:r>
            <a:r>
              <a:rPr lang="ru-RU" dirty="0" err="1"/>
              <a:t>Геній</a:t>
            </a:r>
            <a:r>
              <a:rPr lang="ru-RU" dirty="0"/>
              <a:t> Ель Греко </a:t>
            </a:r>
            <a:r>
              <a:rPr lang="ru-RU" dirty="0" err="1"/>
              <a:t>виходить</a:t>
            </a:r>
            <a:r>
              <a:rPr lang="ru-RU" dirty="0"/>
              <a:t> на перший план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у полон.</a:t>
            </a:r>
          </a:p>
        </p:txBody>
      </p:sp>
      <p:pic>
        <p:nvPicPr>
          <p:cNvPr id="22530" name="Picture 2" descr="http://img.posterlounge.de/images/wbig/dominikos-theotokopoulos-el-greco-kroenung-mariae-1592-2244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2714620"/>
            <a:ext cx="3904492" cy="4000504"/>
          </a:xfrm>
          <a:prstGeom prst="rect">
            <a:avLst/>
          </a:prstGeom>
          <a:noFill/>
        </p:spPr>
      </p:pic>
      <p:pic>
        <p:nvPicPr>
          <p:cNvPr id="22532" name="Picture 4" descr="Файл:El Greco View of Toled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714620"/>
            <a:ext cx="3509286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71480"/>
            <a:ext cx="4214842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/>
              <a:t>Маньєрист</a:t>
            </a:r>
            <a:r>
              <a:rPr lang="ru-RU" dirty="0"/>
              <a:t> Ель Греко ставав </a:t>
            </a:r>
            <a:r>
              <a:rPr lang="ru-RU" dirty="0" err="1"/>
              <a:t>суворим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непідкупно</a:t>
            </a:r>
            <a:r>
              <a:rPr lang="ru-RU" dirty="0"/>
              <a:t> </a:t>
            </a:r>
            <a:r>
              <a:rPr lang="ru-RU" dirty="0" err="1"/>
              <a:t>правдивим</a:t>
            </a:r>
            <a:r>
              <a:rPr lang="ru-RU" dirty="0"/>
              <a:t> у </a:t>
            </a:r>
            <a:r>
              <a:rPr lang="ru-RU" dirty="0" smtClean="0"/>
              <a:t>портретах. </a:t>
            </a:r>
            <a:r>
              <a:rPr lang="ru-RU" dirty="0" err="1"/>
              <a:t>Аби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вдалий</a:t>
            </a:r>
            <a:r>
              <a:rPr lang="ru-RU" dirty="0"/>
              <a:t> портрет,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неважливо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добре знати модель.</a:t>
            </a:r>
          </a:p>
          <a:p>
            <a:pPr>
              <a:buNone/>
            </a:pPr>
            <a:r>
              <a:rPr lang="ru-RU" dirty="0" err="1"/>
              <a:t>Постійне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чужих, </a:t>
            </a:r>
            <a:r>
              <a:rPr lang="ru-RU" dirty="0" err="1"/>
              <a:t>недоброзичливих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небезпечних</a:t>
            </a:r>
            <a:r>
              <a:rPr lang="ru-RU" dirty="0"/>
              <a:t> людей </a:t>
            </a:r>
            <a:r>
              <a:rPr lang="ru-RU" dirty="0" err="1"/>
              <a:t>навчило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розпізнавати</a:t>
            </a:r>
            <a:r>
              <a:rPr lang="ru-RU" dirty="0"/>
              <a:t> особи </a:t>
            </a:r>
            <a:r>
              <a:rPr lang="ru-RU" dirty="0" err="1"/>
              <a:t>портретованих</a:t>
            </a:r>
            <a:r>
              <a:rPr lang="ru-RU" dirty="0"/>
              <a:t>. Тому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портрети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психологічно</a:t>
            </a:r>
            <a:r>
              <a:rPr lang="ru-RU" dirty="0"/>
              <a:t> </a:t>
            </a:r>
            <a:r>
              <a:rPr lang="ru-RU" dirty="0" err="1"/>
              <a:t>насичені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таки </a:t>
            </a:r>
            <a:r>
              <a:rPr lang="ru-RU" dirty="0" err="1" smtClean="0"/>
              <a:t>майстерні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/>
              <a:t>Портретів</a:t>
            </a:r>
            <a:r>
              <a:rPr lang="ru-RU" dirty="0" smtClean="0"/>
              <a:t> </a:t>
            </a:r>
            <a:r>
              <a:rPr lang="ru-RU" dirty="0" err="1"/>
              <a:t>пензля</a:t>
            </a:r>
            <a:r>
              <a:rPr lang="ru-RU" dirty="0"/>
              <a:t> Ель Греко </a:t>
            </a:r>
            <a:r>
              <a:rPr lang="ru-RU" dirty="0" err="1"/>
              <a:t>багато</a:t>
            </a:r>
            <a:r>
              <a:rPr lang="ru-RU" dirty="0"/>
              <a:t>. Вони справляли </a:t>
            </a:r>
            <a:r>
              <a:rPr lang="ru-RU" dirty="0" err="1"/>
              <a:t>неабияке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портретованих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копіювали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Файл:El Greco 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2530334" cy="3143272"/>
          </a:xfrm>
          <a:prstGeom prst="rect">
            <a:avLst/>
          </a:prstGeom>
          <a:noFill/>
        </p:spPr>
      </p:pic>
      <p:pic>
        <p:nvPicPr>
          <p:cNvPr id="23556" name="Picture 4" descr="Файл:El Greco 0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2571768" cy="3851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40017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Ель Греко помер у Толедо </a:t>
            </a:r>
            <a:r>
              <a:rPr lang="ru-RU" dirty="0">
                <a:hlinkClick r:id="rId2" tooltip="7 квітня"/>
              </a:rPr>
              <a:t>7 </a:t>
            </a:r>
            <a:r>
              <a:rPr lang="ru-RU" dirty="0" err="1">
                <a:hlinkClick r:id="rId2" tooltip="7 квітня"/>
              </a:rPr>
              <a:t>квітня</a:t>
            </a:r>
            <a:r>
              <a:rPr lang="ru-RU" dirty="0"/>
              <a:t> </a:t>
            </a:r>
            <a:r>
              <a:rPr lang="ru-RU" dirty="0">
                <a:hlinkClick r:id="rId3" tooltip="1614"/>
              </a:rPr>
              <a:t>1614</a:t>
            </a:r>
            <a:r>
              <a:rPr lang="ru-RU" dirty="0"/>
              <a:t> року. </a:t>
            </a:r>
            <a:r>
              <a:rPr lang="ru-RU" dirty="0" err="1"/>
              <a:t>Надгробок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>
                <a:hlinkClick r:id="rId4" tooltip="Порфір"/>
              </a:rPr>
              <a:t>порфіру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прах </a:t>
            </a:r>
            <a:r>
              <a:rPr lang="ru-RU" dirty="0" err="1"/>
              <a:t>щезли</a:t>
            </a:r>
            <a:r>
              <a:rPr lang="ru-RU" dirty="0"/>
              <a:t> (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по </a:t>
            </a:r>
            <a:r>
              <a:rPr lang="ru-RU" dirty="0" err="1"/>
              <a:t>літературі</a:t>
            </a:r>
            <a:r>
              <a:rPr lang="ru-RU" dirty="0"/>
              <a:t>, </a:t>
            </a:r>
            <a:r>
              <a:rPr lang="ru-RU" dirty="0" err="1"/>
              <a:t>були</a:t>
            </a:r>
            <a:r>
              <a:rPr lang="ru-RU" dirty="0"/>
              <a:t> та </a:t>
            </a:r>
            <a:r>
              <a:rPr lang="ru-RU" dirty="0" err="1"/>
              <a:t>зникли</a:t>
            </a:r>
            <a:r>
              <a:rPr lang="ru-RU" dirty="0"/>
              <a:t>). </a:t>
            </a:r>
            <a:r>
              <a:rPr lang="ru-RU" dirty="0" err="1"/>
              <a:t>Зруйновано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будинок</a:t>
            </a:r>
            <a:r>
              <a:rPr lang="ru-RU" dirty="0"/>
              <a:t> в Толедо, де жив художник.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забули</a:t>
            </a:r>
            <a:r>
              <a:rPr lang="ru-RU" dirty="0"/>
              <a:t> на три </a:t>
            </a:r>
            <a:r>
              <a:rPr lang="ru-RU" dirty="0" err="1"/>
              <a:t>століття</a:t>
            </a:r>
            <a:r>
              <a:rPr lang="ru-RU" dirty="0"/>
              <a:t>.</a:t>
            </a:r>
          </a:p>
        </p:txBody>
      </p:sp>
      <p:pic>
        <p:nvPicPr>
          <p:cNvPr id="24578" name="Picture 2" descr="Файл:El Greco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857364"/>
            <a:ext cx="2571768" cy="3020568"/>
          </a:xfrm>
          <a:prstGeom prst="rect">
            <a:avLst/>
          </a:prstGeom>
          <a:noFill/>
        </p:spPr>
      </p:pic>
      <p:pic>
        <p:nvPicPr>
          <p:cNvPr id="24580" name="Picture 4" descr="Файл:El Greco 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571852"/>
            <a:ext cx="2567474" cy="3286148"/>
          </a:xfrm>
          <a:prstGeom prst="rect">
            <a:avLst/>
          </a:prstGeom>
          <a:noFill/>
        </p:spPr>
      </p:pic>
      <p:pic>
        <p:nvPicPr>
          <p:cNvPr id="24582" name="Picture 6" descr="Файл:El Greco 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1928802"/>
            <a:ext cx="285466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8043890" cy="41862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Мало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мав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гучну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потужну</a:t>
            </a:r>
            <a:r>
              <a:rPr lang="ru-RU" dirty="0"/>
              <a:t> </a:t>
            </a:r>
            <a:r>
              <a:rPr lang="ru-RU" dirty="0" err="1"/>
              <a:t>посмертну</a:t>
            </a:r>
            <a:r>
              <a:rPr lang="ru-RU" dirty="0"/>
              <a:t> славу в 20 </a:t>
            </a:r>
            <a:r>
              <a:rPr lang="ru-RU" dirty="0" err="1"/>
              <a:t>столітті</a:t>
            </a:r>
            <a:r>
              <a:rPr lang="ru-RU" dirty="0"/>
              <a:t>, як Ель Греко.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документа про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нового </a:t>
            </a:r>
            <a:r>
              <a:rPr lang="ru-RU" dirty="0" err="1"/>
              <a:t>оригіналу</a:t>
            </a:r>
            <a:r>
              <a:rPr lang="ru-RU" dirty="0"/>
              <a:t> ставало </a:t>
            </a:r>
            <a:r>
              <a:rPr lang="ru-RU" dirty="0" err="1"/>
              <a:t>сенсацією</a:t>
            </a:r>
            <a:r>
              <a:rPr lang="ru-RU" dirty="0"/>
              <a:t>. Але тихим та </a:t>
            </a:r>
            <a:r>
              <a:rPr lang="ru-RU" dirty="0" err="1"/>
              <a:t>релігійним</a:t>
            </a:r>
            <a:r>
              <a:rPr lang="ru-RU" dirty="0"/>
              <a:t> </a:t>
            </a:r>
            <a:r>
              <a:rPr lang="ru-RU" dirty="0" err="1"/>
              <a:t>творам</a:t>
            </a:r>
            <a:r>
              <a:rPr lang="ru-RU" dirty="0"/>
              <a:t> Ель Греко не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марнота</a:t>
            </a:r>
            <a:r>
              <a:rPr lang="ru-RU" dirty="0"/>
              <a:t> </a:t>
            </a:r>
            <a:r>
              <a:rPr lang="ru-RU" dirty="0" err="1"/>
              <a:t>марнот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Як не </a:t>
            </a:r>
            <a:r>
              <a:rPr lang="ru-RU" dirty="0" err="1"/>
              <a:t>заважає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захоплення</a:t>
            </a:r>
            <a:r>
              <a:rPr lang="ru-RU" dirty="0"/>
              <a:t> перед </a:t>
            </a:r>
            <a:r>
              <a:rPr lang="ru-RU" dirty="0">
                <a:hlinkClick r:id="rId2" tooltip="Портрет"/>
              </a:rPr>
              <a:t>портретами</a:t>
            </a:r>
            <a:r>
              <a:rPr lang="ru-RU" dirty="0"/>
              <a:t> 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пензля</a:t>
            </a:r>
            <a:r>
              <a:rPr lang="ru-RU" dirty="0"/>
              <a:t> </a:t>
            </a:r>
            <a:r>
              <a:rPr lang="ru-RU" dirty="0" err="1"/>
              <a:t>мільонів</a:t>
            </a:r>
            <a:r>
              <a:rPr lang="ru-RU" dirty="0"/>
              <a:t> </a:t>
            </a:r>
            <a:r>
              <a:rPr lang="ru-RU" dirty="0" err="1"/>
              <a:t>глядачів</a:t>
            </a:r>
            <a:r>
              <a:rPr lang="ru-RU" dirty="0"/>
              <a:t> в музеях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Адже</a:t>
            </a:r>
            <a:r>
              <a:rPr lang="ru-RU" dirty="0"/>
              <a:t> вони давно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напостійно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у </a:t>
            </a:r>
            <a:r>
              <a:rPr lang="ru-RU" dirty="0" err="1"/>
              <a:t>вічність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Про твори Ель Греко видано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книжок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альбомів</a:t>
            </a:r>
            <a:r>
              <a:rPr lang="ru-RU" dirty="0"/>
              <a:t>. І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надрукують</a:t>
            </a:r>
            <a:r>
              <a:rPr lang="ru-RU" dirty="0"/>
              <a:t>. Є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листівок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репродукцій</a:t>
            </a:r>
            <a:r>
              <a:rPr lang="ru-RU" dirty="0"/>
              <a:t>. В </a:t>
            </a:r>
            <a:r>
              <a:rPr lang="ru-RU" dirty="0">
                <a:hlinkClick r:id="rId3" tooltip="Толедо"/>
              </a:rPr>
              <a:t>Толедо</a:t>
            </a:r>
            <a:r>
              <a:rPr lang="ru-RU" dirty="0"/>
              <a:t> створено музей </a:t>
            </a:r>
            <a:r>
              <a:rPr lang="ru-RU" dirty="0" err="1"/>
              <a:t>митця</a:t>
            </a:r>
            <a:r>
              <a:rPr lang="ru-RU" dirty="0"/>
              <a:t> в одному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палаців</a:t>
            </a:r>
            <a:r>
              <a:rPr lang="ru-RU" dirty="0"/>
              <a:t> </a:t>
            </a:r>
            <a:r>
              <a:rPr lang="ru-RU" dirty="0" err="1"/>
              <a:t>тої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дім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 не </a:t>
            </a:r>
            <a:r>
              <a:rPr lang="ru-RU" dirty="0" err="1"/>
              <a:t>зберегли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Про Ель Греко </a:t>
            </a:r>
            <a:r>
              <a:rPr lang="ru-RU" dirty="0" err="1"/>
              <a:t>знято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 </a:t>
            </a:r>
            <a:r>
              <a:rPr lang="ru-RU" dirty="0" err="1">
                <a:hlinkClick r:id="rId4" tooltip="Фільм"/>
              </a:rPr>
              <a:t>фільми</a:t>
            </a:r>
            <a:r>
              <a:rPr lang="ru-RU" dirty="0"/>
              <a:t> :</a:t>
            </a:r>
          </a:p>
          <a:p>
            <a:r>
              <a:rPr lang="ru-RU" dirty="0"/>
              <a:t>У США «Ель Греко» </a:t>
            </a:r>
            <a:r>
              <a:rPr lang="ru-RU" dirty="0" err="1"/>
              <a:t>з</a:t>
            </a:r>
            <a:r>
              <a:rPr lang="ru-RU" dirty="0"/>
              <a:t> Мелом </a:t>
            </a:r>
            <a:r>
              <a:rPr lang="ru-RU" dirty="0" err="1"/>
              <a:t>Фаррелом</a:t>
            </a:r>
            <a:r>
              <a:rPr lang="ru-RU" dirty="0"/>
              <a:t> у </a:t>
            </a:r>
            <a:r>
              <a:rPr lang="ru-RU" dirty="0" err="1"/>
              <a:t>головній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</a:t>
            </a:r>
          </a:p>
          <a:p>
            <a:r>
              <a:rPr lang="ru-RU" dirty="0"/>
              <a:t>У 1966 р.«Ель Греко» </a:t>
            </a:r>
            <a:r>
              <a:rPr lang="ru-RU" dirty="0" err="1"/>
              <a:t>режисер</a:t>
            </a:r>
            <a:r>
              <a:rPr lang="ru-RU" dirty="0"/>
              <a:t> Лучано </a:t>
            </a:r>
            <a:r>
              <a:rPr lang="ru-RU" dirty="0" err="1"/>
              <a:t>Сальс</a:t>
            </a:r>
            <a:r>
              <a:rPr lang="ru-RU" dirty="0"/>
              <a:t>.</a:t>
            </a:r>
          </a:p>
          <a:p>
            <a:r>
              <a:rPr lang="ru-RU" dirty="0"/>
              <a:t>У 2007 - </a:t>
            </a:r>
            <a:r>
              <a:rPr lang="ru-RU" dirty="0" err="1"/>
              <a:t>режисер</a:t>
            </a:r>
            <a:r>
              <a:rPr lang="ru-RU" dirty="0"/>
              <a:t> </a:t>
            </a:r>
            <a:r>
              <a:rPr lang="ru-RU" dirty="0" err="1"/>
              <a:t>Янніс</a:t>
            </a:r>
            <a:r>
              <a:rPr lang="ru-RU" dirty="0"/>
              <a:t> </a:t>
            </a:r>
            <a:r>
              <a:rPr lang="ru-RU" dirty="0" err="1"/>
              <a:t>Смарагдіс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У 21 </a:t>
            </a:r>
            <a:r>
              <a:rPr lang="ru-RU" dirty="0" err="1"/>
              <a:t>столітті</a:t>
            </a:r>
            <a:r>
              <a:rPr lang="ru-RU" dirty="0"/>
              <a:t> славу Ель Греко множить </a:t>
            </a:r>
            <a:r>
              <a:rPr lang="ru-RU" dirty="0" err="1">
                <a:hlinkClick r:id="rId5" tooltip="Інтернет"/>
              </a:rPr>
              <a:t>інтернет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Файл:Triptico de Modena El Grec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4214842" cy="2128817"/>
          </a:xfrm>
          <a:prstGeom prst="rect">
            <a:avLst/>
          </a:prstGeom>
          <a:noFill/>
        </p:spPr>
      </p:pic>
      <p:pic>
        <p:nvPicPr>
          <p:cNvPr id="25604" name="Picture 4" descr="Файл:El Greco 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929066"/>
            <a:ext cx="3143240" cy="2597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485776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/>
              <a:t>Ель Гре́ко</a:t>
            </a:r>
            <a:r>
              <a:rPr lang="vi-VN" dirty="0"/>
              <a:t> (</a:t>
            </a:r>
            <a:r>
              <a:rPr lang="en-US" i="1" dirty="0"/>
              <a:t>El Greco</a:t>
            </a:r>
            <a:r>
              <a:rPr lang="en-US" dirty="0"/>
              <a:t>), </a:t>
            </a:r>
            <a:r>
              <a:rPr lang="vi-VN" dirty="0"/>
              <a:t>справжнє ім'я </a:t>
            </a:r>
            <a:r>
              <a:rPr lang="vi-VN" b="1" dirty="0"/>
              <a:t>Доменікос Теотокопулос</a:t>
            </a:r>
            <a:r>
              <a:rPr lang="vi-VN" dirty="0"/>
              <a:t> </a:t>
            </a:r>
            <a:r>
              <a:rPr lang="vi-VN" dirty="0" smtClean="0"/>
              <a:t>(</a:t>
            </a:r>
            <a:r>
              <a:rPr lang="el-GR" dirty="0" smtClean="0">
                <a:hlinkClick r:id="rId2" tooltip="1541"/>
              </a:rPr>
              <a:t>1541</a:t>
            </a:r>
            <a:r>
              <a:rPr lang="el-GR" dirty="0"/>
              <a:t> — †</a:t>
            </a:r>
            <a:r>
              <a:rPr lang="el-GR" dirty="0">
                <a:hlinkClick r:id="rId3" tooltip="7 квітня"/>
              </a:rPr>
              <a:t>7 </a:t>
            </a:r>
            <a:r>
              <a:rPr lang="vi-VN" dirty="0">
                <a:hlinkClick r:id="rId3" tooltip="7 квітня"/>
              </a:rPr>
              <a:t>квітня</a:t>
            </a:r>
            <a:r>
              <a:rPr lang="vi-VN" dirty="0"/>
              <a:t> </a:t>
            </a:r>
            <a:r>
              <a:rPr lang="vi-VN" dirty="0">
                <a:hlinkClick r:id="rId4" tooltip="1614"/>
              </a:rPr>
              <a:t>1614</a:t>
            </a:r>
            <a:r>
              <a:rPr lang="vi-VN" dirty="0"/>
              <a:t>)  — іспанський </a:t>
            </a:r>
            <a:r>
              <a:rPr lang="vi-VN" dirty="0">
                <a:hlinkClick r:id="rId5" tooltip="Художник"/>
              </a:rPr>
              <a:t>художник</a:t>
            </a:r>
            <a:r>
              <a:rPr lang="vi-VN" dirty="0"/>
              <a:t> грецького походження. Один із представників </a:t>
            </a:r>
            <a:r>
              <a:rPr lang="vi-VN" i="1" dirty="0">
                <a:hlinkClick r:id="rId6" tooltip="Критська школа"/>
              </a:rPr>
              <a:t>Критської школи</a:t>
            </a:r>
            <a:r>
              <a:rPr lang="vi-VN" dirty="0"/>
              <a:t>.</a:t>
            </a:r>
            <a:endParaRPr lang="ru-RU" dirty="0"/>
          </a:p>
        </p:txBody>
      </p:sp>
      <p:pic>
        <p:nvPicPr>
          <p:cNvPr id="1026" name="Picture 2" descr="http://images.metmuseum.org/CRDImages/ep/web-large/DT3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714356"/>
            <a:ext cx="3643338" cy="4032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Народився</a:t>
            </a:r>
            <a:r>
              <a:rPr lang="ru-RU" sz="2000" dirty="0"/>
              <a:t> на </a:t>
            </a:r>
            <a:r>
              <a:rPr lang="ru-RU" sz="2000" dirty="0" err="1">
                <a:hlinkClick r:id="rId2" tooltip="Кіпр"/>
              </a:rPr>
              <a:t>Кіпрі</a:t>
            </a:r>
            <a:r>
              <a:rPr lang="ru-RU" sz="2000" dirty="0"/>
              <a:t>. </a:t>
            </a:r>
            <a:r>
              <a:rPr lang="ru-RU" sz="2000" dirty="0" err="1"/>
              <a:t>Збереглися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про гороскоп Ель Греко, за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 </a:t>
            </a:r>
            <a:r>
              <a:rPr lang="ru-RU" sz="2000" dirty="0">
                <a:hlinkClick r:id="rId3" tooltip="Рак (сузір'я)"/>
              </a:rPr>
              <a:t>Рак</a:t>
            </a:r>
            <a:r>
              <a:rPr lang="ru-RU" sz="2000" dirty="0"/>
              <a:t>. </a:t>
            </a:r>
            <a:r>
              <a:rPr lang="ru-RU" sz="2000" dirty="0" err="1"/>
              <a:t>Отже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народився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 </a:t>
            </a:r>
            <a:r>
              <a:rPr lang="ru-RU" sz="2000" dirty="0">
                <a:hlinkClick r:id="rId4" tooltip="21 червня"/>
              </a:rPr>
              <a:t>21 </a:t>
            </a:r>
            <a:r>
              <a:rPr lang="ru-RU" sz="2000" dirty="0" err="1">
                <a:hlinkClick r:id="rId4" tooltip="21 червня"/>
              </a:rPr>
              <a:t>червня</a:t>
            </a:r>
            <a:r>
              <a:rPr lang="ru-RU" sz="2000" dirty="0"/>
              <a:t> </a:t>
            </a:r>
            <a:r>
              <a:rPr lang="ru-RU" sz="2000" dirty="0" err="1"/>
              <a:t>і</a:t>
            </a:r>
            <a:r>
              <a:rPr lang="ru-RU" sz="2000" dirty="0"/>
              <a:t> </a:t>
            </a:r>
            <a:r>
              <a:rPr lang="ru-RU" sz="2000" dirty="0">
                <a:hlinkClick r:id="rId5" tooltip="21 липня"/>
              </a:rPr>
              <a:t>21 </a:t>
            </a:r>
            <a:r>
              <a:rPr lang="ru-RU" sz="2000" dirty="0" err="1">
                <a:hlinkClick r:id="rId5" tooltip="21 липня"/>
              </a:rPr>
              <a:t>липня</a:t>
            </a:r>
            <a:r>
              <a:rPr lang="ru-RU" sz="2000" dirty="0"/>
              <a:t>. Родина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досить</a:t>
            </a:r>
            <a:r>
              <a:rPr lang="ru-RU" sz="2000" dirty="0"/>
              <a:t> </a:t>
            </a:r>
            <a:r>
              <a:rPr lang="ru-RU" sz="2000" dirty="0" err="1"/>
              <a:t>заможна</a:t>
            </a:r>
            <a:r>
              <a:rPr lang="ru-RU" sz="2000" dirty="0"/>
              <a:t>. </a:t>
            </a:r>
            <a:r>
              <a:rPr lang="ru-RU" sz="2000" dirty="0" err="1"/>
              <a:t>Батько</a:t>
            </a:r>
            <a:r>
              <a:rPr lang="ru-RU" sz="2000" dirty="0"/>
              <a:t> </a:t>
            </a:r>
            <a:r>
              <a:rPr lang="ru-RU" sz="2000" dirty="0" err="1"/>
              <a:t>Георгіос</a:t>
            </a:r>
            <a:r>
              <a:rPr lang="ru-RU" sz="2000" dirty="0"/>
              <a:t> </a:t>
            </a:r>
            <a:r>
              <a:rPr lang="ru-RU" sz="2000" dirty="0" err="1"/>
              <a:t>Теотокопулос</a:t>
            </a:r>
            <a:r>
              <a:rPr lang="ru-RU" sz="2000" dirty="0"/>
              <a:t>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збирачем</a:t>
            </a:r>
            <a:r>
              <a:rPr lang="ru-RU" sz="2000" dirty="0"/>
              <a:t> </a:t>
            </a:r>
            <a:r>
              <a:rPr lang="ru-RU" sz="2000" dirty="0" err="1"/>
              <a:t>податків</a:t>
            </a:r>
            <a:r>
              <a:rPr lang="ru-RU" sz="2000" dirty="0"/>
              <a:t>. </a:t>
            </a:r>
            <a:r>
              <a:rPr lang="ru-RU" sz="2000" dirty="0" err="1"/>
              <a:t>Імовірно</a:t>
            </a:r>
            <a:r>
              <a:rPr lang="ru-RU" sz="2000" dirty="0"/>
              <a:t>, родина належала до </a:t>
            </a:r>
            <a:r>
              <a:rPr lang="ru-RU" sz="2000" dirty="0" err="1">
                <a:hlinkClick r:id="rId6" tooltip="Католицтво"/>
              </a:rPr>
              <a:t>католицтва</a:t>
            </a:r>
            <a:r>
              <a:rPr lang="ru-RU" sz="2000" dirty="0"/>
              <a:t>. </a:t>
            </a:r>
            <a:r>
              <a:rPr lang="ru-RU" sz="2000" dirty="0" err="1"/>
              <a:t>Доменіко</a:t>
            </a:r>
            <a:r>
              <a:rPr lang="ru-RU" sz="2000" dirty="0"/>
              <a:t> </a:t>
            </a:r>
            <a:r>
              <a:rPr lang="ru-RU" sz="2000" dirty="0" err="1"/>
              <a:t>мав</a:t>
            </a:r>
            <a:r>
              <a:rPr lang="ru-RU" sz="2000" dirty="0"/>
              <a:t> брата, </a:t>
            </a:r>
            <a:r>
              <a:rPr lang="ru-RU" sz="2000" dirty="0" err="1"/>
              <a:t>що</a:t>
            </a:r>
            <a:r>
              <a:rPr lang="ru-RU" sz="2000" dirty="0"/>
              <a:t> доживав </a:t>
            </a:r>
            <a:r>
              <a:rPr lang="ru-RU" sz="2000" dirty="0" err="1"/>
              <a:t>віку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ним в </a:t>
            </a:r>
            <a:r>
              <a:rPr lang="ru-RU" sz="2000" dirty="0" err="1">
                <a:hlinkClick r:id="rId7" tooltip="Іспанія"/>
              </a:rPr>
              <a:t>Іспанії</a:t>
            </a:r>
            <a:r>
              <a:rPr lang="ru-RU" sz="2000" dirty="0"/>
              <a:t>.</a:t>
            </a:r>
          </a:p>
        </p:txBody>
      </p:sp>
      <p:pic>
        <p:nvPicPr>
          <p:cNvPr id="15362" name="Picture 2" descr="http://elport.ru/prices/images/458515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7752" y="1857364"/>
            <a:ext cx="3929089" cy="2357454"/>
          </a:xfrm>
          <a:prstGeom prst="rect">
            <a:avLst/>
          </a:prstGeom>
          <a:noFill/>
        </p:spPr>
      </p:pic>
      <p:pic>
        <p:nvPicPr>
          <p:cNvPr id="15364" name="Picture 4" descr="http://saratov-tour.ru/uploads/images/c/7/d68a9627b79a75787fda97482c34be0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3429000"/>
            <a:ext cx="4191028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2132" y="285728"/>
            <a:ext cx="35718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витвори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побачив</a:t>
            </a:r>
            <a:r>
              <a:rPr lang="ru-RU" dirty="0"/>
              <a:t> </a:t>
            </a:r>
            <a:r>
              <a:rPr lang="ru-RU" dirty="0" err="1"/>
              <a:t>хлопець</a:t>
            </a:r>
            <a:r>
              <a:rPr lang="ru-RU" dirty="0"/>
              <a:t>, — </a:t>
            </a:r>
            <a:r>
              <a:rPr lang="ru-RU" dirty="0" err="1"/>
              <a:t>це</a:t>
            </a:r>
            <a:r>
              <a:rPr lang="ru-RU" dirty="0"/>
              <a:t> </a:t>
            </a:r>
            <a:r>
              <a:rPr lang="ru-RU" dirty="0" err="1">
                <a:hlinkClick r:id="rId2" tooltip="Ікона"/>
              </a:rPr>
              <a:t>ікони</a:t>
            </a:r>
            <a:r>
              <a:rPr lang="ru-RU" dirty="0"/>
              <a:t>. </a:t>
            </a:r>
            <a:r>
              <a:rPr lang="ru-RU" dirty="0" err="1"/>
              <a:t>Свідчення</a:t>
            </a:r>
            <a:r>
              <a:rPr lang="ru-RU" dirty="0"/>
              <a:t> про </a:t>
            </a:r>
            <a:r>
              <a:rPr lang="ru-RU" dirty="0" err="1"/>
              <a:t>навчання</a:t>
            </a:r>
            <a:r>
              <a:rPr lang="ru-RU" dirty="0"/>
              <a:t> в </a:t>
            </a:r>
            <a:r>
              <a:rPr lang="ru-RU" dirty="0" err="1"/>
              <a:t>іконописця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уточнень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впливи</a:t>
            </a:r>
            <a:r>
              <a:rPr lang="ru-RU" dirty="0"/>
              <a:t> </a:t>
            </a:r>
            <a:r>
              <a:rPr lang="ru-RU" dirty="0" err="1"/>
              <a:t>іконописних</a:t>
            </a:r>
            <a:r>
              <a:rPr lang="ru-RU" dirty="0"/>
              <a:t> схем </a:t>
            </a:r>
            <a:r>
              <a:rPr lang="ru-RU" dirty="0" err="1"/>
              <a:t>православ'я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твори </a:t>
            </a:r>
            <a:r>
              <a:rPr lang="ru-RU" dirty="0" err="1"/>
              <a:t>Доменіко</a:t>
            </a:r>
            <a:r>
              <a:rPr lang="ru-RU" dirty="0"/>
              <a:t> </a:t>
            </a:r>
            <a:r>
              <a:rPr lang="ru-RU" dirty="0" err="1"/>
              <a:t>Теотокопулоса</a:t>
            </a:r>
            <a:r>
              <a:rPr lang="ru-RU" dirty="0"/>
              <a:t>. Особливо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у церковному </a:t>
            </a:r>
            <a:r>
              <a:rPr lang="ru-RU" dirty="0" err="1"/>
              <a:t>образі</a:t>
            </a:r>
            <a:r>
              <a:rPr lang="ru-RU" dirty="0"/>
              <a:t> «Мадонна </a:t>
            </a:r>
            <a:r>
              <a:rPr lang="ru-RU" dirty="0" err="1"/>
              <a:t>милосердя</a:t>
            </a:r>
            <a:r>
              <a:rPr lang="ru-RU" dirty="0"/>
              <a:t>» (</a:t>
            </a:r>
            <a:r>
              <a:rPr lang="ru-RU" dirty="0">
                <a:hlinkClick r:id="rId3" tooltip="1605"/>
              </a:rPr>
              <a:t>1605</a:t>
            </a:r>
            <a:r>
              <a:rPr lang="ru-RU" dirty="0"/>
              <a:t>, </a:t>
            </a:r>
            <a:r>
              <a:rPr lang="ru-RU" dirty="0" err="1">
                <a:hlinkClick r:id="rId4" tooltip="Іллєскас (ще не написана)"/>
              </a:rPr>
              <a:t>Іллєскас</a:t>
            </a:r>
            <a:r>
              <a:rPr lang="ru-RU" dirty="0"/>
              <a:t>, </a:t>
            </a:r>
            <a:r>
              <a:rPr lang="ru-RU" dirty="0" err="1"/>
              <a:t>шпиталь</a:t>
            </a:r>
            <a:r>
              <a:rPr lang="ru-RU" dirty="0"/>
              <a:t> де </a:t>
            </a:r>
            <a:r>
              <a:rPr lang="ru-RU" dirty="0" err="1"/>
              <a:t>ла</a:t>
            </a:r>
            <a:r>
              <a:rPr lang="ru-RU" dirty="0"/>
              <a:t> </a:t>
            </a:r>
            <a:r>
              <a:rPr lang="ru-RU" dirty="0" err="1"/>
              <a:t>Карідад</a:t>
            </a:r>
            <a:r>
              <a:rPr lang="ru-RU" dirty="0"/>
              <a:t>). Православному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</a:t>
            </a:r>
            <a:r>
              <a:rPr lang="ru-RU" dirty="0" err="1"/>
              <a:t>пригадати</a:t>
            </a:r>
            <a:r>
              <a:rPr lang="ru-RU" dirty="0"/>
              <a:t> </a:t>
            </a:r>
            <a:r>
              <a:rPr lang="ru-RU" dirty="0" err="1"/>
              <a:t>ікону</a:t>
            </a:r>
            <a:r>
              <a:rPr lang="ru-RU" dirty="0"/>
              <a:t> «Покров </a:t>
            </a:r>
            <a:r>
              <a:rPr lang="ru-RU" dirty="0" err="1"/>
              <a:t>Богородиці</a:t>
            </a:r>
            <a:r>
              <a:rPr lang="ru-RU" dirty="0"/>
              <a:t>». Але </a:t>
            </a:r>
            <a:r>
              <a:rPr lang="ru-RU" dirty="0" err="1"/>
              <a:t>впливи</a:t>
            </a:r>
            <a:r>
              <a:rPr lang="ru-RU" dirty="0"/>
              <a:t> </a:t>
            </a:r>
            <a:r>
              <a:rPr lang="ru-RU" dirty="0" err="1"/>
              <a:t>католицьких</a:t>
            </a:r>
            <a:r>
              <a:rPr lang="ru-RU" dirty="0"/>
              <a:t> схем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композиція</a:t>
            </a:r>
            <a:r>
              <a:rPr lang="ru-RU" dirty="0"/>
              <a:t> Ель Греко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ближче</a:t>
            </a:r>
            <a:r>
              <a:rPr lang="ru-RU" dirty="0"/>
              <a:t> до </a:t>
            </a:r>
            <a:r>
              <a:rPr lang="ru-RU" dirty="0" err="1"/>
              <a:t>церковних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схем </a:t>
            </a:r>
            <a:r>
              <a:rPr lang="ru-RU" dirty="0" err="1"/>
              <a:t>католицтва</a:t>
            </a:r>
            <a:r>
              <a:rPr lang="ru-RU" dirty="0"/>
              <a:t> </a:t>
            </a:r>
          </a:p>
        </p:txBody>
      </p:sp>
      <p:pic>
        <p:nvPicPr>
          <p:cNvPr id="16386" name="Picture 2" descr="Файл:El Greco 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71480"/>
            <a:ext cx="3876675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786190"/>
            <a:ext cx="7829576" cy="291147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З </a:t>
            </a:r>
            <a:r>
              <a:rPr lang="ru-RU" dirty="0" err="1"/>
              <a:t>документів</a:t>
            </a:r>
            <a:r>
              <a:rPr lang="ru-RU" dirty="0"/>
              <a:t>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Доменікос</a:t>
            </a:r>
            <a:r>
              <a:rPr lang="ru-RU" dirty="0"/>
              <a:t> писав </a:t>
            </a:r>
            <a:r>
              <a:rPr lang="ru-RU" dirty="0" err="1"/>
              <a:t>автопортрети</a:t>
            </a:r>
            <a:r>
              <a:rPr lang="ru-RU" dirty="0"/>
              <a:t>. Патрон Ель Греко у </a:t>
            </a:r>
            <a:r>
              <a:rPr lang="ru-RU" dirty="0" err="1">
                <a:hlinkClick r:id="rId2" tooltip="Рим"/>
              </a:rPr>
              <a:t>Римі</a:t>
            </a:r>
            <a:r>
              <a:rPr lang="ru-RU" dirty="0"/>
              <a:t> </a:t>
            </a:r>
            <a:r>
              <a:rPr lang="ru-RU" dirty="0" err="1">
                <a:hlinkClick r:id="rId3" tooltip="Джуліо Кловіо"/>
              </a:rPr>
              <a:t>Джуліо</a:t>
            </a:r>
            <a:r>
              <a:rPr lang="ru-RU" dirty="0">
                <a:hlinkClick r:id="rId3" tooltip="Джуліо Кловіо"/>
              </a:rPr>
              <a:t> </a:t>
            </a:r>
            <a:r>
              <a:rPr lang="ru-RU" dirty="0" err="1">
                <a:hlinkClick r:id="rId3" tooltip="Джуліо Кловіо"/>
              </a:rPr>
              <a:t>Кловіо</a:t>
            </a:r>
            <a:r>
              <a:rPr lang="ru-RU" dirty="0"/>
              <a:t> писав у </a:t>
            </a:r>
            <a:r>
              <a:rPr lang="ru-RU" dirty="0" err="1"/>
              <a:t>листопаді</a:t>
            </a:r>
            <a:r>
              <a:rPr lang="ru-RU" dirty="0"/>
              <a:t> </a:t>
            </a:r>
            <a:r>
              <a:rPr lang="ru-RU" dirty="0">
                <a:hlinkClick r:id="rId4" tooltip="1570"/>
              </a:rPr>
              <a:t>1570</a:t>
            </a:r>
            <a:r>
              <a:rPr lang="ru-RU" dirty="0"/>
              <a:t> р.: «У Рим </a:t>
            </a:r>
            <a:r>
              <a:rPr lang="ru-RU" dirty="0" err="1"/>
              <a:t>щойно</a:t>
            </a:r>
            <a:r>
              <a:rPr lang="ru-RU" dirty="0"/>
              <a:t> </a:t>
            </a:r>
            <a:r>
              <a:rPr lang="ru-RU" dirty="0" err="1"/>
              <a:t>приїхав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</a:t>
            </a:r>
            <a:r>
              <a:rPr lang="ru-RU" dirty="0" err="1"/>
              <a:t>кандієць</a:t>
            </a:r>
            <a:r>
              <a:rPr lang="ru-RU" dirty="0"/>
              <a:t>, </a:t>
            </a:r>
            <a:r>
              <a:rPr lang="ru-RU" dirty="0" err="1"/>
              <a:t>учень</a:t>
            </a:r>
            <a:r>
              <a:rPr lang="ru-RU" dirty="0"/>
              <a:t> </a:t>
            </a:r>
            <a:r>
              <a:rPr lang="ru-RU" dirty="0" err="1">
                <a:hlinkClick r:id="rId5" tooltip="Тіціан"/>
              </a:rPr>
              <a:t>Тіціана</a:t>
            </a:r>
            <a:r>
              <a:rPr lang="ru-RU" dirty="0"/>
              <a:t>,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(за </a:t>
            </a:r>
            <a:r>
              <a:rPr lang="ru-RU" dirty="0" err="1"/>
              <a:t>моєю</a:t>
            </a:r>
            <a:r>
              <a:rPr lang="ru-RU" dirty="0"/>
              <a:t> думкою) одним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намалював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автопортрет,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вразив</a:t>
            </a:r>
            <a:r>
              <a:rPr lang="ru-RU" dirty="0"/>
              <a:t> </a:t>
            </a:r>
            <a:r>
              <a:rPr lang="ru-RU" dirty="0" err="1"/>
              <a:t>майстерністю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Риму».</a:t>
            </a:r>
          </a:p>
          <a:p>
            <a:pPr>
              <a:buNone/>
            </a:pPr>
            <a:r>
              <a:rPr lang="ru-RU" dirty="0" err="1"/>
              <a:t>Маємо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один документ про </a:t>
            </a:r>
            <a:r>
              <a:rPr lang="ru-RU" dirty="0" err="1"/>
              <a:t>існування</a:t>
            </a:r>
            <a:r>
              <a:rPr lang="ru-RU" dirty="0"/>
              <a:t> другого автопортрету. У посмертному </a:t>
            </a:r>
            <a:r>
              <a:rPr lang="ru-RU" dirty="0" err="1"/>
              <a:t>описі</a:t>
            </a:r>
            <a:r>
              <a:rPr lang="ru-RU" dirty="0"/>
              <a:t> майна художника,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успадкував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Хорхе </a:t>
            </a:r>
            <a:r>
              <a:rPr lang="ru-RU" dirty="0" err="1"/>
              <a:t>Теотокопулос</a:t>
            </a:r>
            <a:r>
              <a:rPr lang="ru-RU" dirty="0"/>
              <a:t> </a:t>
            </a:r>
            <a:r>
              <a:rPr lang="ru-RU" dirty="0" err="1"/>
              <a:t>віднайдено</a:t>
            </a:r>
            <a:r>
              <a:rPr lang="ru-RU" dirty="0"/>
              <a:t>: «Портрет </a:t>
            </a:r>
            <a:r>
              <a:rPr lang="ru-RU" dirty="0" err="1"/>
              <a:t>мого</a:t>
            </a:r>
            <a:r>
              <a:rPr lang="ru-RU" dirty="0"/>
              <a:t> батька в </a:t>
            </a:r>
            <a:r>
              <a:rPr lang="ru-RU" dirty="0" err="1"/>
              <a:t>рамі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оздобленням</a:t>
            </a:r>
            <a:r>
              <a:rPr lang="ru-RU" dirty="0"/>
              <a:t>».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автопортрети</a:t>
            </a:r>
            <a:r>
              <a:rPr lang="ru-RU" dirty="0"/>
              <a:t> Ель Греко </a:t>
            </a:r>
            <a:r>
              <a:rPr lang="ru-RU" dirty="0" err="1"/>
              <a:t>існували</a:t>
            </a:r>
            <a:r>
              <a:rPr lang="ru-RU" dirty="0"/>
              <a:t>,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http://users.sch.gr/mstamati/TEXNH/ElGreco_Self_Portrait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85728"/>
            <a:ext cx="2643206" cy="3199020"/>
          </a:xfrm>
          <a:prstGeom prst="rect">
            <a:avLst/>
          </a:prstGeom>
          <a:noFill/>
        </p:spPr>
      </p:pic>
      <p:pic>
        <p:nvPicPr>
          <p:cNvPr id="17412" name="Picture 4" descr="http://istoriiregasite.files.wordpress.com/2010/05/460px-apostol_santiago_el_menor_el_greco.jpg?w=6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642918"/>
            <a:ext cx="2357454" cy="3069816"/>
          </a:xfrm>
          <a:prstGeom prst="rect">
            <a:avLst/>
          </a:prstGeom>
          <a:noFill/>
        </p:spPr>
      </p:pic>
      <p:pic>
        <p:nvPicPr>
          <p:cNvPr id="17414" name="Picture 6" descr="http://images.zeno.org/Kunstwerke/I/500-581/15v0009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285728"/>
            <a:ext cx="264357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06" y="500042"/>
            <a:ext cx="4500594" cy="6572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 </a:t>
            </a:r>
            <a:r>
              <a:rPr lang="ru-RU" dirty="0" err="1"/>
              <a:t>Острів</a:t>
            </a:r>
            <a:r>
              <a:rPr lang="ru-RU" dirty="0"/>
              <a:t> </a:t>
            </a:r>
            <a:r>
              <a:rPr lang="ru-RU" dirty="0" err="1">
                <a:hlinkClick r:id="rId2" tooltip="Кіпр"/>
              </a:rPr>
              <a:t>Кіпр</a:t>
            </a:r>
            <a:r>
              <a:rPr lang="ru-RU" dirty="0"/>
              <a:t>, де </a:t>
            </a: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err="1"/>
              <a:t>Доменіко</a:t>
            </a:r>
            <a:r>
              <a:rPr lang="ru-RU" dirty="0"/>
              <a:t>, в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належав </a:t>
            </a:r>
            <a:r>
              <a:rPr lang="ru-RU" dirty="0" err="1">
                <a:hlinkClick r:id="rId3" tooltip="Венеціанська республіка"/>
              </a:rPr>
              <a:t>Венеціанській</a:t>
            </a:r>
            <a:r>
              <a:rPr lang="ru-RU" dirty="0">
                <a:hlinkClick r:id="rId3" tooltip="Венеціанська республіка"/>
              </a:rPr>
              <a:t> </a:t>
            </a:r>
            <a:r>
              <a:rPr lang="ru-RU" dirty="0" err="1">
                <a:hlinkClick r:id="rId3" tooltip="Венеціанська республіка"/>
              </a:rPr>
              <a:t>республіці</a:t>
            </a:r>
            <a:r>
              <a:rPr lang="ru-RU" dirty="0"/>
              <a:t>. Не дивно,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молодий</a:t>
            </a:r>
            <a:r>
              <a:rPr lang="ru-RU" dirty="0"/>
              <a:t> Ель Греко у </a:t>
            </a:r>
            <a:r>
              <a:rPr lang="ru-RU" dirty="0" err="1"/>
              <a:t>пошуках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 </a:t>
            </a:r>
            <a:r>
              <a:rPr lang="ru-RU" dirty="0" err="1"/>
              <a:t>перебрався</a:t>
            </a:r>
            <a:r>
              <a:rPr lang="ru-RU" dirty="0"/>
              <a:t> </a:t>
            </a:r>
            <a:r>
              <a:rPr lang="ru-RU" dirty="0" err="1"/>
              <a:t>у</a:t>
            </a:r>
            <a:r>
              <a:rPr lang="ru-RU" dirty="0"/>
              <a:t> </a:t>
            </a:r>
            <a:r>
              <a:rPr lang="ru-RU" dirty="0" err="1"/>
              <a:t>столицю</a:t>
            </a:r>
            <a:r>
              <a:rPr lang="ru-RU" dirty="0"/>
              <a:t> </a:t>
            </a:r>
            <a:r>
              <a:rPr lang="ru-RU" dirty="0" err="1">
                <a:hlinkClick r:id="rId4" tooltip="Адріатика"/>
              </a:rPr>
              <a:t>Адріатики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правда,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Тіціана</a:t>
            </a:r>
            <a:r>
              <a:rPr lang="ru-RU" dirty="0"/>
              <a:t>, то </a:t>
            </a:r>
            <a:r>
              <a:rPr lang="ru-RU" dirty="0" err="1"/>
              <a:t>перебував</a:t>
            </a:r>
            <a:r>
              <a:rPr lang="ru-RU" dirty="0"/>
              <a:t> у </a:t>
            </a:r>
            <a:r>
              <a:rPr lang="ru-RU" dirty="0" err="1">
                <a:hlinkClick r:id="rId5" tooltip="Венеція"/>
              </a:rPr>
              <a:t>Венеції</a:t>
            </a:r>
            <a:r>
              <a:rPr lang="ru-RU" dirty="0"/>
              <a:t>.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відчувається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генія</a:t>
            </a:r>
            <a:r>
              <a:rPr lang="ru-RU" dirty="0"/>
              <a:t> </a:t>
            </a:r>
            <a:r>
              <a:rPr lang="ru-RU" dirty="0" err="1"/>
              <a:t>Тіціана</a:t>
            </a:r>
            <a:r>
              <a:rPr lang="ru-RU" dirty="0"/>
              <a:t>,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картини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варіації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великого </a:t>
            </a:r>
            <a:r>
              <a:rPr lang="ru-RU" dirty="0" err="1"/>
              <a:t>венеціанця</a:t>
            </a:r>
            <a:r>
              <a:rPr lang="ru-RU" dirty="0"/>
              <a:t> («</a:t>
            </a:r>
            <a:r>
              <a:rPr lang="ru-RU" dirty="0" err="1"/>
              <a:t>Каяття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 </a:t>
            </a:r>
            <a:r>
              <a:rPr lang="ru-RU" dirty="0" err="1"/>
              <a:t>Магдалини</a:t>
            </a:r>
            <a:r>
              <a:rPr lang="ru-RU" dirty="0"/>
              <a:t>», </a:t>
            </a:r>
            <a:r>
              <a:rPr lang="ru-RU" dirty="0">
                <a:hlinkClick r:id="rId6" tooltip="Музей образотворчих мистецтв (Будапешт)"/>
              </a:rPr>
              <a:t>Музей </a:t>
            </a:r>
            <a:r>
              <a:rPr lang="ru-RU" dirty="0" err="1">
                <a:hlinkClick r:id="rId6" tooltip="Музей образотворчих мистецтв (Будапешт)"/>
              </a:rPr>
              <a:t>образотворчих</a:t>
            </a:r>
            <a:r>
              <a:rPr lang="ru-RU" dirty="0">
                <a:hlinkClick r:id="rId6" tooltip="Музей образотворчих мистецтв (Будапешт)"/>
              </a:rPr>
              <a:t> </a:t>
            </a:r>
            <a:r>
              <a:rPr lang="ru-RU" dirty="0" err="1">
                <a:hlinkClick r:id="rId6" tooltip="Музей образотворчих мистецтв (Будапешт)"/>
              </a:rPr>
              <a:t>мистецтв</a:t>
            </a:r>
            <a:r>
              <a:rPr lang="ru-RU" dirty="0">
                <a:hlinkClick r:id="rId6" tooltip="Музей образотворчих мистецтв (Будапешт)"/>
              </a:rPr>
              <a:t> (Будапешт)</a:t>
            </a:r>
            <a:r>
              <a:rPr lang="ru-RU" dirty="0"/>
              <a:t>).</a:t>
            </a:r>
          </a:p>
          <a:p>
            <a:pPr>
              <a:buNone/>
            </a:pP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Ель Греко </a:t>
            </a:r>
            <a:r>
              <a:rPr lang="ru-RU" dirty="0" err="1"/>
              <a:t>мали</a:t>
            </a:r>
            <a:r>
              <a:rPr lang="ru-RU" dirty="0"/>
              <a:t> твори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генія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Венеції</a:t>
            </a:r>
            <a:r>
              <a:rPr lang="ru-RU" dirty="0"/>
              <a:t> — </a:t>
            </a:r>
            <a:r>
              <a:rPr lang="ru-RU" dirty="0" err="1"/>
              <a:t>Якопо</a:t>
            </a:r>
            <a:r>
              <a:rPr lang="ru-RU" dirty="0"/>
              <a:t> </a:t>
            </a:r>
            <a:r>
              <a:rPr lang="ru-RU" dirty="0" err="1">
                <a:hlinkClick r:id="rId7" tooltip="Тінторетто"/>
              </a:rPr>
              <a:t>Тінторетто</a:t>
            </a:r>
            <a:r>
              <a:rPr lang="ru-RU" dirty="0"/>
              <a:t> (1518–1594). </a:t>
            </a:r>
            <a:r>
              <a:rPr lang="ru-RU" dirty="0" err="1"/>
              <a:t>Відомостей</a:t>
            </a:r>
            <a:r>
              <a:rPr lang="ru-RU" dirty="0"/>
              <a:t> про </a:t>
            </a:r>
            <a:r>
              <a:rPr lang="ru-RU" dirty="0" err="1"/>
              <a:t>навчання</a:t>
            </a:r>
            <a:r>
              <a:rPr lang="ru-RU" dirty="0"/>
              <a:t> у </a:t>
            </a:r>
            <a:r>
              <a:rPr lang="ru-RU" dirty="0" err="1"/>
              <a:t>майстерні</a:t>
            </a:r>
            <a:r>
              <a:rPr lang="ru-RU" dirty="0"/>
              <a:t> в </a:t>
            </a:r>
            <a:r>
              <a:rPr lang="ru-RU" dirty="0" err="1"/>
              <a:t>Тінторетто</a:t>
            </a:r>
            <a:r>
              <a:rPr lang="ru-RU" dirty="0"/>
              <a:t> </a:t>
            </a:r>
            <a:r>
              <a:rPr lang="ru-RU" dirty="0" err="1"/>
              <a:t>наразі</a:t>
            </a:r>
            <a:r>
              <a:rPr lang="ru-RU" dirty="0"/>
              <a:t> не </a:t>
            </a:r>
            <a:r>
              <a:rPr lang="ru-RU" dirty="0" err="1"/>
              <a:t>маємо</a:t>
            </a:r>
            <a:r>
              <a:rPr lang="ru-RU" dirty="0"/>
              <a:t>. </a:t>
            </a:r>
            <a:r>
              <a:rPr lang="ru-RU" dirty="0" err="1"/>
              <a:t>Навчатися</a:t>
            </a:r>
            <a:r>
              <a:rPr lang="ru-RU" dirty="0"/>
              <a:t> </a:t>
            </a:r>
            <a:r>
              <a:rPr lang="ru-RU" dirty="0" err="1"/>
              <a:t>Доменіко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на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Тінторетто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самотужки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вдосталь у церквах </a:t>
            </a:r>
            <a:r>
              <a:rPr lang="ru-RU" dirty="0" err="1"/>
              <a:t>і</a:t>
            </a:r>
            <a:r>
              <a:rPr lang="ru-RU" dirty="0"/>
              <a:t> братствах </a:t>
            </a:r>
            <a:r>
              <a:rPr lang="ru-RU" dirty="0" err="1"/>
              <a:t>Венеції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www.espanolsinfronteras.com/im%E1genes/%CDndice%20de%20Biograf%EDas%20-%20El%20Greco%20-%20La%20Magdalena%20Penitente%20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785794"/>
            <a:ext cx="4000528" cy="5573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142984"/>
            <a:ext cx="3143272" cy="492922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/>
              <a:t>Римський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митця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плідний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за </a:t>
            </a:r>
            <a:r>
              <a:rPr lang="ru-RU" dirty="0" err="1"/>
              <a:t>власними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</a:t>
            </a:r>
            <a:r>
              <a:rPr lang="ru-RU" dirty="0"/>
              <a:t> </a:t>
            </a:r>
            <a:r>
              <a:rPr lang="ru-RU" dirty="0" err="1"/>
              <a:t>знайомством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творами</a:t>
            </a:r>
            <a:r>
              <a:rPr lang="ru-RU" dirty="0"/>
              <a:t> </a:t>
            </a:r>
            <a:r>
              <a:rPr lang="ru-RU" dirty="0" err="1"/>
              <a:t>митців</a:t>
            </a:r>
            <a:r>
              <a:rPr lang="ru-RU" dirty="0"/>
              <a:t> Риму. Написав </a:t>
            </a:r>
            <a:r>
              <a:rPr lang="ru-RU" dirty="0" err="1"/>
              <a:t>Доменікос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портрет </a:t>
            </a:r>
            <a:r>
              <a:rPr lang="ru-RU" dirty="0" err="1">
                <a:hlinkClick r:id="rId2" tooltip="Джуліо Кловіо"/>
              </a:rPr>
              <a:t>Джуліо</a:t>
            </a:r>
            <a:r>
              <a:rPr lang="ru-RU" dirty="0">
                <a:hlinkClick r:id="rId2" tooltip="Джуліо Кловіо"/>
              </a:rPr>
              <a:t> </a:t>
            </a:r>
            <a:r>
              <a:rPr lang="ru-RU" dirty="0" err="1">
                <a:hlinkClick r:id="rId2" tooltip="Джуліо Кловіо"/>
              </a:rPr>
              <a:t>Кловіо</a:t>
            </a:r>
            <a:r>
              <a:rPr lang="ru-RU" dirty="0"/>
              <a:t> (</a:t>
            </a:r>
            <a:r>
              <a:rPr lang="ru-RU" dirty="0">
                <a:hlinkClick r:id="rId3" tooltip="1572"/>
              </a:rPr>
              <a:t>1572</a:t>
            </a:r>
            <a:r>
              <a:rPr lang="ru-RU" dirty="0"/>
              <a:t>, </a:t>
            </a:r>
            <a:r>
              <a:rPr lang="ru-RU" dirty="0">
                <a:hlinkClick r:id="rId4" tooltip="Музей Каподімонте"/>
              </a:rPr>
              <a:t>музей </a:t>
            </a:r>
            <a:r>
              <a:rPr lang="ru-RU" dirty="0" err="1">
                <a:hlinkClick r:id="rId4" tooltip="Музей Каподімонте"/>
              </a:rPr>
              <a:t>Каподімонте</a:t>
            </a:r>
            <a:r>
              <a:rPr lang="ru-RU" dirty="0"/>
              <a:t>, </a:t>
            </a:r>
            <a:r>
              <a:rPr lang="ru-RU" dirty="0">
                <a:hlinkClick r:id="rId5" tooltip="Неаполь"/>
              </a:rPr>
              <a:t>Неаполь</a:t>
            </a:r>
            <a:r>
              <a:rPr lang="ru-RU" dirty="0"/>
              <a:t>).</a:t>
            </a:r>
          </a:p>
          <a:p>
            <a:pPr>
              <a:buNone/>
            </a:pPr>
            <a:r>
              <a:rPr lang="ru-RU" dirty="0"/>
              <a:t>У </a:t>
            </a:r>
            <a:r>
              <a:rPr lang="ru-RU" dirty="0" err="1"/>
              <a:t>подальших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невеликий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 </a:t>
            </a:r>
            <a:r>
              <a:rPr lang="ru-RU" dirty="0" err="1">
                <a:hlinkClick r:id="rId6" tooltip="Мікеланджело"/>
              </a:rPr>
              <a:t>Мікеланджело</a:t>
            </a:r>
            <a:r>
              <a:rPr lang="ru-RU" dirty="0"/>
              <a:t>, особливо </a:t>
            </a:r>
            <a:r>
              <a:rPr lang="ru-RU" dirty="0" err="1"/>
              <a:t>скульптури</a:t>
            </a:r>
            <a:r>
              <a:rPr lang="ru-RU" dirty="0"/>
              <a:t>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він</a:t>
            </a:r>
            <a:r>
              <a:rPr lang="ru-RU" dirty="0"/>
              <a:t> давно </a:t>
            </a:r>
            <a:r>
              <a:rPr lang="ru-RU" dirty="0" err="1"/>
              <a:t>набув</a:t>
            </a:r>
            <a:r>
              <a:rPr lang="ru-RU" dirty="0"/>
              <a:t> </a:t>
            </a:r>
            <a:r>
              <a:rPr lang="ru-RU" dirty="0" err="1"/>
              <a:t>індивідуальності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так </a:t>
            </a:r>
            <a:r>
              <a:rPr lang="ru-RU" dirty="0" err="1"/>
              <a:t>переробляє</a:t>
            </a:r>
            <a:r>
              <a:rPr lang="ru-RU" dirty="0"/>
              <a:t> </a:t>
            </a:r>
            <a:r>
              <a:rPr lang="ru-RU" dirty="0" err="1"/>
              <a:t>чужі</a:t>
            </a:r>
            <a:r>
              <a:rPr lang="ru-RU" dirty="0"/>
              <a:t> </a:t>
            </a:r>
            <a:r>
              <a:rPr lang="ru-RU" dirty="0" err="1"/>
              <a:t>композиційні</a:t>
            </a:r>
            <a:r>
              <a:rPr lang="ru-RU" dirty="0"/>
              <a:t> </a:t>
            </a:r>
            <a:r>
              <a:rPr lang="ru-RU" dirty="0" err="1"/>
              <a:t>схеми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впізнати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9458" name="Picture 2" descr="http://img1.liveinternet.ru/images/attach/c/1/57/490/57490543_Portret_Dzhulio_Klovi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785926"/>
            <a:ext cx="5240687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2643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єдиний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 Ель Греко — Хорхе </a:t>
            </a:r>
            <a:r>
              <a:rPr lang="ru-RU" dirty="0" err="1"/>
              <a:t>Теотокопулос</a:t>
            </a:r>
            <a:r>
              <a:rPr lang="ru-RU" dirty="0"/>
              <a:t>. Причини </a:t>
            </a:r>
            <a:r>
              <a:rPr lang="ru-RU" dirty="0" err="1"/>
              <a:t>неможливості</a:t>
            </a:r>
            <a:r>
              <a:rPr lang="ru-RU" dirty="0"/>
              <a:t> </a:t>
            </a:r>
            <a:r>
              <a:rPr lang="ru-RU" dirty="0" err="1"/>
              <a:t>шлюбу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жінкою</a:t>
            </a:r>
            <a:r>
              <a:rPr lang="ru-RU" dirty="0"/>
              <a:t> </a:t>
            </a:r>
            <a:r>
              <a:rPr lang="ru-RU" dirty="0" err="1"/>
              <a:t>невідомі</a:t>
            </a:r>
            <a:r>
              <a:rPr lang="ru-RU" dirty="0"/>
              <a:t> (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невельможне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Ель Греко </a:t>
            </a:r>
            <a:r>
              <a:rPr lang="ru-RU" dirty="0" err="1"/>
              <a:t>залишався</a:t>
            </a:r>
            <a:r>
              <a:rPr lang="ru-RU" dirty="0"/>
              <a:t> </a:t>
            </a:r>
            <a:r>
              <a:rPr lang="ru-RU" dirty="0" err="1"/>
              <a:t>іноземцем</a:t>
            </a:r>
            <a:r>
              <a:rPr lang="ru-RU" dirty="0"/>
              <a:t> без </a:t>
            </a:r>
            <a:r>
              <a:rPr lang="ru-RU" dirty="0" err="1"/>
              <a:t>знання</a:t>
            </a:r>
            <a:r>
              <a:rPr lang="ru-RU" dirty="0"/>
              <a:t> </a:t>
            </a:r>
            <a:r>
              <a:rPr lang="ru-RU" dirty="0" err="1">
                <a:hlinkClick r:id="rId2" tooltip="Іспанська мова"/>
              </a:rPr>
              <a:t>іспанської</a:t>
            </a:r>
            <a:r>
              <a:rPr lang="ru-RU" dirty="0">
                <a:hlinkClick r:id="rId2" tooltip="Іспанська мова"/>
              </a:rPr>
              <a:t> </a:t>
            </a:r>
            <a:r>
              <a:rPr lang="ru-RU" dirty="0" err="1">
                <a:hlinkClick r:id="rId2" tooltip="Іспанська мова"/>
              </a:rPr>
              <a:t>мови</a:t>
            </a:r>
            <a:r>
              <a:rPr lang="ru-RU" dirty="0"/>
              <a:t>).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. </a:t>
            </a: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утаємничений</a:t>
            </a:r>
            <a:r>
              <a:rPr lang="ru-RU" dirty="0"/>
              <a:t> портрет </a:t>
            </a:r>
            <a:r>
              <a:rPr lang="ru-RU" dirty="0" err="1"/>
              <a:t>жінки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хутровою</a:t>
            </a:r>
            <a:r>
              <a:rPr lang="ru-RU" dirty="0"/>
              <a:t> накидкою.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Єроніма</a:t>
            </a:r>
            <a:r>
              <a:rPr lang="ru-RU" dirty="0"/>
              <a:t> </a:t>
            </a:r>
            <a:r>
              <a:rPr lang="ru-RU" dirty="0" smtClean="0"/>
              <a:t>.</a:t>
            </a:r>
            <a:r>
              <a:rPr lang="ru-RU" dirty="0" err="1" smtClean="0"/>
              <a:t>Хлопчисько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смолоскипом</a:t>
            </a:r>
            <a:r>
              <a:rPr lang="ru-RU" dirty="0"/>
              <a:t> на </a:t>
            </a:r>
            <a:r>
              <a:rPr lang="ru-RU" dirty="0" err="1" smtClean="0"/>
              <a:t>полотні</a:t>
            </a:r>
            <a:r>
              <a:rPr lang="ru-RU" dirty="0" smtClean="0"/>
              <a:t> </a:t>
            </a:r>
            <a:r>
              <a:rPr lang="ru-RU" dirty="0" smtClean="0">
                <a:hlinkClick r:id="rId3" tooltip="Похорон графа Оргаса (ще не написана)"/>
              </a:rPr>
              <a:t>Похорон </a:t>
            </a:r>
            <a:r>
              <a:rPr lang="ru-RU" dirty="0">
                <a:hlinkClick r:id="rId3" tooltip="Похорон графа Оргаса (ще не написана)"/>
              </a:rPr>
              <a:t>графа </a:t>
            </a:r>
            <a:r>
              <a:rPr lang="ru-RU" dirty="0" err="1">
                <a:hlinkClick r:id="rId3" tooltip="Похорон графа Оргаса (ще не написана)"/>
              </a:rPr>
              <a:t>Оргаса</a:t>
            </a:r>
            <a:r>
              <a:rPr lang="ru-RU" dirty="0"/>
              <a:t> (</a:t>
            </a:r>
            <a:r>
              <a:rPr lang="ru-RU" dirty="0">
                <a:hlinkClick r:id="rId4" tooltip="1587"/>
              </a:rPr>
              <a:t>1587</a:t>
            </a:r>
            <a:r>
              <a:rPr lang="ru-RU" dirty="0"/>
              <a:t>, </a:t>
            </a:r>
            <a:r>
              <a:rPr lang="ru-RU" dirty="0" err="1"/>
              <a:t>церква</a:t>
            </a:r>
            <a:r>
              <a:rPr lang="ru-RU" dirty="0"/>
              <a:t> Сан-Тома, </a:t>
            </a:r>
            <a:r>
              <a:rPr lang="ru-RU" dirty="0">
                <a:hlinkClick r:id="rId5" tooltip="Толедо"/>
              </a:rPr>
              <a:t>Толедо</a:t>
            </a:r>
            <a:r>
              <a:rPr lang="ru-RU" dirty="0"/>
              <a:t>), </a:t>
            </a:r>
            <a:r>
              <a:rPr lang="ru-RU" dirty="0" err="1"/>
              <a:t>імовірно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</a:t>
            </a:r>
            <a:r>
              <a:rPr lang="ru-RU" dirty="0" err="1"/>
              <a:t>сина</a:t>
            </a:r>
            <a:r>
              <a:rPr lang="ru-RU" dirty="0"/>
              <a:t> Хорхе.</a:t>
            </a:r>
          </a:p>
          <a:p>
            <a:pPr>
              <a:buNone/>
            </a:pPr>
            <a:r>
              <a:rPr lang="ru-RU" dirty="0"/>
              <a:t>Є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портрет, на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зображений</a:t>
            </a:r>
            <a:r>
              <a:rPr lang="ru-RU" dirty="0"/>
              <a:t> </a:t>
            </a:r>
            <a:r>
              <a:rPr lang="ru-RU" dirty="0" err="1">
                <a:hlinkClick r:id="rId6" tooltip="Портрет Хорхе Мануеля Теотокопулоса"/>
              </a:rPr>
              <a:t>дорослий</a:t>
            </a:r>
            <a:r>
              <a:rPr lang="ru-RU" dirty="0">
                <a:hlinkClick r:id="rId6" tooltip="Портрет Хорхе Мануеля Теотокопулоса"/>
              </a:rPr>
              <a:t> Хорхе </a:t>
            </a:r>
            <a:r>
              <a:rPr lang="ru-RU" dirty="0" err="1">
                <a:hlinkClick r:id="rId6" tooltip="Портрет Хорхе Мануеля Теотокопулоса"/>
              </a:rPr>
              <a:t>з</a:t>
            </a:r>
            <a:r>
              <a:rPr lang="ru-RU" dirty="0">
                <a:hlinkClick r:id="rId6" tooltip="Портрет Хорхе Мануеля Теотокопулоса"/>
              </a:rPr>
              <a:t> </a:t>
            </a:r>
            <a:r>
              <a:rPr lang="ru-RU" dirty="0" err="1">
                <a:hlinkClick r:id="rId6" tooltip="Портрет Хорхе Мануеля Теотокопулоса"/>
              </a:rPr>
              <a:t>палітрою</a:t>
            </a:r>
            <a:r>
              <a:rPr lang="ru-RU" dirty="0">
                <a:hlinkClick r:id="rId6" tooltip="Портрет Хорхе Мануеля Теотокопулоса"/>
              </a:rPr>
              <a:t> </a:t>
            </a:r>
            <a:r>
              <a:rPr lang="ru-RU" dirty="0" err="1">
                <a:hlinkClick r:id="rId6" tooltip="Портрет Хорхе Мануеля Теотокопулоса"/>
              </a:rPr>
              <a:t>і</a:t>
            </a:r>
            <a:r>
              <a:rPr lang="ru-RU" dirty="0">
                <a:hlinkClick r:id="rId6" tooltip="Портрет Хорхе Мануеля Теотокопулоса"/>
              </a:rPr>
              <a:t> </a:t>
            </a:r>
            <a:r>
              <a:rPr lang="ru-RU" dirty="0" err="1">
                <a:hlinkClick r:id="rId6" tooltip="Портрет Хорхе Мануеля Теотокопулоса"/>
              </a:rPr>
              <a:t>пензлями</a:t>
            </a:r>
            <a:r>
              <a:rPr lang="ru-RU" dirty="0">
                <a:hlinkClick r:id="rId6" tooltip="Портрет Хорхе Мануеля Теотокопулоса"/>
              </a:rPr>
              <a:t> в руках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Файл:RetratodeTheotocopoulo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600152"/>
            <a:ext cx="2857520" cy="4257848"/>
          </a:xfrm>
          <a:prstGeom prst="rect">
            <a:avLst/>
          </a:prstGeom>
          <a:noFill/>
        </p:spPr>
      </p:pic>
      <p:pic>
        <p:nvPicPr>
          <p:cNvPr id="20484" name="Picture 4" descr="http://img1.liveinternet.ru/images/foto/c/0/apps/3/100/3100483_8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2897314"/>
            <a:ext cx="3202463" cy="3674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143248"/>
            <a:ext cx="8229600" cy="3257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err="1"/>
              <a:t>Зберігся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особистої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Ель Греко, де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книгами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архітектури</a:t>
            </a:r>
            <a:r>
              <a:rPr lang="ru-RU" dirty="0"/>
              <a:t>, </a:t>
            </a:r>
            <a:r>
              <a:rPr lang="ru-RU" dirty="0" err="1"/>
              <a:t>грецькими</a:t>
            </a:r>
            <a:r>
              <a:rPr lang="ru-RU" dirty="0"/>
              <a:t> </a:t>
            </a:r>
            <a:r>
              <a:rPr lang="ru-RU" dirty="0" err="1"/>
              <a:t>класиками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італійськими</a:t>
            </a:r>
            <a:r>
              <a:rPr lang="ru-RU" dirty="0"/>
              <a:t> </a:t>
            </a:r>
            <a:r>
              <a:rPr lang="ru-RU" dirty="0" err="1"/>
              <a:t>поетами</a:t>
            </a:r>
            <a:r>
              <a:rPr lang="ru-RU" dirty="0"/>
              <a:t> (</a:t>
            </a:r>
            <a:r>
              <a:rPr lang="ru-RU" dirty="0">
                <a:hlinkClick r:id="rId2" tooltip="Петрарка"/>
              </a:rPr>
              <a:t>Петрарка</a:t>
            </a:r>
            <a:r>
              <a:rPr lang="ru-RU" dirty="0"/>
              <a:t>, </a:t>
            </a:r>
            <a:r>
              <a:rPr lang="ru-RU" dirty="0" err="1">
                <a:hlinkClick r:id="rId3" tooltip="Аріосто"/>
              </a:rPr>
              <a:t>Аріосто</a:t>
            </a:r>
            <a:r>
              <a:rPr lang="ru-RU" dirty="0"/>
              <a:t>, </a:t>
            </a:r>
            <a:r>
              <a:rPr lang="ru-RU" dirty="0">
                <a:hlinkClick r:id="rId4" tooltip="Торквато Тассо"/>
              </a:rPr>
              <a:t>Тассо</a:t>
            </a:r>
            <a:r>
              <a:rPr lang="ru-RU" dirty="0"/>
              <a:t>) —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>
                <a:hlinkClick r:id="rId5" tooltip="Теологія"/>
              </a:rPr>
              <a:t>теологічні</a:t>
            </a:r>
            <a:r>
              <a:rPr lang="ru-RU" dirty="0"/>
              <a:t> 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останніх</a:t>
            </a:r>
            <a:r>
              <a:rPr lang="ru-RU" dirty="0"/>
              <a:t> — «Про </a:t>
            </a:r>
            <a:r>
              <a:rPr lang="ru-RU" dirty="0" err="1"/>
              <a:t>небесну</a:t>
            </a:r>
            <a:r>
              <a:rPr lang="ru-RU" dirty="0"/>
              <a:t> </a:t>
            </a:r>
            <a:r>
              <a:rPr lang="ru-RU" dirty="0" err="1"/>
              <a:t>ієрархію</a:t>
            </a:r>
            <a:r>
              <a:rPr lang="ru-RU" dirty="0"/>
              <a:t>» </a:t>
            </a:r>
            <a:r>
              <a:rPr lang="ru-RU" dirty="0" err="1">
                <a:hlinkClick r:id="rId6" tooltip="Діонісій Паризький"/>
              </a:rPr>
              <a:t>псевдо-Діонісія</a:t>
            </a:r>
            <a:r>
              <a:rPr lang="ru-RU" dirty="0">
                <a:hlinkClick r:id="rId6" tooltip="Діонісій Паризький"/>
              </a:rPr>
              <a:t> </a:t>
            </a:r>
            <a:r>
              <a:rPr lang="ru-RU" dirty="0" err="1">
                <a:hlinkClick r:id="rId6" tooltip="Діонісій Паризький"/>
              </a:rPr>
              <a:t>Ареопагіта</a:t>
            </a:r>
            <a:r>
              <a:rPr lang="ru-RU" dirty="0"/>
              <a:t>, твори </a:t>
            </a:r>
            <a:r>
              <a:rPr lang="ru-RU" dirty="0" err="1"/>
              <a:t>якого</a:t>
            </a:r>
            <a:r>
              <a:rPr lang="ru-RU" dirty="0"/>
              <a:t>, </a:t>
            </a:r>
            <a:r>
              <a:rPr lang="ru-RU" dirty="0" err="1"/>
              <a:t>написані</a:t>
            </a:r>
            <a:r>
              <a:rPr lang="ru-RU" dirty="0"/>
              <a:t> в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половині</a:t>
            </a:r>
            <a:r>
              <a:rPr lang="ru-RU" dirty="0"/>
              <a:t> 5 </a:t>
            </a:r>
            <a:r>
              <a:rPr lang="ru-RU" dirty="0" err="1"/>
              <a:t>століття</a:t>
            </a:r>
            <a:r>
              <a:rPr lang="ru-RU" dirty="0"/>
              <a:t>, </a:t>
            </a:r>
            <a:r>
              <a:rPr lang="ru-RU" dirty="0" err="1"/>
              <a:t>зіграли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роль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релігійно-філософської</a:t>
            </a:r>
            <a:r>
              <a:rPr lang="ru-RU" dirty="0"/>
              <a:t> думки. Ясно, </a:t>
            </a:r>
            <a:r>
              <a:rPr lang="ru-RU" dirty="0" err="1"/>
              <a:t>що</a:t>
            </a:r>
            <a:r>
              <a:rPr lang="ru-RU" dirty="0"/>
              <a:t> </a:t>
            </a:r>
            <a:r>
              <a:rPr lang="ru-RU" dirty="0" err="1">
                <a:hlinkClick r:id="rId7" tooltip="Діонісій Ареопагіт"/>
              </a:rPr>
              <a:t>ареопагітика</a:t>
            </a:r>
            <a:r>
              <a:rPr lang="ru-RU" dirty="0"/>
              <a:t> </a:t>
            </a:r>
            <a:r>
              <a:rPr lang="ru-RU" dirty="0" err="1"/>
              <a:t>надихала</a:t>
            </a:r>
            <a:r>
              <a:rPr lang="ru-RU" dirty="0"/>
              <a:t> </a:t>
            </a:r>
            <a:r>
              <a:rPr lang="ru-RU" dirty="0" err="1"/>
              <a:t>майстра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художник,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мислитель-містик</a:t>
            </a:r>
            <a:r>
              <a:rPr lang="ru-RU" dirty="0"/>
              <a:t>, у полотнах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космічним</a:t>
            </a:r>
            <a:r>
              <a:rPr lang="ru-RU" dirty="0"/>
              <a:t> простором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потойбічним</a:t>
            </a:r>
            <a:r>
              <a:rPr lang="ru-RU" dirty="0"/>
              <a:t> </a:t>
            </a:r>
            <a:r>
              <a:rPr lang="ru-RU" dirty="0" err="1"/>
              <a:t>світлом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екстатичними</a:t>
            </a:r>
            <a:r>
              <a:rPr lang="ru-RU" dirty="0"/>
              <a:t> персонажами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святими</a:t>
            </a:r>
            <a:r>
              <a:rPr lang="ru-RU" dirty="0"/>
              <a:t> фанатиками, </a:t>
            </a:r>
            <a:r>
              <a:rPr lang="ru-RU" dirty="0" err="1"/>
              <a:t>втілена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вічного</a:t>
            </a:r>
            <a:r>
              <a:rPr lang="ru-RU" dirty="0"/>
              <a:t> </a:t>
            </a:r>
            <a:r>
              <a:rPr lang="ru-RU" dirty="0" err="1"/>
              <a:t>католицтва</a:t>
            </a:r>
            <a:r>
              <a:rPr lang="ru-RU" dirty="0"/>
              <a:t>.</a:t>
            </a:r>
          </a:p>
        </p:txBody>
      </p:sp>
      <p:pic>
        <p:nvPicPr>
          <p:cNvPr id="21506" name="Picture 2" descr="http://snapshot.kiev.ua/wp-content/uploads/2011/04/book_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357166"/>
            <a:ext cx="6929486" cy="25860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219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Ель Греко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2014-02-04T21:21:15Z</dcterms:created>
  <dcterms:modified xsi:type="dcterms:W3CDTF">2014-02-04T23:17:01Z</dcterms:modified>
</cp:coreProperties>
</file>