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08" autoAdjust="0"/>
  </p:normalViewPr>
  <p:slideViewPr>
    <p:cSldViewPr>
      <p:cViewPr varScale="1">
        <p:scale>
          <a:sx n="81" d="100"/>
          <a:sy n="81" d="100"/>
        </p:scale>
        <p:origin x="-149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4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36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  <p:grpSp>
            <p:nvGrpSpPr>
              <p:cNvPr id="37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</p:grpSp>
      </p:grpSp>
      <p:sp>
        <p:nvSpPr>
          <p:cNvPr id="1484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 smtClean="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147459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60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47461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62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47463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64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65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66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67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68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69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70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71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72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47473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74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47475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76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77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78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79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80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81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82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83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84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85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86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87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5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749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4749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smtClean="0"/>
            </a:lvl1pPr>
          </a:lstStyle>
          <a:p>
            <a:endParaRPr lang="ru-RU"/>
          </a:p>
        </p:txBody>
      </p:sp>
      <p:sp>
        <p:nvSpPr>
          <p:cNvPr id="14749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195736" y="332656"/>
            <a:ext cx="6696744" cy="2333625"/>
          </a:xfrm>
        </p:spPr>
        <p:txBody>
          <a:bodyPr/>
          <a:lstStyle/>
          <a:p>
            <a:pPr algn="ctr"/>
            <a:r>
              <a:rPr lang="de-DE" sz="88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Johann </a:t>
            </a:r>
            <a:r>
              <a:rPr lang="de-DE" sz="88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Strauß</a:t>
            </a:r>
            <a:endParaRPr lang="ru-RU" sz="88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344" name="Picture 8" descr="http://img1.liveinternet.ru/images/attach/c/2/66/135/66135538_ph10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132856"/>
            <a:ext cx="5745485" cy="455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404664"/>
            <a:ext cx="7491412" cy="4714875"/>
          </a:xfrm>
        </p:spPr>
        <p:txBody>
          <a:bodyPr/>
          <a:lstStyle/>
          <a:p>
            <a:pPr algn="ctr">
              <a:buNone/>
            </a:pPr>
            <a:r>
              <a:rPr lang="de-DE" dirty="0" smtClean="0">
                <a:latin typeface="Monotype Corsiva" pitchFamily="66" charset="0"/>
              </a:rPr>
              <a:t>Er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schuf  16  Operetten</a:t>
            </a:r>
            <a:r>
              <a:rPr lang="de-DE" dirty="0" smtClean="0">
                <a:latin typeface="Monotype Corsiva" pitchFamily="66" charset="0"/>
              </a:rPr>
              <a:t>,  darunter  “Die </a:t>
            </a:r>
            <a:r>
              <a:rPr lang="de-DE" dirty="0" smtClean="0">
                <a:latin typeface="Monotype Corsiva" pitchFamily="66" charset="0"/>
              </a:rPr>
              <a:t>Fledermaus</a:t>
            </a:r>
            <a:r>
              <a:rPr lang="de-DE" dirty="0" smtClean="0">
                <a:latin typeface="Monotype Corsiva" pitchFamily="66" charset="0"/>
              </a:rPr>
              <a:t>” (1876), “Die Nacht in </a:t>
            </a:r>
            <a:r>
              <a:rPr lang="de-DE" dirty="0" smtClean="0">
                <a:latin typeface="Monotype Corsiva" pitchFamily="66" charset="0"/>
              </a:rPr>
              <a:t>Venedig</a:t>
            </a:r>
            <a:r>
              <a:rPr lang="de-DE" dirty="0" smtClean="0">
                <a:latin typeface="Monotype Corsiva" pitchFamily="66" charset="0"/>
              </a:rPr>
              <a:t>”  (1883)  und  “Der  Zigeunerbaron” </a:t>
            </a:r>
            <a:r>
              <a:rPr lang="de-DE" dirty="0" smtClean="0">
                <a:latin typeface="Monotype Corsiva" pitchFamily="66" charset="0"/>
              </a:rPr>
              <a:t>(</a:t>
            </a:r>
            <a:r>
              <a:rPr lang="de-DE" dirty="0" smtClean="0">
                <a:latin typeface="Monotype Corsiva" pitchFamily="66" charset="0"/>
              </a:rPr>
              <a:t>1885</a:t>
            </a:r>
            <a:r>
              <a:rPr lang="de-DE" dirty="0" smtClean="0">
                <a:latin typeface="Monotype Corsiva" pitchFamily="66" charset="0"/>
              </a:rPr>
              <a:t>).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de-DE" dirty="0" smtClean="0">
                <a:latin typeface="Monotype Corsiva" pitchFamily="66" charset="0"/>
              </a:rPr>
              <a:t>Sie  </a:t>
            </a:r>
            <a:r>
              <a:rPr lang="de-DE" dirty="0" smtClean="0">
                <a:latin typeface="Monotype Corsiva" pitchFamily="66" charset="0"/>
              </a:rPr>
              <a:t>erfreuen  sich  großer  </a:t>
            </a:r>
            <a:r>
              <a:rPr lang="de-DE" dirty="0" smtClean="0">
                <a:latin typeface="Monotype Corsiva" pitchFamily="66" charset="0"/>
              </a:rPr>
              <a:t>Beliebtheit.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J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 Strauß  komponierte  über  500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Walzer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5842" name="Picture 2" descr="http://img457.imageshack.us/img457/3095/strausstziganevx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35861"/>
            <a:ext cx="3024336" cy="392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://image01.lyrics.com/artists/pic200/drP500/P560/p56041vazb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996952"/>
            <a:ext cx="265120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548680"/>
            <a:ext cx="7491412" cy="4714875"/>
          </a:xfrm>
        </p:spPr>
        <p:txBody>
          <a:bodyPr/>
          <a:lstStyle/>
          <a:p>
            <a:pPr algn="ctr">
              <a:buNone/>
            </a:pPr>
            <a:r>
              <a:rPr lang="de-DE" sz="3700" dirty="0" smtClean="0">
                <a:latin typeface="Monotype Corsiva" pitchFamily="66" charset="0"/>
              </a:rPr>
              <a:t>Seine  Walzer  </a:t>
            </a:r>
            <a:r>
              <a:rPr lang="de-DE" sz="37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“Wiener  Walzer”  </a:t>
            </a:r>
            <a:r>
              <a:rPr lang="de-DE" sz="3700" dirty="0" smtClean="0">
                <a:latin typeface="Monotype Corsiva" pitchFamily="66" charset="0"/>
              </a:rPr>
              <a:t>und  “</a:t>
            </a:r>
            <a:r>
              <a:rPr lang="de-DE" sz="37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An</a:t>
            </a:r>
            <a:r>
              <a:rPr lang="ru-RU" sz="37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de-DE" sz="37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der  </a:t>
            </a:r>
            <a:r>
              <a:rPr lang="de-DE" sz="37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schönen  blauen  Donau”  </a:t>
            </a:r>
            <a:r>
              <a:rPr lang="de-DE" sz="3700" dirty="0" smtClean="0">
                <a:latin typeface="Monotype Corsiva" pitchFamily="66" charset="0"/>
              </a:rPr>
              <a:t>wurden </a:t>
            </a:r>
            <a:r>
              <a:rPr lang="de-DE" sz="3700" dirty="0" smtClean="0">
                <a:latin typeface="Monotype Corsiva" pitchFamily="66" charset="0"/>
              </a:rPr>
              <a:t>zur  </a:t>
            </a:r>
            <a:r>
              <a:rPr lang="de-DE" sz="3700" dirty="0" smtClean="0">
                <a:latin typeface="Monotype Corsiva" pitchFamily="66" charset="0"/>
              </a:rPr>
              <a:t>Klassik  der  Musikkunst.</a:t>
            </a:r>
            <a:endParaRPr lang="ru-RU" sz="3700" dirty="0">
              <a:latin typeface="Monotype Corsiva" pitchFamily="66" charset="0"/>
            </a:endParaRPr>
          </a:p>
        </p:txBody>
      </p:sp>
      <p:pic>
        <p:nvPicPr>
          <p:cNvPr id="34818" name="Picture 2" descr="http://static.diary.ru/userdir/6/1/1/4/611412/30070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3524828" cy="4388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://www.chorm.ru/uploads/posts/2013-05/1367517034_strauss_waltzes.jpg"/>
          <p:cNvPicPr>
            <a:picLocks noChangeAspect="1" noChangeArrowheads="1"/>
          </p:cNvPicPr>
          <p:nvPr/>
        </p:nvPicPr>
        <p:blipFill>
          <a:blip r:embed="rId3" cstate="print"/>
          <a:srcRect b="8262"/>
          <a:stretch>
            <a:fillRect/>
          </a:stretch>
        </p:blipFill>
        <p:spPr bwMode="auto">
          <a:xfrm>
            <a:off x="5292080" y="2708920"/>
            <a:ext cx="349250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04664"/>
            <a:ext cx="7560840" cy="4714875"/>
          </a:xfrm>
        </p:spPr>
        <p:txBody>
          <a:bodyPr/>
          <a:lstStyle/>
          <a:p>
            <a:pPr algn="ctr">
              <a:buNone/>
            </a:pPr>
            <a:r>
              <a:rPr lang="de-DE" sz="3600" dirty="0" smtClean="0">
                <a:latin typeface="Monotype Corsiva" pitchFamily="66" charset="0"/>
              </a:rPr>
              <a:t>Er  starb  am  3.  Juni  1899  in  </a:t>
            </a:r>
            <a:r>
              <a:rPr lang="de-DE" sz="3600" dirty="0" smtClean="0">
                <a:latin typeface="Monotype Corsiva" pitchFamily="66" charset="0"/>
              </a:rPr>
              <a:t>Wien.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de-DE" sz="3600" dirty="0" smtClean="0">
                <a:latin typeface="Monotype Corsiva" pitchFamily="66" charset="0"/>
              </a:rPr>
              <a:t>Auf  </a:t>
            </a:r>
            <a:r>
              <a:rPr lang="de-DE" sz="3600" dirty="0" smtClean="0">
                <a:latin typeface="Monotype Corsiva" pitchFamily="66" charset="0"/>
              </a:rPr>
              <a:t>seinem  Grab  auf  dem 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de-DE" sz="3600" dirty="0" smtClean="0">
                <a:latin typeface="Monotype Corsiva" pitchFamily="66" charset="0"/>
              </a:rPr>
              <a:t>Wienerfriedhof</a:t>
            </a:r>
            <a:r>
              <a:rPr lang="de-DE" sz="3600" dirty="0" smtClean="0">
                <a:latin typeface="Monotype Corsiva" pitchFamily="66" charset="0"/>
              </a:rPr>
              <a:t>,  wo  er  neben  dem 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de-DE" sz="3600" dirty="0" smtClean="0">
                <a:latin typeface="Monotype Corsiva" pitchFamily="66" charset="0"/>
              </a:rPr>
              <a:t>Komponisten  </a:t>
            </a:r>
            <a:r>
              <a:rPr lang="de-DE" sz="3600" dirty="0" err="1" smtClean="0">
                <a:latin typeface="Monotype Corsiva" pitchFamily="66" charset="0"/>
              </a:rPr>
              <a:t>J.Brams</a:t>
            </a:r>
            <a:r>
              <a:rPr lang="de-DE" sz="3600" dirty="0" smtClean="0">
                <a:latin typeface="Monotype Corsiva" pitchFamily="66" charset="0"/>
              </a:rPr>
              <a:t> ruht</a:t>
            </a:r>
            <a:r>
              <a:rPr lang="ru-RU" sz="3600" dirty="0" smtClean="0">
                <a:latin typeface="Monotype Corsiva" pitchFamily="66" charset="0"/>
              </a:rPr>
              <a:t>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36866" name="Picture 2" descr="http://www.thehistoryblog.com/wp-content/uploads/2012/07/Strauss_gr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3156678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://i.telegraph.co.uk/multimedia/archive/02264/Johann-Strauss_2264445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1192" y="3356992"/>
            <a:ext cx="4672807" cy="2919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28600"/>
            <a:ext cx="7731968" cy="1143000"/>
          </a:xfrm>
        </p:spPr>
        <p:txBody>
          <a:bodyPr/>
          <a:lstStyle/>
          <a:p>
            <a:pPr algn="ctr"/>
            <a:r>
              <a:rPr lang="en-US" sz="5400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Strauß-Denkmal</a:t>
            </a:r>
            <a:r>
              <a:rPr lang="en-US" sz="54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in Wien Park</a:t>
            </a:r>
            <a:endParaRPr lang="ru-RU" sz="54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7892" name="Picture 4" descr="http://travel-live.ru/wp-content/uploads/images/linz-hauptplatz_31-e1331626248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7344816" cy="552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812360" cy="1143000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Strauss-</a:t>
            </a:r>
            <a:r>
              <a:rPr lang="en-US" sz="5400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Denkmal</a:t>
            </a:r>
            <a:r>
              <a:rPr lang="en-US" sz="54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in</a:t>
            </a:r>
            <a:r>
              <a:rPr lang="ru-RU" sz="54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Pawlowsk</a:t>
            </a:r>
            <a:endParaRPr lang="ru-RU" sz="54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8914" name="Picture 2" descr="http://ib1.keep4u.ru/b/081012/c5/c569eaaf37d8dcb6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3975906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://prv2.lori-images.net/pavlovsk-pamyatnik-iogannu-shtrausu-0004140766-preview.jpg"/>
          <p:cNvPicPr>
            <a:picLocks noChangeAspect="1" noChangeArrowheads="1"/>
          </p:cNvPicPr>
          <p:nvPr/>
        </p:nvPicPr>
        <p:blipFill>
          <a:blip r:embed="rId3" cstate="print"/>
          <a:srcRect l="3516" t="2589" r="12094" b="4207"/>
          <a:stretch>
            <a:fillRect/>
          </a:stretch>
        </p:blipFill>
        <p:spPr bwMode="auto">
          <a:xfrm>
            <a:off x="5436096" y="1268760"/>
            <a:ext cx="345638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404664"/>
            <a:ext cx="4860032" cy="6120680"/>
          </a:xfrm>
        </p:spPr>
        <p:txBody>
          <a:bodyPr/>
          <a:lstStyle/>
          <a:p>
            <a:pPr algn="ctr">
              <a:buNone/>
            </a:pPr>
            <a:r>
              <a:rPr lang="de-DE" sz="3600" dirty="0" smtClean="0">
                <a:latin typeface="Monotype Corsiva" pitchFamily="66" charset="0"/>
              </a:rPr>
              <a:t>Der  berühmte  österreichische  </a:t>
            </a:r>
            <a:r>
              <a:rPr lang="de-DE" sz="3600" dirty="0" smtClean="0">
                <a:latin typeface="Monotype Corsiva" pitchFamily="66" charset="0"/>
              </a:rPr>
              <a:t>Komponist</a:t>
            </a:r>
            <a:r>
              <a:rPr lang="de-DE" sz="3600" dirty="0" smtClean="0">
                <a:latin typeface="Monotype Corsiva" pitchFamily="66" charset="0"/>
              </a:rPr>
              <a:t>,  Geiger  </a:t>
            </a:r>
            <a:r>
              <a:rPr lang="de-DE" sz="3600" dirty="0" smtClean="0">
                <a:latin typeface="Monotype Corsiva" pitchFamily="66" charset="0"/>
              </a:rPr>
              <a:t>und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de-DE" sz="3600" dirty="0" smtClean="0">
                <a:latin typeface="Monotype Corsiva" pitchFamily="66" charset="0"/>
              </a:rPr>
              <a:t>Dirigent  </a:t>
            </a:r>
            <a:r>
              <a:rPr lang="de-DE" sz="3600" dirty="0" smtClean="0">
                <a:latin typeface="Monotype Corsiva" pitchFamily="66" charset="0"/>
              </a:rPr>
              <a:t>Johann </a:t>
            </a:r>
            <a:endParaRPr lang="ru-RU" sz="36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de-DE" sz="3600" dirty="0" smtClean="0">
                <a:latin typeface="Monotype Corsiva" pitchFamily="66" charset="0"/>
              </a:rPr>
              <a:t>Strauß  </a:t>
            </a:r>
            <a:r>
              <a:rPr lang="de-DE" sz="3600" dirty="0" smtClean="0">
                <a:latin typeface="Monotype Corsiva" pitchFamily="66" charset="0"/>
              </a:rPr>
              <a:t>wurde  am  25. </a:t>
            </a:r>
            <a:r>
              <a:rPr lang="de-DE" sz="3600" dirty="0" smtClean="0">
                <a:latin typeface="Monotype Corsiva" pitchFamily="66" charset="0"/>
              </a:rPr>
              <a:t>Oktober  </a:t>
            </a:r>
            <a:r>
              <a:rPr lang="de-DE" sz="3600" dirty="0" smtClean="0">
                <a:latin typeface="Monotype Corsiva" pitchFamily="66" charset="0"/>
              </a:rPr>
              <a:t>1825  in </a:t>
            </a:r>
            <a:r>
              <a:rPr lang="de-DE" sz="3600" dirty="0" smtClean="0">
                <a:latin typeface="Monotype Corsiva" pitchFamily="66" charset="0"/>
              </a:rPr>
              <a:t>Wien  in  der  Familie  des  berühmten Walzerkönigs  </a:t>
            </a:r>
            <a:r>
              <a:rPr lang="de-DE" sz="3600" dirty="0" smtClean="0">
                <a:latin typeface="Monotype Corsiva" pitchFamily="66" charset="0"/>
              </a:rPr>
              <a:t>Johann  Strauß </a:t>
            </a:r>
          </a:p>
          <a:p>
            <a:pPr algn="ctr">
              <a:buNone/>
            </a:pPr>
            <a:r>
              <a:rPr lang="de-DE" sz="3600" dirty="0" smtClean="0">
                <a:latin typeface="Monotype Corsiva" pitchFamily="66" charset="0"/>
              </a:rPr>
              <a:t>geboren</a:t>
            </a:r>
            <a:r>
              <a:rPr lang="ru-RU" sz="3600" dirty="0" smtClean="0">
                <a:latin typeface="Monotype Corsiva" pitchFamily="66" charset="0"/>
              </a:rPr>
              <a:t>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27652" name="Picture 4" descr="http://upload.wikimedia.org/wikipedia/commons/thumb/9/9e/Johann_Strauss_II_%284%29.jpg/220px-Johann_Strauss_II_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3190353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http://upload.wikimedia.org/wikipedia/commons/thumb/4/43/Johann_Strauss_II_Birthplace_by_Ludwig_Wegmann.jpg/220px-Johann_Strauss_II_Birthplace_by_Ludwig_Wegma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510" y="4005064"/>
            <a:ext cx="358654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60648"/>
            <a:ext cx="7491412" cy="4714875"/>
          </a:xfrm>
        </p:spPr>
        <p:txBody>
          <a:bodyPr/>
          <a:lstStyle/>
          <a:p>
            <a:pPr algn="ctr">
              <a:buNone/>
            </a:pPr>
            <a:r>
              <a:rPr lang="de-DE" dirty="0" smtClean="0">
                <a:latin typeface="Monotype Corsiva" pitchFamily="66" charset="0"/>
              </a:rPr>
              <a:t>Johann Strauß (der Sohn) müsste </a:t>
            </a:r>
            <a:r>
              <a:rPr lang="de-DE" dirty="0" smtClean="0">
                <a:latin typeface="Monotype Corsiva" pitchFamily="66" charset="0"/>
              </a:rPr>
              <a:t>Bankbeamter  werden.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de-DE" dirty="0" smtClean="0">
                <a:latin typeface="Monotype Corsiva" pitchFamily="66" charset="0"/>
              </a:rPr>
              <a:t>Aber  </a:t>
            </a:r>
            <a:r>
              <a:rPr lang="de-DE" dirty="0" smtClean="0">
                <a:latin typeface="Monotype Corsiva" pitchFamily="66" charset="0"/>
              </a:rPr>
              <a:t>gegen  den  Wunsch  des  Vaters </a:t>
            </a:r>
          </a:p>
          <a:p>
            <a:pPr algn="ctr">
              <a:buNone/>
            </a:pPr>
            <a:r>
              <a:rPr lang="de-DE" dirty="0" smtClean="0">
                <a:latin typeface="Monotype Corsiva" pitchFamily="66" charset="0"/>
              </a:rPr>
              <a:t>begann  er  Geige  zu  spielen  und  nahm </a:t>
            </a:r>
          </a:p>
          <a:p>
            <a:pPr algn="ctr">
              <a:buNone/>
            </a:pPr>
            <a:r>
              <a:rPr lang="de-DE" dirty="0" smtClean="0">
                <a:latin typeface="Monotype Corsiva" pitchFamily="66" charset="0"/>
              </a:rPr>
              <a:t>den  Unterricht  im  Komponieren  bei  </a:t>
            </a:r>
            <a:r>
              <a:rPr lang="de-DE" dirty="0" smtClean="0">
                <a:latin typeface="Monotype Corsiva" pitchFamily="66" charset="0"/>
              </a:rPr>
              <a:t>einem  </a:t>
            </a:r>
            <a:r>
              <a:rPr lang="de-DE" dirty="0" smtClean="0">
                <a:latin typeface="Monotype Corsiva" pitchFamily="66" charset="0"/>
              </a:rPr>
              <a:t>Komponisten.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8676" name="Picture 4" descr="http://upload.wikimedia.org/wikipedia/commons/thumb/3/39/Johann_Strauss_II_by_Josef_Kriehuber_1853.jpg/170px-Johann_Strauss_II_by_Josef_Kriehuber_185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8E7"/>
              </a:clrFrom>
              <a:clrTo>
                <a:srgbClr val="FBF8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068960"/>
            <a:ext cx="2833646" cy="3600400"/>
          </a:xfrm>
          <a:prstGeom prst="rect">
            <a:avLst/>
          </a:prstGeom>
          <a:noFill/>
        </p:spPr>
      </p:pic>
      <p:pic>
        <p:nvPicPr>
          <p:cNvPr id="28678" name="Picture 6" descr="http://works.tarefer.ru/32/100001/pics/image001.gif"/>
          <p:cNvPicPr>
            <a:picLocks noChangeAspect="1" noChangeArrowheads="1"/>
          </p:cNvPicPr>
          <p:nvPr/>
        </p:nvPicPr>
        <p:blipFill>
          <a:blip r:embed="rId3" cstate="print"/>
          <a:srcRect l="6146" t="2487" b="7988"/>
          <a:stretch>
            <a:fillRect/>
          </a:stretch>
        </p:blipFill>
        <p:spPr bwMode="auto">
          <a:xfrm>
            <a:off x="6368802" y="3140968"/>
            <a:ext cx="2775198" cy="327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http://img441.imageshack.us/img441/6339/464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140968"/>
            <a:ext cx="265978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491412" cy="11430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Kursalon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Wien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</a:t>
            </a:r>
            <a:r>
              <a:rPr lang="de-DE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das erste Mal die Musik von Johann Strauß </a:t>
            </a:r>
            <a:r>
              <a:rPr lang="de-DE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begonnen</a:t>
            </a:r>
            <a:r>
              <a:rPr lang="de-DE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9938" name="Picture 2" descr="http://lady-uspech.ru/wp-content/uploads/2012/03/Kursa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7488832" cy="447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32656"/>
            <a:ext cx="7707436" cy="4714875"/>
          </a:xfrm>
        </p:spPr>
        <p:txBody>
          <a:bodyPr/>
          <a:lstStyle/>
          <a:p>
            <a:pPr algn="ctr">
              <a:buNone/>
            </a:pPr>
            <a:r>
              <a:rPr lang="de-DE" dirty="0" smtClean="0">
                <a:latin typeface="Monotype Corsiva" pitchFamily="66" charset="0"/>
              </a:rPr>
              <a:t>An  einem  Oktoberabend  1844  fand  in </a:t>
            </a:r>
            <a:r>
              <a:rPr lang="de-DE" dirty="0" smtClean="0">
                <a:latin typeface="Monotype Corsiva" pitchFamily="66" charset="0"/>
              </a:rPr>
              <a:t>einem  </a:t>
            </a:r>
            <a:r>
              <a:rPr lang="de-DE" dirty="0" smtClean="0">
                <a:latin typeface="Monotype Corsiva" pitchFamily="66" charset="0"/>
              </a:rPr>
              <a:t>Casino  bei  Wien  sein  Konzert </a:t>
            </a:r>
            <a:r>
              <a:rPr lang="de-DE" dirty="0" smtClean="0">
                <a:latin typeface="Monotype Corsiva" pitchFamily="66" charset="0"/>
              </a:rPr>
              <a:t>statt.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de-DE" dirty="0" smtClean="0">
                <a:latin typeface="Monotype Corsiva" pitchFamily="66" charset="0"/>
              </a:rPr>
              <a:t>Das  </a:t>
            </a:r>
            <a:r>
              <a:rPr lang="de-DE" dirty="0" smtClean="0">
                <a:latin typeface="Monotype Corsiva" pitchFamily="66" charset="0"/>
              </a:rPr>
              <a:t>Publikum  kannte  und  achtete  nur </a:t>
            </a:r>
            <a:r>
              <a:rPr lang="de-DE" dirty="0" smtClean="0">
                <a:latin typeface="Monotype Corsiva" pitchFamily="66" charset="0"/>
              </a:rPr>
              <a:t>seinen  Vater.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de-DE" dirty="0" smtClean="0">
                <a:latin typeface="Monotype Corsiva" pitchFamily="66" charset="0"/>
              </a:rPr>
              <a:t>Der  </a:t>
            </a:r>
            <a:r>
              <a:rPr lang="de-DE" dirty="0" smtClean="0">
                <a:latin typeface="Monotype Corsiva" pitchFamily="66" charset="0"/>
              </a:rPr>
              <a:t>junge  Strauß 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de-DE" dirty="0" smtClean="0">
                <a:latin typeface="Monotype Corsiva" pitchFamily="66" charset="0"/>
              </a:rPr>
              <a:t>trat  </a:t>
            </a:r>
            <a:r>
              <a:rPr lang="de-DE" dirty="0" smtClean="0">
                <a:latin typeface="Monotype Corsiva" pitchFamily="66" charset="0"/>
              </a:rPr>
              <a:t>mit  einem  </a:t>
            </a:r>
            <a:r>
              <a:rPr lang="de-DE" dirty="0" smtClean="0">
                <a:latin typeface="Monotype Corsiva" pitchFamily="66" charset="0"/>
              </a:rPr>
              <a:t>eigenen  </a:t>
            </a:r>
            <a:r>
              <a:rPr lang="de-DE" dirty="0" smtClean="0">
                <a:latin typeface="Monotype Corsiva" pitchFamily="66" charset="0"/>
              </a:rPr>
              <a:t>Walzerprogramm  auf  und  </a:t>
            </a:r>
            <a:r>
              <a:rPr lang="de-DE" dirty="0" smtClean="0">
                <a:latin typeface="Monotype Corsiva" pitchFamily="66" charset="0"/>
              </a:rPr>
              <a:t>begeisterte  </a:t>
            </a:r>
            <a:r>
              <a:rPr lang="de-DE" dirty="0" smtClean="0">
                <a:latin typeface="Monotype Corsiva" pitchFamily="66" charset="0"/>
              </a:rPr>
              <a:t>dadurch  das  Publikum  und  die </a:t>
            </a:r>
            <a:r>
              <a:rPr lang="de-DE" dirty="0" smtClean="0">
                <a:latin typeface="Monotype Corsiva" pitchFamily="66" charset="0"/>
              </a:rPr>
              <a:t>Musiker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9698" name="Picture 2" descr="File:Johann Strauss II, silhouette.jpg"/>
          <p:cNvPicPr>
            <a:picLocks noChangeAspect="1" noChangeArrowheads="1"/>
          </p:cNvPicPr>
          <p:nvPr/>
        </p:nvPicPr>
        <p:blipFill>
          <a:blip r:embed="rId2" cstate="print"/>
          <a:srcRect l="11356" t="10097" r="12396" b="11654"/>
          <a:stretch>
            <a:fillRect/>
          </a:stretch>
        </p:blipFill>
        <p:spPr bwMode="auto">
          <a:xfrm>
            <a:off x="1907704" y="3248408"/>
            <a:ext cx="2736304" cy="3609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upload.wikimedia.org/wikipedia/commons/thumb/9/9e/Eduard_Strauss_concert_poster.jpg/220px-Eduard_Strauss_concert_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35065"/>
            <a:ext cx="2664296" cy="362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60648"/>
            <a:ext cx="7416824" cy="3456384"/>
          </a:xfrm>
        </p:spPr>
        <p:txBody>
          <a:bodyPr/>
          <a:lstStyle/>
          <a:p>
            <a:pPr algn="ctr">
              <a:buNone/>
            </a:pPr>
            <a:r>
              <a:rPr lang="de-DE" sz="3500" dirty="0" smtClean="0">
                <a:latin typeface="Monotype Corsiva" pitchFamily="66" charset="0"/>
              </a:rPr>
              <a:t>Seine  ersten  Lieder  in  Form  der  Walzer </a:t>
            </a:r>
            <a:r>
              <a:rPr lang="de-DE" sz="3500" dirty="0" smtClean="0">
                <a:latin typeface="Monotype Corsiva" pitchFamily="66" charset="0"/>
              </a:rPr>
              <a:t>waren  </a:t>
            </a:r>
            <a:r>
              <a:rPr lang="de-DE" sz="35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“Lieder  der  Freiheit”,  “Lieder  der </a:t>
            </a:r>
            <a:r>
              <a:rPr lang="de-DE" sz="35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Barrikaden</a:t>
            </a:r>
            <a:r>
              <a:rPr lang="de-DE" sz="35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”, </a:t>
            </a:r>
            <a:r>
              <a:rPr lang="de-DE" sz="35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“</a:t>
            </a:r>
            <a:r>
              <a:rPr lang="de-DE" sz="35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Revolutionsmarsch</a:t>
            </a:r>
            <a:r>
              <a:rPr lang="de-DE" sz="35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”</a:t>
            </a:r>
            <a:r>
              <a:rPr lang="ru-RU" sz="3500" dirty="0" smtClean="0">
                <a:latin typeface="Monotype Corsiva" pitchFamily="66" charset="0"/>
              </a:rPr>
              <a:t>. </a:t>
            </a:r>
            <a:r>
              <a:rPr lang="de-DE" sz="3500" dirty="0" smtClean="0">
                <a:latin typeface="Monotype Corsiva" pitchFamily="66" charset="0"/>
              </a:rPr>
              <a:t>Im</a:t>
            </a:r>
            <a:r>
              <a:rPr lang="ru-RU" sz="3500" dirty="0" smtClean="0">
                <a:latin typeface="Monotype Corsiva" pitchFamily="66" charset="0"/>
              </a:rPr>
              <a:t> </a:t>
            </a:r>
            <a:r>
              <a:rPr lang="de-DE" sz="3500" dirty="0" smtClean="0">
                <a:latin typeface="Monotype Corsiva" pitchFamily="66" charset="0"/>
              </a:rPr>
              <a:t>Jahre 1849</a:t>
            </a:r>
            <a:r>
              <a:rPr lang="de-DE" sz="3500" dirty="0" smtClean="0">
                <a:latin typeface="Monotype Corsiva" pitchFamily="66" charset="0"/>
              </a:rPr>
              <a:t>, </a:t>
            </a:r>
            <a:r>
              <a:rPr lang="de-DE" sz="3500" dirty="0" smtClean="0">
                <a:latin typeface="Monotype Corsiva" pitchFamily="66" charset="0"/>
              </a:rPr>
              <a:t>nach  </a:t>
            </a:r>
            <a:r>
              <a:rPr lang="de-DE" sz="3500" dirty="0" smtClean="0">
                <a:latin typeface="Monotype Corsiva" pitchFamily="66" charset="0"/>
              </a:rPr>
              <a:t>dem </a:t>
            </a:r>
            <a:r>
              <a:rPr lang="de-DE" sz="3500" dirty="0" smtClean="0">
                <a:latin typeface="Monotype Corsiva" pitchFamily="66" charset="0"/>
              </a:rPr>
              <a:t>Tode seines</a:t>
            </a:r>
            <a:r>
              <a:rPr lang="ru-RU" sz="3500" dirty="0" smtClean="0">
                <a:latin typeface="Monotype Corsiva" pitchFamily="66" charset="0"/>
              </a:rPr>
              <a:t> </a:t>
            </a:r>
            <a:r>
              <a:rPr lang="de-DE" sz="3500" dirty="0" smtClean="0">
                <a:latin typeface="Monotype Corsiva" pitchFamily="66" charset="0"/>
              </a:rPr>
              <a:t>Vaters</a:t>
            </a:r>
            <a:r>
              <a:rPr lang="de-DE" sz="3500" dirty="0" smtClean="0">
                <a:latin typeface="Monotype Corsiva" pitchFamily="66" charset="0"/>
              </a:rPr>
              <a:t>, </a:t>
            </a:r>
            <a:r>
              <a:rPr lang="de-DE" sz="3500" dirty="0" smtClean="0">
                <a:latin typeface="Monotype Corsiva" pitchFamily="66" charset="0"/>
              </a:rPr>
              <a:t>dirigierte  </a:t>
            </a:r>
            <a:r>
              <a:rPr lang="de-DE" sz="3500" dirty="0" smtClean="0">
                <a:latin typeface="Monotype Corsiva" pitchFamily="66" charset="0"/>
              </a:rPr>
              <a:t>Johann  sein </a:t>
            </a:r>
            <a:r>
              <a:rPr lang="de-DE" sz="3500" dirty="0" smtClean="0">
                <a:latin typeface="Monotype Corsiva" pitchFamily="66" charset="0"/>
              </a:rPr>
              <a:t>Orchester</a:t>
            </a:r>
            <a:r>
              <a:rPr lang="ru-RU" sz="3500" dirty="0" smtClean="0">
                <a:latin typeface="Monotype Corsiva" pitchFamily="66" charset="0"/>
              </a:rPr>
              <a:t> </a:t>
            </a:r>
            <a:r>
              <a:rPr lang="de-DE" sz="3500" dirty="0" smtClean="0">
                <a:latin typeface="Monotype Corsiva" pitchFamily="66" charset="0"/>
              </a:rPr>
              <a:t>und machte viele </a:t>
            </a:r>
            <a:r>
              <a:rPr lang="ru-RU" sz="3500" dirty="0" smtClean="0">
                <a:latin typeface="Monotype Corsiva" pitchFamily="66" charset="0"/>
              </a:rPr>
              <a:t> </a:t>
            </a:r>
            <a:r>
              <a:rPr lang="de-DE" sz="3500" dirty="0" smtClean="0">
                <a:latin typeface="Monotype Corsiva" pitchFamily="66" charset="0"/>
              </a:rPr>
              <a:t>Konzertreisen in Europa</a:t>
            </a:r>
            <a:r>
              <a:rPr lang="ru-RU" sz="3500" dirty="0" smtClean="0">
                <a:latin typeface="Monotype Corsiva" pitchFamily="66" charset="0"/>
              </a:rPr>
              <a:t> </a:t>
            </a:r>
            <a:r>
              <a:rPr lang="de-DE" sz="3500" dirty="0" smtClean="0">
                <a:latin typeface="Monotype Corsiva" pitchFamily="66" charset="0"/>
              </a:rPr>
              <a:t>und  </a:t>
            </a:r>
            <a:r>
              <a:rPr lang="de-DE" sz="3500" dirty="0" smtClean="0">
                <a:latin typeface="Monotype Corsiva" pitchFamily="66" charset="0"/>
              </a:rPr>
              <a:t>Amerika.</a:t>
            </a:r>
            <a:endParaRPr lang="ru-RU" sz="3500" dirty="0">
              <a:latin typeface="Monotype Corsiva" pitchFamily="66" charset="0"/>
            </a:endParaRPr>
          </a:p>
        </p:txBody>
      </p:sp>
      <p:pic>
        <p:nvPicPr>
          <p:cNvPr id="30724" name="Picture 4" descr="http://www.stihi.ru/pics/2012/04/14/3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243" y="3924182"/>
            <a:ext cx="3911757" cy="2933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://www.bva.cz/data/news/44/strauss-orches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9688"/>
            <a:ext cx="409036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404664"/>
            <a:ext cx="7491412" cy="4714875"/>
          </a:xfrm>
        </p:spPr>
        <p:txBody>
          <a:bodyPr/>
          <a:lstStyle/>
          <a:p>
            <a:pPr algn="ctr">
              <a:buNone/>
            </a:pPr>
            <a:r>
              <a:rPr lang="de-DE" dirty="0" smtClean="0">
                <a:latin typeface="Monotype Corsiva" pitchFamily="66" charset="0"/>
              </a:rPr>
              <a:t>Diese  Reisen  brachten  ihm  einen  </a:t>
            </a:r>
            <a:r>
              <a:rPr lang="de-DE" dirty="0" smtClean="0">
                <a:latin typeface="Monotype Corsiva" pitchFamily="66" charset="0"/>
              </a:rPr>
              <a:t>Weltruhm.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de-DE" dirty="0" smtClean="0">
                <a:latin typeface="Monotype Corsiva" pitchFamily="66" charset="0"/>
              </a:rPr>
              <a:t>Er  </a:t>
            </a:r>
            <a:r>
              <a:rPr lang="de-DE" dirty="0" smtClean="0">
                <a:latin typeface="Monotype Corsiva" pitchFamily="66" charset="0"/>
              </a:rPr>
              <a:t>gab  auch  Gastspiele  in  </a:t>
            </a:r>
            <a:r>
              <a:rPr lang="de-DE" dirty="0" smtClean="0">
                <a:latin typeface="Monotype Corsiva" pitchFamily="66" charset="0"/>
              </a:rPr>
              <a:t>Russland.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de-DE" dirty="0" smtClean="0">
                <a:latin typeface="Monotype Corsiva" pitchFamily="66" charset="0"/>
              </a:rPr>
              <a:t>Hier  </a:t>
            </a:r>
            <a:r>
              <a:rPr lang="de-DE" dirty="0" smtClean="0">
                <a:latin typeface="Monotype Corsiva" pitchFamily="66" charset="0"/>
              </a:rPr>
              <a:t>dirigierte  er  auf  vielen  Konzerten </a:t>
            </a:r>
            <a:r>
              <a:rPr lang="de-DE" dirty="0" smtClean="0">
                <a:latin typeface="Monotype Corsiva" pitchFamily="66" charset="0"/>
              </a:rPr>
              <a:t>in  </a:t>
            </a:r>
            <a:r>
              <a:rPr lang="de-DE" dirty="0" err="1" smtClean="0">
                <a:latin typeface="Monotype Corsiva" pitchFamily="66" charset="0"/>
              </a:rPr>
              <a:t>Pawlowsk</a:t>
            </a:r>
            <a:r>
              <a:rPr lang="de-DE" dirty="0" smtClean="0">
                <a:latin typeface="Monotype Corsiva" pitchFamily="66" charset="0"/>
              </a:rPr>
              <a:t>  bei  </a:t>
            </a:r>
            <a:r>
              <a:rPr lang="de-DE" dirty="0" smtClean="0">
                <a:latin typeface="Monotype Corsiva" pitchFamily="66" charset="0"/>
              </a:rPr>
              <a:t>Petersburg.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de-DE" dirty="0" smtClean="0">
                <a:latin typeface="Monotype Corsiva" pitchFamily="66" charset="0"/>
              </a:rPr>
              <a:t>Er  </a:t>
            </a:r>
            <a:r>
              <a:rPr lang="de-DE" dirty="0" smtClean="0">
                <a:latin typeface="Monotype Corsiva" pitchFamily="66" charset="0"/>
              </a:rPr>
              <a:t>spielte  nicht  nur  Kammer,  sondern </a:t>
            </a:r>
            <a:r>
              <a:rPr lang="de-DE" dirty="0" smtClean="0">
                <a:latin typeface="Monotype Corsiva" pitchFamily="66" charset="0"/>
              </a:rPr>
              <a:t>auch  </a:t>
            </a:r>
            <a:r>
              <a:rPr lang="de-DE" dirty="0" smtClean="0">
                <a:latin typeface="Monotype Corsiva" pitchFamily="66" charset="0"/>
              </a:rPr>
              <a:t>Symphoniemusik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1746" name="Picture 2" descr="http://www.sefon.ru/preview/m/e/d/6/ed6e49ae1d6243a3f5397a268f705be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3211531" cy="235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lemill.net/content/pieces/uppiece.2008-11-26.5876262232/image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3484" y="2987699"/>
            <a:ext cx="2620516" cy="387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File:Pavlovsk Muzyk vokz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543425"/>
            <a:ext cx="3800475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60648"/>
            <a:ext cx="7563420" cy="2880320"/>
          </a:xfrm>
        </p:spPr>
        <p:txBody>
          <a:bodyPr/>
          <a:lstStyle/>
          <a:p>
            <a:pPr algn="ctr">
              <a:buNone/>
            </a:pPr>
            <a:r>
              <a:rPr lang="de-DE" dirty="0" smtClean="0">
                <a:latin typeface="Monotype Corsiva" pitchFamily="66" charset="0"/>
              </a:rPr>
              <a:t>In  Russland  komponierte  er  einige  </a:t>
            </a:r>
            <a:r>
              <a:rPr lang="de-DE" dirty="0" smtClean="0">
                <a:latin typeface="Monotype Corsiva" pitchFamily="66" charset="0"/>
              </a:rPr>
              <a:t>Musikstücke  </a:t>
            </a:r>
            <a:r>
              <a:rPr lang="de-DE" dirty="0" smtClean="0">
                <a:latin typeface="Monotype Corsiva" pitchFamily="66" charset="0"/>
              </a:rPr>
              <a:t>zu  russischen  Themen  “</a:t>
            </a:r>
            <a:r>
              <a:rPr lang="de-DE" dirty="0" smtClean="0">
                <a:latin typeface="Monotype Corsiva" pitchFamily="66" charset="0"/>
              </a:rPr>
              <a:t>Abschied  </a:t>
            </a:r>
            <a:r>
              <a:rPr lang="de-DE" dirty="0" smtClean="0">
                <a:latin typeface="Monotype Corsiva" pitchFamily="66" charset="0"/>
              </a:rPr>
              <a:t>von  Petersburg”  (1858),  die </a:t>
            </a:r>
            <a:r>
              <a:rPr lang="de-DE" dirty="0" smtClean="0">
                <a:latin typeface="Monotype Corsiva" pitchFamily="66" charset="0"/>
              </a:rPr>
              <a:t>Polka </a:t>
            </a:r>
            <a:r>
              <a:rPr lang="de-DE" dirty="0" smtClean="0">
                <a:latin typeface="Monotype Corsiva" pitchFamily="66" charset="0"/>
              </a:rPr>
              <a:t>“Im  Wald  </a:t>
            </a:r>
            <a:r>
              <a:rPr lang="de-DE" dirty="0" err="1" smtClean="0">
                <a:latin typeface="Monotype Corsiva" pitchFamily="66" charset="0"/>
              </a:rPr>
              <a:t>Pawlowsk</a:t>
            </a:r>
            <a:r>
              <a:rPr lang="de-DE" dirty="0" smtClean="0">
                <a:latin typeface="Monotype Corsiva" pitchFamily="66" charset="0"/>
              </a:rPr>
              <a:t>”  (1869) </a:t>
            </a:r>
            <a:r>
              <a:rPr lang="de-DE" dirty="0" smtClean="0">
                <a:latin typeface="Monotype Corsiva" pitchFamily="66" charset="0"/>
              </a:rPr>
              <a:t>und </a:t>
            </a:r>
            <a:r>
              <a:rPr lang="de-DE" dirty="0" smtClean="0">
                <a:latin typeface="Monotype Corsiva" pitchFamily="66" charset="0"/>
              </a:rPr>
              <a:t>einen 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de-DE" dirty="0" smtClean="0">
                <a:latin typeface="Monotype Corsiva" pitchFamily="66" charset="0"/>
              </a:rPr>
              <a:t> </a:t>
            </a:r>
            <a:r>
              <a:rPr lang="de-DE" dirty="0" smtClean="0">
                <a:latin typeface="Monotype Corsiva" pitchFamily="66" charset="0"/>
              </a:rPr>
              <a:t>Phantasie–Walzer  “Das  </a:t>
            </a:r>
            <a:r>
              <a:rPr lang="de-DE" dirty="0" smtClean="0">
                <a:latin typeface="Monotype Corsiva" pitchFamily="66" charset="0"/>
              </a:rPr>
              <a:t>russische  </a:t>
            </a:r>
            <a:r>
              <a:rPr lang="de-DE" dirty="0" smtClean="0">
                <a:latin typeface="Monotype Corsiva" pitchFamily="66" charset="0"/>
              </a:rPr>
              <a:t>Dorf</a:t>
            </a:r>
            <a:r>
              <a:rPr lang="de-DE" dirty="0" smtClean="0">
                <a:latin typeface="Monotype Corsiva" pitchFamily="66" charset="0"/>
              </a:rPr>
              <a:t>”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2770" name="Picture 2" descr="File:Donauwalzer Cranz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808415"/>
            <a:ext cx="3096344" cy="404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File:Johann Strauss Sohn Wiener Blut op 35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99184"/>
            <a:ext cx="3287641" cy="405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404664"/>
            <a:ext cx="4716016" cy="5832648"/>
          </a:xfrm>
        </p:spPr>
        <p:txBody>
          <a:bodyPr/>
          <a:lstStyle/>
          <a:p>
            <a:pPr algn="ctr">
              <a:buNone/>
            </a:pPr>
            <a:r>
              <a:rPr lang="de-DE" sz="3300" dirty="0" smtClean="0">
                <a:latin typeface="Monotype Corsiva" pitchFamily="66" charset="0"/>
              </a:rPr>
              <a:t>Während  er  Orchester  dirigierte,  </a:t>
            </a:r>
            <a:r>
              <a:rPr lang="de-DE" sz="3300" dirty="0" smtClean="0">
                <a:latin typeface="Monotype Corsiva" pitchFamily="66" charset="0"/>
              </a:rPr>
              <a:t>spielte  </a:t>
            </a:r>
            <a:r>
              <a:rPr lang="de-DE" sz="3300" dirty="0" smtClean="0">
                <a:latin typeface="Monotype Corsiva" pitchFamily="66" charset="0"/>
              </a:rPr>
              <a:t>er  gleichzeitig  meisterhaft  </a:t>
            </a:r>
            <a:r>
              <a:rPr lang="de-DE" sz="3300" dirty="0" smtClean="0">
                <a:latin typeface="Monotype Corsiva" pitchFamily="66" charset="0"/>
              </a:rPr>
              <a:t>Geige.</a:t>
            </a:r>
            <a:r>
              <a:rPr lang="ru-RU" sz="3300" dirty="0" smtClean="0">
                <a:latin typeface="Monotype Corsiva" pitchFamily="66" charset="0"/>
              </a:rPr>
              <a:t> </a:t>
            </a:r>
            <a:r>
              <a:rPr lang="de-DE" sz="3300" dirty="0" smtClean="0">
                <a:latin typeface="Monotype Corsiva" pitchFamily="66" charset="0"/>
              </a:rPr>
              <a:t>Die  </a:t>
            </a:r>
            <a:r>
              <a:rPr lang="de-DE" sz="3300" dirty="0" smtClean="0">
                <a:latin typeface="Monotype Corsiva" pitchFamily="66" charset="0"/>
              </a:rPr>
              <a:t>Kunst  von  J.  Strauß  wurde  </a:t>
            </a:r>
            <a:r>
              <a:rPr lang="de-DE" sz="33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von </a:t>
            </a:r>
            <a:r>
              <a:rPr lang="de-DE" sz="33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J</a:t>
            </a:r>
            <a:r>
              <a:rPr lang="de-DE" sz="33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de-DE" sz="3300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Brams</a:t>
            </a:r>
            <a:r>
              <a:rPr lang="de-DE" sz="33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 R.  Wagner  </a:t>
            </a:r>
            <a:r>
              <a:rPr lang="de-DE" sz="3300" dirty="0" smtClean="0">
                <a:latin typeface="Monotype Corsiva" pitchFamily="66" charset="0"/>
              </a:rPr>
              <a:t>und </a:t>
            </a:r>
            <a:r>
              <a:rPr lang="de-DE" sz="3300" dirty="0" smtClean="0">
                <a:latin typeface="Monotype Corsiva" pitchFamily="66" charset="0"/>
              </a:rPr>
              <a:t>von  anderen</a:t>
            </a:r>
            <a:r>
              <a:rPr lang="ru-RU" sz="3300" dirty="0" smtClean="0">
                <a:latin typeface="Monotype Corsiva" pitchFamily="66" charset="0"/>
              </a:rPr>
              <a:t> </a:t>
            </a:r>
            <a:r>
              <a:rPr lang="de-DE" sz="3300" dirty="0" smtClean="0">
                <a:latin typeface="Monotype Corsiva" pitchFamily="66" charset="0"/>
              </a:rPr>
              <a:t>Musikern  hochgeschätzt.</a:t>
            </a:r>
            <a:r>
              <a:rPr lang="ru-RU" sz="3300" dirty="0" smtClean="0">
                <a:latin typeface="Monotype Corsiva" pitchFamily="66" charset="0"/>
              </a:rPr>
              <a:t> </a:t>
            </a:r>
            <a:r>
              <a:rPr lang="de-DE" sz="3300" dirty="0" smtClean="0">
                <a:latin typeface="Monotype Corsiva" pitchFamily="66" charset="0"/>
              </a:rPr>
              <a:t>Seine  </a:t>
            </a:r>
            <a:r>
              <a:rPr lang="de-DE" sz="3300" dirty="0" smtClean="0">
                <a:latin typeface="Monotype Corsiva" pitchFamily="66" charset="0"/>
              </a:rPr>
              <a:t>letzten  Lebensjahre  </a:t>
            </a:r>
            <a:r>
              <a:rPr lang="de-DE" sz="3300" dirty="0" smtClean="0">
                <a:latin typeface="Monotype Corsiva" pitchFamily="66" charset="0"/>
              </a:rPr>
              <a:t>widmete  </a:t>
            </a:r>
            <a:r>
              <a:rPr lang="de-DE" sz="3300" dirty="0" smtClean="0">
                <a:latin typeface="Monotype Corsiva" pitchFamily="66" charset="0"/>
              </a:rPr>
              <a:t>er </a:t>
            </a:r>
            <a:r>
              <a:rPr lang="de-DE" sz="3300" dirty="0" smtClean="0">
                <a:latin typeface="Monotype Corsiva" pitchFamily="66" charset="0"/>
              </a:rPr>
              <a:t>dem  </a:t>
            </a:r>
            <a:r>
              <a:rPr lang="de-DE" sz="3300" dirty="0" smtClean="0">
                <a:latin typeface="Monotype Corsiva" pitchFamily="66" charset="0"/>
              </a:rPr>
              <a:t>Genre  der  Operette.</a:t>
            </a:r>
            <a:endParaRPr lang="ru-RU" sz="3300" dirty="0">
              <a:latin typeface="Monotype Corsiva" pitchFamily="66" charset="0"/>
            </a:endParaRPr>
          </a:p>
        </p:txBody>
      </p:sp>
      <p:pic>
        <p:nvPicPr>
          <p:cNvPr id="33796" name="Picture 4" descr="Файл:Johann Strauss and Brahms in Vie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3606924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Тема21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Тема21</Template>
  <TotalTime>111</TotalTime>
  <Words>369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Тема21</vt:lpstr>
      <vt:lpstr>Johann Strauß</vt:lpstr>
      <vt:lpstr>Слайд 2</vt:lpstr>
      <vt:lpstr>Слайд 3</vt:lpstr>
      <vt:lpstr>Kursalon Wien - das erste Mal die Musik von Johann Strauß begonnen.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Strauß-Denkmal in Wien Park</vt:lpstr>
      <vt:lpstr>Strauss-Denkmal in Pawlowsk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Komponist und Kapellmeister Richard  Wagner</dc:title>
  <dc:creator>HOME</dc:creator>
  <cp:lastModifiedBy>HOME</cp:lastModifiedBy>
  <cp:revision>16</cp:revision>
  <dcterms:created xsi:type="dcterms:W3CDTF">2014-05-18T07:14:52Z</dcterms:created>
  <dcterms:modified xsi:type="dcterms:W3CDTF">2014-05-18T09:18:26Z</dcterms:modified>
</cp:coreProperties>
</file>