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7" r:id="rId2"/>
    <p:sldId id="256" r:id="rId3"/>
    <p:sldId id="258" r:id="rId4"/>
    <p:sldId id="280" r:id="rId5"/>
    <p:sldId id="259" r:id="rId6"/>
    <p:sldId id="260" r:id="rId7"/>
    <p:sldId id="261" r:id="rId8"/>
    <p:sldId id="262" r:id="rId9"/>
    <p:sldId id="28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2" r:id="rId25"/>
    <p:sldId id="277" r:id="rId26"/>
    <p:sldId id="278" r:id="rId27"/>
    <p:sldId id="279" r:id="rId28"/>
    <p:sldId id="284" r:id="rId2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9900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7F583A-E0B1-41E8-AAAC-6E8338E81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768EA5-C506-48C7-A3A6-F05C3E3E0B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A3EA236-E8F7-4A6A-8700-B66D897F1E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96103A-BB67-4170-9D38-02F4EDC57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E82D8F-591D-4DCE-9FFA-0084F1507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745E2C-4DEC-4E78-8458-DFF230C81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1F8661-1A78-456F-9D13-64C5F9865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D97934-DBA1-4786-B67D-EEB539A243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D3BD18-B625-4E26-A26B-DDC79F6428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1EA0A-15A2-4DFF-A997-88440B4F84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17F5FE24-ED65-4A89-8E2B-8DA3FE5E99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D1FD4E0-996F-4C3B-AE13-1C9AD87BF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3489325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Ісламський світ.</a:t>
            </a:r>
            <a:b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err="1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ятки арабо-мусульманської  </a:t>
            </a:r>
            <a:r>
              <a:rPr lang="en-US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архітектури.</a:t>
            </a:r>
            <a:b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 smtClean="0">
                <a:solidFill>
                  <a:srgbClr val="FFC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C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896477" y="5334000"/>
            <a:ext cx="3613489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uk-UA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Підготувала </a:t>
            </a:r>
            <a:r>
              <a:rPr lang="uk-UA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учениці 11-А класу</a:t>
            </a:r>
          </a:p>
          <a:p>
            <a:pPr>
              <a:lnSpc>
                <a:spcPts val="2000"/>
              </a:lnSpc>
              <a:defRPr/>
            </a:pPr>
            <a:r>
              <a:rPr lang="uk-UA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Сардаковська Тетяна</a:t>
            </a:r>
            <a:r>
              <a:rPr lang="uk-UA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uk-UA" sz="16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ts val="2000"/>
              </a:lnSpc>
              <a:defRPr/>
            </a:pPr>
            <a:r>
              <a:rPr lang="uk-UA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</a:t>
            </a:r>
          </a:p>
          <a:p>
            <a:pPr>
              <a:lnSpc>
                <a:spcPts val="2000"/>
              </a:lnSpc>
              <a:defRPr/>
            </a:pPr>
            <a:r>
              <a:rPr lang="uk-UA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Новакова Олена.</a:t>
            </a:r>
            <a:endParaRPr lang="uk-UA" sz="16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ts val="2000"/>
              </a:lnSpc>
              <a:defRPr/>
            </a:pPr>
            <a:r>
              <a:rPr lang="uk-UA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714750" y="6324600"/>
            <a:ext cx="992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dirty="0"/>
              <a:t>2014р.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79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203200"/>
            <a:ext cx="6230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Мінарет Калан у Бухарі (Узбекистан), 1127 р.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28600" y="762000"/>
            <a:ext cx="25908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Місто Бухара -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найдавніших</a:t>
            </a:r>
            <a:r>
              <a:rPr lang="ru-RU" dirty="0"/>
              <a:t> 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зберегло</a:t>
            </a:r>
            <a:r>
              <a:rPr lang="ru-RU" dirty="0"/>
              <a:t> </a:t>
            </a:r>
            <a:r>
              <a:rPr lang="ru-RU" dirty="0" err="1"/>
              <a:t>цілу</a:t>
            </a:r>
            <a:r>
              <a:rPr lang="ru-RU" dirty="0"/>
              <a:t> </a:t>
            </a:r>
            <a:r>
              <a:rPr lang="ru-RU" dirty="0" err="1"/>
              <a:t>масу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. </a:t>
            </a:r>
            <a:r>
              <a:rPr lang="ru-RU" dirty="0" err="1"/>
              <a:t>Мінарет</a:t>
            </a:r>
            <a:r>
              <a:rPr lang="ru-RU" dirty="0"/>
              <a:t> Калан, який має діаметр в </a:t>
            </a:r>
            <a:r>
              <a:rPr lang="ru-RU" dirty="0" err="1"/>
              <a:t>основі</a:t>
            </a:r>
            <a:r>
              <a:rPr lang="ru-RU" dirty="0"/>
              <a:t> 9 м і </a:t>
            </a:r>
            <a:r>
              <a:rPr lang="ru-RU" dirty="0" err="1"/>
              <a:t>висоту</a:t>
            </a:r>
            <a:r>
              <a:rPr lang="ru-RU" dirty="0"/>
              <a:t> 45 м, </a:t>
            </a:r>
            <a:r>
              <a:rPr lang="ru-RU" dirty="0" err="1"/>
              <a:t>збудовано</a:t>
            </a:r>
            <a:r>
              <a:rPr lang="ru-RU" dirty="0"/>
              <a:t> у 1127 </a:t>
            </a:r>
            <a:r>
              <a:rPr lang="ru-RU" dirty="0" err="1"/>
              <a:t>році</a:t>
            </a:r>
            <a:r>
              <a:rPr lang="ru-RU" dirty="0"/>
              <a:t>. Він </a:t>
            </a:r>
            <a:r>
              <a:rPr lang="ru-RU" dirty="0" err="1"/>
              <a:t>слугував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релігійних </a:t>
            </a:r>
            <a:r>
              <a:rPr lang="ru-RU" dirty="0" err="1"/>
              <a:t>відправ</a:t>
            </a:r>
            <a:r>
              <a:rPr lang="ru-RU" dirty="0"/>
              <a:t>, але й дозорною </a:t>
            </a:r>
            <a:r>
              <a:rPr lang="ru-RU" dirty="0" err="1"/>
              <a:t>баштою</a:t>
            </a:r>
            <a:r>
              <a:rPr lang="ru-RU" dirty="0"/>
              <a:t>. </a:t>
            </a:r>
            <a:r>
              <a:rPr lang="ru-RU" dirty="0" err="1"/>
              <a:t>Поруч</a:t>
            </a:r>
            <a:r>
              <a:rPr lang="ru-RU" dirty="0"/>
              <a:t> з </a:t>
            </a:r>
            <a:r>
              <a:rPr lang="ru-RU" dirty="0" err="1"/>
              <a:t>мінаретом</a:t>
            </a:r>
            <a:r>
              <a:rPr lang="ru-RU" dirty="0"/>
              <a:t> ми бачимо </a:t>
            </a:r>
            <a:r>
              <a:rPr lang="ru-RU" dirty="0" err="1"/>
              <a:t>соборну</a:t>
            </a:r>
            <a:r>
              <a:rPr lang="ru-RU" dirty="0"/>
              <a:t> мечеть, </a:t>
            </a:r>
            <a:r>
              <a:rPr lang="ru-RU" dirty="0" err="1"/>
              <a:t>збудовану</a:t>
            </a:r>
            <a:r>
              <a:rPr lang="ru-RU" dirty="0"/>
              <a:t> у 1514 </a:t>
            </a:r>
            <a:r>
              <a:rPr lang="ru-RU" dirty="0" err="1"/>
              <a:t>році</a:t>
            </a:r>
            <a:r>
              <a:rPr lang="ru-RU" dirty="0"/>
              <a:t>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85800"/>
            <a:ext cx="49101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828800" y="279400"/>
            <a:ext cx="6499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Брама цитаделі Удайя в Рабаті (Мароко), 12 ст.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5529263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Касба</a:t>
            </a:r>
            <a:r>
              <a:rPr lang="ru-RU" dirty="0"/>
              <a:t> </a:t>
            </a:r>
            <a:r>
              <a:rPr lang="ru-RU" dirty="0" err="1"/>
              <a:t>Удайя</a:t>
            </a:r>
            <a:r>
              <a:rPr lang="ru-RU" dirty="0"/>
              <a:t> була </a:t>
            </a:r>
            <a:r>
              <a:rPr lang="ru-RU" dirty="0" err="1"/>
              <a:t>цитаделлю</a:t>
            </a:r>
            <a:r>
              <a:rPr lang="ru-RU" dirty="0"/>
              <a:t> міста Рабат. Вона </a:t>
            </a:r>
            <a:r>
              <a:rPr lang="ru-RU" dirty="0" err="1"/>
              <a:t>збудована</a:t>
            </a:r>
            <a:r>
              <a:rPr lang="ru-RU" dirty="0"/>
              <a:t> у </a:t>
            </a:r>
          </a:p>
          <a:p>
            <a:pPr>
              <a:spcBef>
                <a:spcPct val="50000"/>
              </a:spcBef>
            </a:pPr>
            <a:r>
              <a:rPr lang="ru-RU" dirty="0"/>
              <a:t>12 ст. з наказу </a:t>
            </a:r>
            <a:r>
              <a:rPr lang="ru-RU" dirty="0" err="1"/>
              <a:t>правителів</a:t>
            </a:r>
            <a:r>
              <a:rPr lang="ru-RU" dirty="0"/>
              <a:t> Марокко з роду </a:t>
            </a:r>
            <a:r>
              <a:rPr lang="ru-RU" dirty="0" err="1"/>
              <a:t>Альмохадів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Рабат є </a:t>
            </a:r>
            <a:r>
              <a:rPr lang="ru-RU" dirty="0" err="1" smtClean="0"/>
              <a:t>толицею</a:t>
            </a:r>
            <a:r>
              <a:rPr lang="ru-RU" dirty="0" smtClean="0"/>
              <a:t> </a:t>
            </a:r>
            <a:r>
              <a:rPr lang="ru-RU" dirty="0"/>
              <a:t>Марокко.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3914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057400" y="203200"/>
            <a:ext cx="5202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Мечеть Хасана у Каїрі (Єгипет), 14 ст.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28600" y="990600"/>
            <a:ext cx="22860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err="1"/>
              <a:t>Каїр</a:t>
            </a:r>
            <a:r>
              <a:rPr lang="ru-RU" dirty="0"/>
              <a:t> став столицею </a:t>
            </a:r>
            <a:r>
              <a:rPr lang="ru-RU" dirty="0" err="1"/>
              <a:t>Єгипту</a:t>
            </a:r>
            <a:r>
              <a:rPr lang="ru-RU" dirty="0"/>
              <a:t> з 10 ст. За султана Хасана у 1356 - 1363 рр. була </a:t>
            </a:r>
            <a:r>
              <a:rPr lang="ru-RU" dirty="0" err="1"/>
              <a:t>збудована</a:t>
            </a:r>
            <a:r>
              <a:rPr lang="ru-RU" dirty="0"/>
              <a:t> мечеть, названа його </a:t>
            </a:r>
            <a:r>
              <a:rPr lang="ru-RU" dirty="0" err="1"/>
              <a:t>іменем</a:t>
            </a:r>
            <a:r>
              <a:rPr lang="ru-RU" dirty="0"/>
              <a:t>, яка представлена на фото. До основного </a:t>
            </a:r>
            <a:r>
              <a:rPr lang="ru-RU" dirty="0" err="1"/>
              <a:t>об’єму</a:t>
            </a:r>
            <a:r>
              <a:rPr lang="ru-RU" dirty="0"/>
              <a:t>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, </a:t>
            </a:r>
            <a:r>
              <a:rPr lang="ru-RU" dirty="0" err="1"/>
              <a:t>увінчаного</a:t>
            </a:r>
            <a:r>
              <a:rPr lang="ru-RU" dirty="0"/>
              <a:t> куполом </a:t>
            </a:r>
            <a:r>
              <a:rPr lang="ru-RU" dirty="0" err="1"/>
              <a:t>діаметром</a:t>
            </a:r>
            <a:r>
              <a:rPr lang="ru-RU" dirty="0"/>
              <a:t> 21 м </a:t>
            </a:r>
            <a:r>
              <a:rPr lang="ru-RU" dirty="0" err="1"/>
              <a:t>примикає</a:t>
            </a:r>
            <a:r>
              <a:rPr lang="ru-RU" dirty="0"/>
              <a:t> споруда медресе (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) - на фото </a:t>
            </a:r>
            <a:r>
              <a:rPr lang="ru-RU" dirty="0" err="1"/>
              <a:t>праворуч</a:t>
            </a:r>
            <a:r>
              <a:rPr lang="ru-RU" dirty="0"/>
              <a:t>. 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295400"/>
            <a:ext cx="64770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3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600200" y="127000"/>
            <a:ext cx="616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Мечеть Гаухаршад в Мешхеді (Іран), 1418 р.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1066800"/>
            <a:ext cx="32766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err="1"/>
              <a:t>Мешхед</a:t>
            </a:r>
            <a:r>
              <a:rPr lang="ru-RU" dirty="0"/>
              <a:t> - центр </a:t>
            </a:r>
            <a:r>
              <a:rPr lang="ru-RU" dirty="0" err="1"/>
              <a:t>іранської</a:t>
            </a:r>
            <a:r>
              <a:rPr lang="ru-RU" dirty="0"/>
              <a:t> </a:t>
            </a:r>
            <a:r>
              <a:rPr lang="ru-RU" dirty="0" err="1"/>
              <a:t>провінції</a:t>
            </a:r>
            <a:r>
              <a:rPr lang="ru-RU" dirty="0"/>
              <a:t> Хорасан, одна з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святинь</a:t>
            </a:r>
            <a:r>
              <a:rPr lang="ru-RU" dirty="0"/>
              <a:t> ісламу. Представлена на фото мечеть </a:t>
            </a:r>
            <a:r>
              <a:rPr lang="ru-RU" dirty="0" err="1"/>
              <a:t>Гаухаршад</a:t>
            </a:r>
            <a:r>
              <a:rPr lang="ru-RU" dirty="0"/>
              <a:t> - </a:t>
            </a:r>
            <a:r>
              <a:rPr lang="ru-RU" dirty="0" err="1"/>
              <a:t>частина</a:t>
            </a:r>
            <a:r>
              <a:rPr lang="ru-RU" dirty="0"/>
              <a:t> великого </a:t>
            </a:r>
            <a:r>
              <a:rPr lang="ru-RU" dirty="0" err="1"/>
              <a:t>релігійного</a:t>
            </a:r>
            <a:r>
              <a:rPr lang="ru-RU" dirty="0"/>
              <a:t> комплексу в </a:t>
            </a:r>
            <a:r>
              <a:rPr lang="ru-RU" dirty="0" err="1"/>
              <a:t>цьому</a:t>
            </a:r>
            <a:r>
              <a:rPr lang="ru-RU" dirty="0"/>
              <a:t> місті. Вона </a:t>
            </a:r>
            <a:r>
              <a:rPr lang="ru-RU" dirty="0" err="1"/>
              <a:t>збудована</a:t>
            </a:r>
            <a:r>
              <a:rPr lang="ru-RU" dirty="0"/>
              <a:t> </a:t>
            </a:r>
          </a:p>
          <a:p>
            <a:pPr algn="l">
              <a:spcBef>
                <a:spcPct val="50000"/>
              </a:spcBef>
            </a:pPr>
            <a:r>
              <a:rPr lang="ru-RU" dirty="0"/>
              <a:t>у 1405 - 1418 рр.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Кавамоддіном</a:t>
            </a:r>
            <a:r>
              <a:rPr lang="ru-RU" dirty="0"/>
              <a:t> </a:t>
            </a:r>
            <a:r>
              <a:rPr lang="ru-RU" dirty="0" err="1"/>
              <a:t>Ширазі</a:t>
            </a:r>
            <a:r>
              <a:rPr lang="ru-RU" dirty="0"/>
              <a:t> (помер у 1440 р.). </a:t>
            </a:r>
            <a:r>
              <a:rPr lang="ru-RU" dirty="0" err="1"/>
              <a:t>Прямокутний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 </a:t>
            </a:r>
            <a:r>
              <a:rPr lang="ru-RU" dirty="0" err="1"/>
              <a:t>розчленовано</a:t>
            </a:r>
            <a:r>
              <a:rPr lang="ru-RU" dirty="0"/>
              <a:t> великими </a:t>
            </a:r>
            <a:r>
              <a:rPr lang="ru-RU" dirty="0" err="1"/>
              <a:t>нішами</a:t>
            </a:r>
            <a:r>
              <a:rPr lang="ru-RU" dirty="0"/>
              <a:t> й </a:t>
            </a:r>
            <a:r>
              <a:rPr lang="ru-RU" dirty="0" err="1"/>
              <a:t>увінчано</a:t>
            </a:r>
            <a:r>
              <a:rPr lang="ru-RU" dirty="0"/>
              <a:t> одним куполом. Мечеть </a:t>
            </a:r>
            <a:r>
              <a:rPr lang="ru-RU" dirty="0" err="1"/>
              <a:t>облицьована</a:t>
            </a:r>
            <a:r>
              <a:rPr lang="ru-RU" dirty="0"/>
              <a:t> </a:t>
            </a:r>
            <a:r>
              <a:rPr lang="ru-RU" dirty="0" err="1"/>
              <a:t>поливними</a:t>
            </a:r>
            <a:r>
              <a:rPr lang="ru-RU" dirty="0"/>
              <a:t> плитками.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5099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8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600200" y="127000"/>
            <a:ext cx="6821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Палац ширваншахів у Баку (Азербайджан), 15 ст.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28600" y="762000"/>
            <a:ext cx="8686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Баку - </a:t>
            </a:r>
            <a:r>
              <a:rPr lang="ru-RU" dirty="0" err="1"/>
              <a:t>столиця</a:t>
            </a:r>
            <a:r>
              <a:rPr lang="ru-RU" dirty="0"/>
              <a:t> Азербайджану. </a:t>
            </a:r>
            <a:r>
              <a:rPr lang="ru-RU" dirty="0" err="1"/>
              <a:t>Ширваншах</a:t>
            </a:r>
            <a:r>
              <a:rPr lang="ru-RU" dirty="0"/>
              <a:t> (тобто </a:t>
            </a:r>
            <a:r>
              <a:rPr lang="ru-RU" dirty="0" err="1"/>
              <a:t>цар</a:t>
            </a:r>
            <a:r>
              <a:rPr lang="ru-RU" dirty="0"/>
              <a:t> країни Ширван) </a:t>
            </a:r>
            <a:r>
              <a:rPr lang="ru-RU" dirty="0" err="1"/>
              <a:t>Халіуллах</a:t>
            </a:r>
            <a:r>
              <a:rPr lang="ru-RU" dirty="0"/>
              <a:t> 1, який правив у 1417 – </a:t>
            </a:r>
            <a:r>
              <a:rPr lang="ru-RU" dirty="0" smtClean="0"/>
              <a:t>1462 </a:t>
            </a:r>
            <a:r>
              <a:rPr lang="ru-RU" dirty="0"/>
              <a:t>рр., </a:t>
            </a:r>
            <a:r>
              <a:rPr lang="ru-RU" dirty="0" err="1"/>
              <a:t>переніс</a:t>
            </a:r>
            <a:r>
              <a:rPr lang="ru-RU" dirty="0"/>
              <a:t> свою </a:t>
            </a:r>
            <a:r>
              <a:rPr lang="ru-RU" dirty="0" err="1"/>
              <a:t>столицю</a:t>
            </a:r>
            <a:r>
              <a:rPr lang="ru-RU" dirty="0"/>
              <a:t> із Шемахи до Баку.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палац правителя, представлений на фото. Це </a:t>
            </a:r>
            <a:r>
              <a:rPr lang="ru-RU" dirty="0" err="1"/>
              <a:t>складний</a:t>
            </a:r>
            <a:r>
              <a:rPr lang="ru-RU" dirty="0"/>
              <a:t> комплекс </a:t>
            </a:r>
            <a:r>
              <a:rPr lang="ru-RU" dirty="0" err="1"/>
              <a:t>пам’яток</a:t>
            </a:r>
            <a:r>
              <a:rPr lang="ru-RU" dirty="0"/>
              <a:t>, який окрім </a:t>
            </a:r>
            <a:r>
              <a:rPr lang="ru-RU" dirty="0" err="1"/>
              <a:t>власне</a:t>
            </a:r>
            <a:r>
              <a:rPr lang="ru-RU" dirty="0"/>
              <a:t> палацу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, </a:t>
            </a:r>
            <a:r>
              <a:rPr lang="ru-RU" dirty="0" err="1"/>
              <a:t>усипальниці</a:t>
            </a:r>
            <a:r>
              <a:rPr lang="ru-RU" dirty="0"/>
              <a:t> та інші </a:t>
            </a:r>
            <a:r>
              <a:rPr lang="ru-RU" dirty="0" err="1"/>
              <a:t>споруди</a:t>
            </a:r>
            <a:r>
              <a:rPr lang="ru-RU" dirty="0"/>
              <a:t>. З палацу </a:t>
            </a:r>
            <a:r>
              <a:rPr lang="ru-RU" dirty="0" err="1"/>
              <a:t>відкривається</a:t>
            </a:r>
            <a:r>
              <a:rPr lang="ru-RU" dirty="0"/>
              <a:t> </a:t>
            </a:r>
            <a:r>
              <a:rPr lang="ru-RU" dirty="0" err="1"/>
              <a:t>величний</a:t>
            </a:r>
            <a:r>
              <a:rPr lang="ru-RU" dirty="0"/>
              <a:t> вид на </a:t>
            </a:r>
            <a:r>
              <a:rPr lang="ru-RU" dirty="0" err="1"/>
              <a:t>Каспійське</a:t>
            </a:r>
            <a:r>
              <a:rPr lang="ru-RU" dirty="0"/>
              <a:t> море.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78" y="2548439"/>
            <a:ext cx="6610722" cy="408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3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228600" y="3048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Місто Джибла (Йємен)</a:t>
            </a:r>
          </a:p>
        </p:txBody>
      </p:sp>
      <p:sp>
        <p:nvSpPr>
          <p:cNvPr id="20493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876800" y="3048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Місто Шибам (Йємен)</a:t>
            </a:r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953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971800"/>
            <a:ext cx="5486400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257800" y="914400"/>
            <a:ext cx="3886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Місто </a:t>
            </a:r>
            <a:r>
              <a:rPr lang="ru-RU" dirty="0" err="1"/>
              <a:t>Шибам</a:t>
            </a:r>
            <a:r>
              <a:rPr lang="ru-RU" dirty="0"/>
              <a:t> у </a:t>
            </a:r>
            <a:r>
              <a:rPr lang="ru-RU" dirty="0" err="1"/>
              <a:t>Ємені</a:t>
            </a:r>
            <a:r>
              <a:rPr lang="ru-RU" dirty="0"/>
              <a:t> </a:t>
            </a:r>
            <a:r>
              <a:rPr lang="ru-RU" dirty="0" err="1"/>
              <a:t>уславилось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глиняними</a:t>
            </a:r>
            <a:r>
              <a:rPr lang="ru-RU" dirty="0"/>
              <a:t> </a:t>
            </a:r>
            <a:r>
              <a:rPr lang="ru-RU" dirty="0" err="1"/>
              <a:t>хмарочосами</a:t>
            </a:r>
            <a:r>
              <a:rPr lang="ru-RU" dirty="0"/>
              <a:t> - </a:t>
            </a:r>
            <a:r>
              <a:rPr lang="ru-RU" dirty="0" err="1"/>
              <a:t>збудованими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19 ст. </a:t>
            </a:r>
            <a:r>
              <a:rPr lang="ru-RU" dirty="0" err="1"/>
              <a:t>десяти-одинадцятиповерховими</a:t>
            </a:r>
            <a:r>
              <a:rPr lang="ru-RU" dirty="0"/>
              <a:t> </a:t>
            </a:r>
            <a:r>
              <a:rPr lang="ru-RU" dirty="0" err="1"/>
              <a:t>будинками</a:t>
            </a:r>
            <a:r>
              <a:rPr lang="ru-RU" dirty="0"/>
              <a:t>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4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95600" y="127000"/>
            <a:ext cx="323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Місто Сараєво (Боснія)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33400" y="609600"/>
            <a:ext cx="86106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Місто </a:t>
            </a:r>
            <a:r>
              <a:rPr lang="ru-RU" dirty="0" err="1"/>
              <a:t>Сараєво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згадується</a:t>
            </a:r>
            <a:r>
              <a:rPr lang="ru-RU" dirty="0"/>
              <a:t> у 1244 р. У 1435 р. його </a:t>
            </a:r>
            <a:r>
              <a:rPr lang="ru-RU" dirty="0" err="1"/>
              <a:t>захопити</a:t>
            </a:r>
            <a:r>
              <a:rPr lang="ru-RU" dirty="0"/>
              <a:t> турки, які </a:t>
            </a:r>
            <a:r>
              <a:rPr lang="ru-RU" dirty="0" err="1"/>
              <a:t>володіли</a:t>
            </a:r>
            <a:r>
              <a:rPr lang="ru-RU" dirty="0"/>
              <a:t> ним до 1878 р. За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сформувався</a:t>
            </a:r>
            <a:r>
              <a:rPr lang="ru-RU" dirty="0"/>
              <a:t> представлений на фото центр міста з </a:t>
            </a:r>
            <a:r>
              <a:rPr lang="ru-RU" dirty="0" err="1"/>
              <a:t>численними</a:t>
            </a:r>
            <a:r>
              <a:rPr lang="ru-RU" dirty="0"/>
              <a:t> куполами мечетей і </a:t>
            </a:r>
            <a:r>
              <a:rPr lang="ru-RU" dirty="0" err="1"/>
              <a:t>гостроверхими</a:t>
            </a:r>
            <a:r>
              <a:rPr lang="ru-RU" dirty="0"/>
              <a:t> </a:t>
            </a:r>
            <a:r>
              <a:rPr lang="ru-RU" dirty="0" err="1"/>
              <a:t>мінаретами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28 </a:t>
            </a:r>
            <a:r>
              <a:rPr lang="ru-RU" dirty="0" err="1"/>
              <a:t>червня</a:t>
            </a:r>
            <a:r>
              <a:rPr lang="ru-RU" dirty="0"/>
              <a:t> 1914 року у </a:t>
            </a:r>
            <a:r>
              <a:rPr lang="ru-RU" dirty="0" err="1"/>
              <a:t>Сараєві</a:t>
            </a:r>
            <a:r>
              <a:rPr lang="ru-RU" dirty="0"/>
              <a:t> був </a:t>
            </a:r>
            <a:r>
              <a:rPr lang="ru-RU" dirty="0" err="1"/>
              <a:t>убитий</a:t>
            </a:r>
            <a:r>
              <a:rPr lang="ru-RU" dirty="0"/>
              <a:t> </a:t>
            </a:r>
            <a:r>
              <a:rPr lang="ru-RU" dirty="0" err="1"/>
              <a:t>ерцгерцог</a:t>
            </a:r>
            <a:r>
              <a:rPr lang="ru-RU" dirty="0"/>
              <a:t> </a:t>
            </a:r>
            <a:r>
              <a:rPr lang="ru-RU" dirty="0" err="1"/>
              <a:t>Франц-Фердінанд</a:t>
            </a:r>
            <a:r>
              <a:rPr lang="ru-RU" dirty="0"/>
              <a:t>, </a:t>
            </a:r>
            <a:r>
              <a:rPr lang="ru-RU" dirty="0" err="1"/>
              <a:t>спадкоємець</a:t>
            </a:r>
            <a:r>
              <a:rPr lang="ru-RU" dirty="0"/>
              <a:t> </a:t>
            </a:r>
            <a:r>
              <a:rPr lang="ru-RU" dirty="0" err="1"/>
              <a:t>австро-угорського</a:t>
            </a:r>
            <a:r>
              <a:rPr lang="ru-RU" dirty="0"/>
              <a:t> престолу. Це </a:t>
            </a:r>
            <a:r>
              <a:rPr lang="ru-RU" dirty="0" err="1"/>
              <a:t>убивство</a:t>
            </a:r>
            <a:r>
              <a:rPr lang="ru-RU" dirty="0"/>
              <a:t> стало </a:t>
            </a:r>
            <a:r>
              <a:rPr lang="ru-RU" dirty="0" err="1"/>
              <a:t>притокою</a:t>
            </a:r>
            <a:r>
              <a:rPr lang="ru-RU" dirty="0"/>
              <a:t> до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1914 - 1918 рр.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667000"/>
            <a:ext cx="60007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54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200400" y="203200"/>
            <a:ext cx="2446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</a:rPr>
              <a:t>Місто Самарканд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Історія</a:t>
            </a:r>
            <a:r>
              <a:rPr lang="ru-RU" dirty="0"/>
              <a:t> міста Самарканд </a:t>
            </a:r>
            <a:r>
              <a:rPr lang="ru-RU" dirty="0" err="1"/>
              <a:t>налічує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2500 років. З 4 ст. до н.е. </a:t>
            </a:r>
          </a:p>
          <a:p>
            <a:pPr>
              <a:spcBef>
                <a:spcPct val="50000"/>
              </a:spcBef>
            </a:pPr>
            <a:r>
              <a:rPr lang="ru-RU" dirty="0"/>
              <a:t>до 6 ст. н.е. місто </a:t>
            </a:r>
            <a:r>
              <a:rPr lang="ru-RU" dirty="0" err="1"/>
              <a:t>було</a:t>
            </a:r>
            <a:r>
              <a:rPr lang="ru-RU" dirty="0"/>
              <a:t> столицею держави Согд (</a:t>
            </a:r>
            <a:r>
              <a:rPr lang="ru-RU" dirty="0" err="1"/>
              <a:t>Согдіани</a:t>
            </a:r>
            <a:r>
              <a:rPr lang="ru-RU" dirty="0"/>
              <a:t>). </a:t>
            </a:r>
            <a:r>
              <a:rPr lang="ru-RU" dirty="0" err="1"/>
              <a:t>Іслам</a:t>
            </a:r>
            <a:r>
              <a:rPr lang="ru-RU" dirty="0"/>
              <a:t> у Самарканд принесли </a:t>
            </a:r>
            <a:r>
              <a:rPr lang="ru-RU" dirty="0" err="1"/>
              <a:t>араби-завойовники</a:t>
            </a:r>
            <a:r>
              <a:rPr lang="ru-RU" dirty="0"/>
              <a:t> на початку 8 ст. </a:t>
            </a:r>
            <a:r>
              <a:rPr lang="ru-RU" dirty="0" err="1"/>
              <a:t>Могутній</a:t>
            </a:r>
            <a:r>
              <a:rPr lang="ru-RU" dirty="0"/>
              <a:t> </a:t>
            </a:r>
            <a:r>
              <a:rPr lang="ru-RU" dirty="0" err="1"/>
              <a:t>емір</a:t>
            </a:r>
            <a:r>
              <a:rPr lang="ru-RU" dirty="0"/>
              <a:t> Тимур (Тамерлан) повернув </a:t>
            </a:r>
            <a:r>
              <a:rPr lang="ru-RU" dirty="0" err="1"/>
              <a:t>місту</a:t>
            </a:r>
            <a:r>
              <a:rPr lang="ru-RU" dirty="0"/>
              <a:t> роль </a:t>
            </a:r>
            <a:r>
              <a:rPr lang="ru-RU" dirty="0" err="1"/>
              <a:t>столиці</a:t>
            </a:r>
            <a:r>
              <a:rPr lang="ru-RU" dirty="0"/>
              <a:t>, </a:t>
            </a:r>
            <a:r>
              <a:rPr lang="ru-RU" dirty="0" err="1"/>
              <a:t>зробив</a:t>
            </a:r>
            <a:r>
              <a:rPr lang="ru-RU" dirty="0"/>
              <a:t> його центром </a:t>
            </a:r>
            <a:r>
              <a:rPr lang="ru-RU" dirty="0" err="1"/>
              <a:t>своєї</a:t>
            </a:r>
            <a:r>
              <a:rPr lang="ru-RU" dirty="0"/>
              <a:t> держави. До часу </a:t>
            </a:r>
            <a:r>
              <a:rPr lang="ru-RU" dirty="0" err="1"/>
              <a:t>правління</a:t>
            </a:r>
            <a:r>
              <a:rPr lang="ru-RU" dirty="0"/>
              <a:t> Тимура та його </a:t>
            </a:r>
            <a:r>
              <a:rPr lang="ru-RU" dirty="0" err="1"/>
              <a:t>нащадків</a:t>
            </a:r>
            <a:r>
              <a:rPr lang="ru-RU" dirty="0"/>
              <a:t> - </a:t>
            </a:r>
            <a:r>
              <a:rPr lang="ru-RU" dirty="0" err="1"/>
              <a:t>Тимуридів</a:t>
            </a:r>
            <a:r>
              <a:rPr lang="ru-RU" dirty="0"/>
              <a:t> -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 міста.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533400" y="25908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Медресе Улугбека, 1417 р.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304800" y="3332163"/>
            <a:ext cx="4572000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Медресе (училище, духовна школа) Улугбека </a:t>
            </a:r>
            <a:r>
              <a:rPr lang="ru-RU" dirty="0" err="1"/>
              <a:t>збудовано</a:t>
            </a:r>
            <a:r>
              <a:rPr lang="ru-RU" dirty="0"/>
              <a:t> в 1417 - 1420 рр. у </a:t>
            </a:r>
            <a:r>
              <a:rPr lang="ru-RU" dirty="0" err="1"/>
              <a:t>центрі</a:t>
            </a:r>
            <a:r>
              <a:rPr lang="ru-RU" dirty="0"/>
              <a:t> Самарканда на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Регістан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онука</a:t>
            </a:r>
            <a:r>
              <a:rPr lang="ru-RU" dirty="0"/>
              <a:t> Тимура - султана Улугбека (1394 - 1449 рр.). На фото ми бачимо великий </a:t>
            </a:r>
            <a:r>
              <a:rPr lang="ru-RU" dirty="0" err="1"/>
              <a:t>декоративний</a:t>
            </a:r>
            <a:r>
              <a:rPr lang="ru-RU" dirty="0"/>
              <a:t> портал, який </a:t>
            </a:r>
            <a:r>
              <a:rPr lang="ru-RU" dirty="0" err="1"/>
              <a:t>виходить</a:t>
            </a:r>
            <a:r>
              <a:rPr lang="ru-RU" dirty="0"/>
              <a:t> на </a:t>
            </a:r>
            <a:r>
              <a:rPr lang="ru-RU" dirty="0" err="1"/>
              <a:t>площу</a:t>
            </a:r>
            <a:r>
              <a:rPr lang="ru-RU" dirty="0"/>
              <a:t>, і </a:t>
            </a:r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бічний</a:t>
            </a:r>
            <a:r>
              <a:rPr lang="ru-RU" dirty="0"/>
              <a:t> портал </a:t>
            </a:r>
            <a:r>
              <a:rPr lang="ru-RU" dirty="0" err="1"/>
              <a:t>споруди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фасад </a:t>
            </a:r>
            <a:r>
              <a:rPr lang="ru-RU" dirty="0" err="1"/>
              <a:t>фланковано</a:t>
            </a:r>
            <a:r>
              <a:rPr lang="ru-RU" dirty="0"/>
              <a:t> двома </a:t>
            </a:r>
            <a:r>
              <a:rPr lang="ru-RU" dirty="0" err="1"/>
              <a:t>мінаретами</a:t>
            </a:r>
            <a:r>
              <a:rPr lang="ru-RU" dirty="0"/>
              <a:t>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048000"/>
            <a:ext cx="44767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05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allAtOnce"/>
      <p:bldP spid="25605" grpId="0" build="allAtOnce"/>
      <p:bldP spid="19460" grpId="0" build="p"/>
      <p:bldP spid="25611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743200" y="203200"/>
            <a:ext cx="373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Медресе Шир-Дор, 1636 р.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4953000"/>
            <a:ext cx="891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Медресе </a:t>
            </a:r>
            <a:r>
              <a:rPr lang="ru-RU" dirty="0" err="1"/>
              <a:t>Шир-Дор</a:t>
            </a:r>
            <a:r>
              <a:rPr lang="ru-RU" dirty="0"/>
              <a:t> </a:t>
            </a:r>
            <a:r>
              <a:rPr lang="ru-RU" dirty="0" err="1"/>
              <a:t>збудовано</a:t>
            </a:r>
            <a:r>
              <a:rPr lang="ru-RU" dirty="0"/>
              <a:t> на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самій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Регістан</a:t>
            </a:r>
            <a:r>
              <a:rPr lang="ru-RU" dirty="0"/>
              <a:t> </a:t>
            </a:r>
            <a:r>
              <a:rPr lang="ru-RU" dirty="0" err="1"/>
              <a:t>напроти</a:t>
            </a:r>
            <a:r>
              <a:rPr lang="ru-RU" dirty="0"/>
              <a:t> медресе Узбека у 1619 - 1636 рр. </a:t>
            </a:r>
            <a:r>
              <a:rPr lang="ru-RU" dirty="0" err="1"/>
              <a:t>Назва</a:t>
            </a:r>
            <a:r>
              <a:rPr lang="ru-RU" dirty="0"/>
              <a:t> його означає “споруда з левами (тиграми)”.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 </a:t>
            </a:r>
            <a:r>
              <a:rPr lang="ru-RU" dirty="0" err="1"/>
              <a:t>архітектора</a:t>
            </a:r>
            <a:r>
              <a:rPr lang="ru-RU" dirty="0"/>
              <a:t> - </a:t>
            </a:r>
            <a:r>
              <a:rPr lang="ru-RU" dirty="0" err="1"/>
              <a:t>Абул-Джаббара</a:t>
            </a:r>
            <a:r>
              <a:rPr lang="ru-RU" dirty="0"/>
              <a:t> і </a:t>
            </a:r>
            <a:r>
              <a:rPr lang="ru-RU" dirty="0" err="1"/>
              <a:t>майстра-декоратора</a:t>
            </a:r>
            <a:r>
              <a:rPr lang="ru-RU" dirty="0"/>
              <a:t> - </a:t>
            </a:r>
            <a:r>
              <a:rPr lang="ru-RU" dirty="0" err="1"/>
              <a:t>Мухамеда</a:t>
            </a:r>
            <a:r>
              <a:rPr lang="ru-RU" dirty="0"/>
              <a:t> </a:t>
            </a:r>
            <a:r>
              <a:rPr lang="ru-RU" dirty="0" err="1"/>
              <a:t>Аббаса</a:t>
            </a:r>
            <a:r>
              <a:rPr lang="ru-RU" dirty="0"/>
              <a:t>. </a:t>
            </a:r>
            <a:r>
              <a:rPr lang="ru-RU" dirty="0" err="1"/>
              <a:t>Композиція</a:t>
            </a:r>
            <a:r>
              <a:rPr lang="ru-RU" dirty="0"/>
              <a:t> головного фасаду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наслідує</a:t>
            </a:r>
            <a:r>
              <a:rPr lang="ru-RU" dirty="0"/>
              <a:t> </a:t>
            </a:r>
            <a:r>
              <a:rPr lang="ru-RU" dirty="0" err="1"/>
              <a:t>композицію</a:t>
            </a:r>
            <a:r>
              <a:rPr lang="ru-RU" dirty="0"/>
              <a:t> медресе Улугбека, але тут вона </a:t>
            </a:r>
            <a:r>
              <a:rPr lang="ru-RU" dirty="0" err="1"/>
              <a:t>ускладнена</a:t>
            </a:r>
            <a:r>
              <a:rPr lang="ru-RU" dirty="0"/>
              <a:t> </a:t>
            </a:r>
            <a:r>
              <a:rPr lang="ru-RU" dirty="0" err="1"/>
              <a:t>бічними</a:t>
            </a:r>
            <a:r>
              <a:rPr lang="ru-RU" dirty="0"/>
              <a:t> куполами.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762000"/>
            <a:ext cx="5257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43200" y="355600"/>
            <a:ext cx="268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Шахр-і-Зінд, 15 ст.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914400"/>
            <a:ext cx="8686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 err="1"/>
              <a:t>Кладовище</a:t>
            </a:r>
            <a:r>
              <a:rPr lang="ru-RU" dirty="0"/>
              <a:t> </a:t>
            </a:r>
            <a:r>
              <a:rPr lang="ru-RU" dirty="0" err="1"/>
              <a:t>Шах-і-Зінд</a:t>
            </a:r>
            <a:r>
              <a:rPr lang="ru-RU" dirty="0"/>
              <a:t> </a:t>
            </a:r>
            <a:r>
              <a:rPr lang="ru-RU" dirty="0" err="1"/>
              <a:t>розташоване</a:t>
            </a:r>
            <a:r>
              <a:rPr lang="ru-RU" dirty="0"/>
              <a:t> на </a:t>
            </a:r>
            <a:r>
              <a:rPr lang="ru-RU" dirty="0" err="1"/>
              <a:t>околиці</a:t>
            </a:r>
            <a:r>
              <a:rPr lang="ru-RU" dirty="0"/>
              <a:t> Самарканда. </a:t>
            </a:r>
            <a:r>
              <a:rPr lang="ru-RU" dirty="0" err="1"/>
              <a:t>Воно</a:t>
            </a:r>
            <a:r>
              <a:rPr lang="ru-RU" dirty="0"/>
              <a:t> почало </a:t>
            </a:r>
            <a:r>
              <a:rPr lang="ru-RU" dirty="0" err="1"/>
              <a:t>формуватись</a:t>
            </a:r>
            <a:r>
              <a:rPr lang="ru-RU" dirty="0"/>
              <a:t> в 11 ст.,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споруди</a:t>
            </a:r>
            <a:r>
              <a:rPr lang="ru-RU" dirty="0"/>
              <a:t> </a:t>
            </a:r>
            <a:r>
              <a:rPr lang="ru-RU" dirty="0" err="1"/>
              <a:t>зведено</a:t>
            </a:r>
            <a:r>
              <a:rPr lang="ru-RU" dirty="0"/>
              <a:t> у 14 - 15 ст. </a:t>
            </a:r>
            <a:r>
              <a:rPr lang="ru-RU" dirty="0" err="1"/>
              <a:t>Нині</a:t>
            </a:r>
            <a:r>
              <a:rPr lang="ru-RU" dirty="0"/>
              <a:t> тут </a:t>
            </a:r>
            <a:r>
              <a:rPr lang="ru-RU" dirty="0" err="1"/>
              <a:t>розміщено</a:t>
            </a:r>
            <a:r>
              <a:rPr lang="ru-RU" dirty="0"/>
              <a:t> 11 </a:t>
            </a:r>
            <a:r>
              <a:rPr lang="ru-RU" dirty="0" err="1"/>
              <a:t>мавзолеїв</a:t>
            </a:r>
            <a:r>
              <a:rPr lang="ru-RU" dirty="0"/>
              <a:t>, де </a:t>
            </a:r>
            <a:r>
              <a:rPr lang="ru-RU" dirty="0" err="1"/>
              <a:t>поховано</a:t>
            </a:r>
            <a:r>
              <a:rPr lang="ru-RU" dirty="0"/>
              <a:t> </a:t>
            </a:r>
            <a:r>
              <a:rPr lang="ru-RU" dirty="0" err="1"/>
              <a:t>правителів</a:t>
            </a:r>
            <a:r>
              <a:rPr lang="ru-RU" dirty="0"/>
              <a:t>, </a:t>
            </a:r>
            <a:r>
              <a:rPr lang="ru-RU" dirty="0" err="1"/>
              <a:t>духовних</a:t>
            </a:r>
            <a:r>
              <a:rPr lang="ru-RU" dirty="0"/>
              <a:t> </a:t>
            </a:r>
            <a:r>
              <a:rPr lang="ru-RU" dirty="0" err="1"/>
              <a:t>лідерів</a:t>
            </a:r>
            <a:r>
              <a:rPr lang="ru-RU" dirty="0"/>
              <a:t>, </a:t>
            </a:r>
            <a:r>
              <a:rPr lang="ru-RU" dirty="0" err="1"/>
              <a:t>учених</a:t>
            </a:r>
            <a:r>
              <a:rPr lang="ru-RU" dirty="0"/>
              <a:t>. На фото ми бачимо </a:t>
            </a:r>
            <a:r>
              <a:rPr lang="ru-RU" dirty="0" err="1"/>
              <a:t>головний</a:t>
            </a:r>
            <a:r>
              <a:rPr lang="ru-RU" dirty="0"/>
              <a:t> портал,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ведуть</a:t>
            </a:r>
            <a:r>
              <a:rPr lang="ru-RU" dirty="0"/>
              <a:t> </a:t>
            </a:r>
            <a:r>
              <a:rPr lang="ru-RU" dirty="0" err="1"/>
              <a:t>кам’яні</a:t>
            </a:r>
            <a:r>
              <a:rPr lang="ru-RU" dirty="0"/>
              <a:t> сходи, і </a:t>
            </a:r>
            <a:r>
              <a:rPr lang="ru-RU" dirty="0" err="1"/>
              <a:t>куполи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мавзолеїв</a:t>
            </a:r>
            <a:r>
              <a:rPr lang="ru-RU" dirty="0"/>
              <a:t>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667000"/>
            <a:ext cx="54387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ctr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685800"/>
            <a:ext cx="8610600" cy="5943600"/>
          </a:xfrm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19400" y="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Ісламський світ</a:t>
            </a:r>
          </a:p>
        </p:txBody>
      </p:sp>
    </p:spTree>
  </p:cSld>
  <p:clrMapOvr>
    <a:masterClrMapping/>
  </p:clrMapOvr>
  <p:transition advTm="2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55838" y="355600"/>
            <a:ext cx="3817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Місто Стамбул (Туреччина)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Коли турки у 1453 р. </a:t>
            </a:r>
            <a:r>
              <a:rPr lang="ru-RU" dirty="0" err="1"/>
              <a:t>здобули</a:t>
            </a:r>
            <a:r>
              <a:rPr lang="ru-RU" dirty="0"/>
              <a:t> Константинополь - </a:t>
            </a:r>
            <a:r>
              <a:rPr lang="ru-RU" dirty="0" err="1"/>
              <a:t>столицю</a:t>
            </a:r>
            <a:r>
              <a:rPr lang="ru-RU" dirty="0"/>
              <a:t> </a:t>
            </a:r>
            <a:r>
              <a:rPr lang="ru-RU" dirty="0" err="1"/>
              <a:t>колишньою</a:t>
            </a:r>
            <a:r>
              <a:rPr lang="ru-RU" dirty="0"/>
              <a:t> </a:t>
            </a:r>
            <a:r>
              <a:rPr lang="ru-RU" dirty="0" err="1"/>
              <a:t>Візантійської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- вони почали </a:t>
            </a:r>
            <a:r>
              <a:rPr lang="ru-RU" dirty="0" err="1"/>
              <a:t>називати</a:t>
            </a:r>
            <a:r>
              <a:rPr lang="ru-RU" dirty="0"/>
              <a:t> це місто Стамбул (</a:t>
            </a:r>
            <a:r>
              <a:rPr lang="ru-RU" dirty="0" err="1"/>
              <a:t>назва</a:t>
            </a:r>
            <a:r>
              <a:rPr lang="ru-RU" dirty="0"/>
              <a:t> походить від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фрази</a:t>
            </a:r>
            <a:r>
              <a:rPr lang="ru-RU" dirty="0"/>
              <a:t> “</a:t>
            </a:r>
            <a:r>
              <a:rPr lang="ru-RU" dirty="0" err="1"/>
              <a:t>іс</a:t>
            </a:r>
            <a:r>
              <a:rPr lang="ru-RU" dirty="0"/>
              <a:t> </a:t>
            </a:r>
            <a:r>
              <a:rPr lang="ru-RU" dirty="0" err="1"/>
              <a:t>тін</a:t>
            </a:r>
            <a:r>
              <a:rPr lang="ru-RU" dirty="0"/>
              <a:t> </a:t>
            </a:r>
            <a:r>
              <a:rPr lang="ru-RU" dirty="0" err="1"/>
              <a:t>полін</a:t>
            </a:r>
            <a:r>
              <a:rPr lang="ru-RU" dirty="0"/>
              <a:t>” - “до того міста”). Від 1453 року місто стало столицею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від 1918 р. - столицею </a:t>
            </a:r>
            <a:r>
              <a:rPr lang="ru-RU" dirty="0" err="1"/>
              <a:t>Туреччини</a:t>
            </a:r>
            <a:r>
              <a:rPr lang="ru-RU" dirty="0"/>
              <a:t>. До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пам’яток</a:t>
            </a:r>
            <a:r>
              <a:rPr lang="ru-RU" dirty="0"/>
              <a:t> </a:t>
            </a:r>
            <a:r>
              <a:rPr lang="ru-RU" dirty="0" err="1"/>
              <a:t>візантійського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додались</a:t>
            </a:r>
            <a:r>
              <a:rPr lang="ru-RU" dirty="0"/>
              <a:t> </a:t>
            </a:r>
            <a:r>
              <a:rPr lang="ru-RU" dirty="0" err="1"/>
              <a:t>турецькі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55626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05200"/>
            <a:ext cx="45720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3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7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Мехмет-ага. Блакитна мечеть в Стамбулі, 1609 - 1617 рр.</a:t>
            </a:r>
            <a:br>
              <a:rPr lang="ru-RU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09600"/>
            <a:ext cx="8229600" cy="4530725"/>
          </a:xfrm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Блакитна</a:t>
            </a:r>
            <a:r>
              <a:rPr lang="ru-RU" dirty="0"/>
              <a:t> мечеть </a:t>
            </a:r>
            <a:r>
              <a:rPr lang="ru-RU" dirty="0" err="1"/>
              <a:t>збудована</a:t>
            </a:r>
            <a:r>
              <a:rPr lang="ru-RU" dirty="0"/>
              <a:t> у </a:t>
            </a:r>
            <a:r>
              <a:rPr lang="ru-RU" dirty="0" err="1"/>
              <a:t>центрі</a:t>
            </a:r>
            <a:r>
              <a:rPr lang="ru-RU" dirty="0"/>
              <a:t> Стамбула за наказом султана Ахмеда у 1609 - 1617 рр. </a:t>
            </a:r>
            <a:r>
              <a:rPr lang="ru-RU" dirty="0" err="1"/>
              <a:t>Архітектором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 був </a:t>
            </a:r>
            <a:r>
              <a:rPr lang="ru-RU" dirty="0" err="1"/>
              <a:t>Мехмед-ага</a:t>
            </a:r>
            <a:r>
              <a:rPr lang="ru-RU" dirty="0"/>
              <a:t>. </a:t>
            </a:r>
            <a:r>
              <a:rPr lang="ru-RU" dirty="0" err="1"/>
              <a:t>Своб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мечеть </a:t>
            </a:r>
            <a:r>
              <a:rPr lang="ru-RU" dirty="0" err="1"/>
              <a:t>отримала</a:t>
            </a:r>
            <a:r>
              <a:rPr lang="ru-RU" dirty="0"/>
              <a:t> від </a:t>
            </a:r>
            <a:r>
              <a:rPr lang="ru-RU" dirty="0" err="1"/>
              <a:t>поливних</a:t>
            </a:r>
            <a:r>
              <a:rPr lang="ru-RU" dirty="0"/>
              <a:t> плиток </a:t>
            </a:r>
            <a:r>
              <a:rPr lang="ru-RU" dirty="0" err="1"/>
              <a:t>блакитного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які </a:t>
            </a:r>
            <a:r>
              <a:rPr lang="ru-RU" dirty="0" err="1"/>
              <a:t>вкривають</a:t>
            </a:r>
            <a:r>
              <a:rPr lang="ru-RU" dirty="0"/>
              <a:t> її </a:t>
            </a:r>
            <a:r>
              <a:rPr lang="ru-RU" dirty="0" err="1"/>
              <a:t>фасади</a:t>
            </a:r>
            <a:r>
              <a:rPr lang="ru-RU" dirty="0"/>
              <a:t>. На фото ми бачимо </a:t>
            </a:r>
            <a:r>
              <a:rPr lang="ru-RU" dirty="0" err="1"/>
              <a:t>головний</a:t>
            </a:r>
            <a:r>
              <a:rPr lang="ru-RU" dirty="0"/>
              <a:t> купол, </a:t>
            </a:r>
            <a:r>
              <a:rPr lang="ru-RU" dirty="0" err="1"/>
              <a:t>оточений</a:t>
            </a:r>
            <a:r>
              <a:rPr lang="ru-RU" dirty="0"/>
              <a:t> системою </a:t>
            </a:r>
            <a:r>
              <a:rPr lang="ru-RU" dirty="0" err="1"/>
              <a:t>менших</a:t>
            </a:r>
            <a:r>
              <a:rPr lang="ru-RU" dirty="0"/>
              <a:t> </a:t>
            </a:r>
            <a:r>
              <a:rPr lang="ru-RU" dirty="0" err="1"/>
              <a:t>куполів</a:t>
            </a:r>
            <a:r>
              <a:rPr lang="ru-RU" dirty="0"/>
              <a:t> (</a:t>
            </a:r>
            <a:r>
              <a:rPr lang="ru-RU" dirty="0" err="1"/>
              <a:t>всього</a:t>
            </a:r>
            <a:r>
              <a:rPr lang="ru-RU" dirty="0"/>
              <a:t> у </a:t>
            </a:r>
            <a:r>
              <a:rPr lang="ru-RU" dirty="0" err="1"/>
              <a:t>мечеті</a:t>
            </a:r>
            <a:r>
              <a:rPr lang="ru-RU" dirty="0"/>
              <a:t> 30 </a:t>
            </a:r>
            <a:r>
              <a:rPr lang="ru-RU" dirty="0" err="1"/>
              <a:t>куполів</a:t>
            </a:r>
            <a:r>
              <a:rPr lang="ru-RU" dirty="0"/>
              <a:t>) і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струнких</a:t>
            </a:r>
            <a:r>
              <a:rPr lang="ru-RU" dirty="0"/>
              <a:t> </a:t>
            </a:r>
            <a:r>
              <a:rPr lang="ru-RU" dirty="0" err="1"/>
              <a:t>мінаретів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FF00"/>
              </a:solidFill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35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327400" y="279400"/>
            <a:ext cx="2200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Палац Топкапи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0775" y="990600"/>
            <a:ext cx="675322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914400"/>
            <a:ext cx="236220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Топкапи</a:t>
            </a:r>
            <a:r>
              <a:rPr lang="ru-RU" dirty="0"/>
              <a:t> -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султанів</a:t>
            </a:r>
            <a:r>
              <a:rPr lang="ru-RU" dirty="0"/>
              <a:t> </a:t>
            </a:r>
            <a:r>
              <a:rPr lang="ru-RU" dirty="0" err="1"/>
              <a:t>Османської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Це </a:t>
            </a:r>
            <a:r>
              <a:rPr lang="ru-RU" dirty="0" err="1"/>
              <a:t>складний</a:t>
            </a:r>
            <a:r>
              <a:rPr lang="ru-RU" dirty="0"/>
              <a:t> комплекс з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дворів</a:t>
            </a:r>
            <a:r>
              <a:rPr lang="ru-RU" dirty="0"/>
              <a:t>, </a:t>
            </a:r>
            <a:r>
              <a:rPr lang="ru-RU" dirty="0" err="1"/>
              <a:t>оточених</a:t>
            </a:r>
            <a:r>
              <a:rPr lang="ru-RU" dirty="0"/>
              <a:t> </a:t>
            </a:r>
            <a:r>
              <a:rPr lang="ru-RU" dirty="0" err="1"/>
              <a:t>різномантними</a:t>
            </a:r>
            <a:r>
              <a:rPr lang="ru-RU" dirty="0"/>
              <a:t> </a:t>
            </a:r>
            <a:r>
              <a:rPr lang="ru-RU" dirty="0" err="1"/>
              <a:t>спорудами</a:t>
            </a:r>
            <a:r>
              <a:rPr lang="ru-RU" dirty="0"/>
              <a:t>. На фото ми бачимо один з </a:t>
            </a:r>
            <a:r>
              <a:rPr lang="ru-RU" dirty="0" err="1"/>
              <a:t>двориків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арковими</a:t>
            </a:r>
            <a:r>
              <a:rPr lang="ru-RU" dirty="0"/>
              <a:t> галереями.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17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17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717675" y="203200"/>
            <a:ext cx="543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Золота мечеть у Багдаді (Ірак), 1519 р.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48006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" y="762000"/>
            <a:ext cx="3581400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Місто Багдад </a:t>
            </a:r>
            <a:r>
              <a:rPr lang="ru-RU" dirty="0" err="1"/>
              <a:t>засноване</a:t>
            </a:r>
            <a:r>
              <a:rPr lang="ru-RU" dirty="0"/>
              <a:t> у 762 </a:t>
            </a:r>
            <a:r>
              <a:rPr lang="ru-RU" dirty="0" err="1"/>
              <a:t>році</a:t>
            </a:r>
            <a:r>
              <a:rPr lang="ru-RU" dirty="0"/>
              <a:t> як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арабської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- </a:t>
            </a:r>
            <a:r>
              <a:rPr lang="ru-RU" dirty="0" err="1"/>
              <a:t>халіфату</a:t>
            </a:r>
            <a:r>
              <a:rPr lang="ru-RU" dirty="0"/>
              <a:t> </a:t>
            </a:r>
            <a:r>
              <a:rPr lang="ru-RU" dirty="0" err="1"/>
              <a:t>Аббасидів</a:t>
            </a:r>
            <a:r>
              <a:rPr lang="ru-RU" dirty="0"/>
              <a:t>. Тут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могили</a:t>
            </a:r>
            <a:r>
              <a:rPr lang="ru-RU" dirty="0"/>
              <a:t> </a:t>
            </a:r>
            <a:r>
              <a:rPr lang="ru-RU" dirty="0" err="1"/>
              <a:t>шанованих</a:t>
            </a:r>
            <a:r>
              <a:rPr lang="ru-RU" dirty="0"/>
              <a:t> </a:t>
            </a:r>
            <a:r>
              <a:rPr lang="ru-RU" dirty="0" err="1"/>
              <a:t>ісламських</a:t>
            </a:r>
            <a:r>
              <a:rPr lang="ru-RU" dirty="0"/>
              <a:t> </a:t>
            </a:r>
            <a:r>
              <a:rPr lang="ru-RU" dirty="0" err="1"/>
              <a:t>імамів</a:t>
            </a:r>
            <a:r>
              <a:rPr lang="ru-RU" dirty="0"/>
              <a:t> Муси та </a:t>
            </a:r>
            <a:r>
              <a:rPr lang="ru-RU" dirty="0" err="1"/>
              <a:t>Казима</a:t>
            </a:r>
            <a:r>
              <a:rPr lang="ru-RU" dirty="0"/>
              <a:t> </a:t>
            </a:r>
            <a:r>
              <a:rPr lang="ru-RU" dirty="0" err="1"/>
              <a:t>аль-Джавада</a:t>
            </a:r>
            <a:r>
              <a:rPr lang="ru-RU" dirty="0"/>
              <a:t>. Над </a:t>
            </a:r>
            <a:r>
              <a:rPr lang="ru-RU" dirty="0" err="1"/>
              <a:t>цими</a:t>
            </a:r>
            <a:r>
              <a:rPr lang="ru-RU" dirty="0"/>
              <a:t> могилами </a:t>
            </a:r>
            <a:r>
              <a:rPr lang="ru-RU" dirty="0" err="1"/>
              <a:t>будувались</a:t>
            </a:r>
            <a:r>
              <a:rPr lang="ru-RU" dirty="0"/>
              <a:t> </a:t>
            </a:r>
            <a:r>
              <a:rPr lang="ru-RU" dirty="0" err="1"/>
              <a:t>гробниці</a:t>
            </a:r>
            <a:r>
              <a:rPr lang="ru-RU" dirty="0"/>
              <a:t>, які </a:t>
            </a:r>
            <a:r>
              <a:rPr lang="ru-RU" dirty="0" err="1"/>
              <a:t>заміняли</a:t>
            </a:r>
            <a:r>
              <a:rPr lang="ru-RU" dirty="0"/>
              <a:t> одна одну. Мечеть, яку ви </a:t>
            </a:r>
            <a:r>
              <a:rPr lang="ru-RU" dirty="0" err="1"/>
              <a:t>бачите</a:t>
            </a:r>
            <a:r>
              <a:rPr lang="ru-RU" dirty="0"/>
              <a:t> на фото, </a:t>
            </a:r>
            <a:r>
              <a:rPr lang="ru-RU" dirty="0" err="1"/>
              <a:t>збудована</a:t>
            </a:r>
            <a:r>
              <a:rPr lang="ru-RU" dirty="0"/>
              <a:t> у </a:t>
            </a:r>
          </a:p>
          <a:p>
            <a:pPr>
              <a:spcBef>
                <a:spcPct val="50000"/>
              </a:spcBef>
            </a:pPr>
            <a:r>
              <a:rPr lang="ru-RU" dirty="0"/>
              <a:t>1519 р. з наказу </a:t>
            </a:r>
            <a:r>
              <a:rPr lang="ru-RU" dirty="0" err="1"/>
              <a:t>іранського</a:t>
            </a:r>
            <a:r>
              <a:rPr lang="ru-RU" dirty="0"/>
              <a:t> шаха </a:t>
            </a:r>
            <a:r>
              <a:rPr lang="ru-RU" dirty="0" err="1"/>
              <a:t>Ісмаїла</a:t>
            </a:r>
            <a:r>
              <a:rPr lang="ru-RU" dirty="0"/>
              <a:t>, який на той час </a:t>
            </a:r>
            <a:r>
              <a:rPr lang="ru-RU" dirty="0" err="1"/>
              <a:t>заволодів</a:t>
            </a:r>
            <a:r>
              <a:rPr lang="ru-RU" dirty="0"/>
              <a:t> Багдадом.</a:t>
            </a:r>
          </a:p>
          <a:p>
            <a:pPr>
              <a:spcBef>
                <a:spcPct val="50000"/>
              </a:spcBef>
            </a:pPr>
            <a:r>
              <a:rPr lang="ru-RU" dirty="0"/>
              <a:t>У 1813 р. два </a:t>
            </a:r>
            <a:r>
              <a:rPr lang="ru-RU" dirty="0" err="1"/>
              <a:t>куполи</a:t>
            </a:r>
            <a:r>
              <a:rPr lang="ru-RU" dirty="0"/>
              <a:t> і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мінарети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позолочені</a:t>
            </a:r>
            <a:r>
              <a:rPr lang="ru-RU" dirty="0"/>
              <a:t>, від </a:t>
            </a:r>
            <a:r>
              <a:rPr lang="ru-RU" dirty="0" err="1"/>
              <a:t>чого</a:t>
            </a:r>
            <a:r>
              <a:rPr lang="ru-RU" dirty="0"/>
              <a:t> вона і стала </a:t>
            </a:r>
            <a:r>
              <a:rPr lang="ru-RU" dirty="0" err="1"/>
              <a:t>прозиватись</a:t>
            </a:r>
            <a:r>
              <a:rPr lang="ru-RU" dirty="0"/>
              <a:t> Золотою </a:t>
            </a:r>
            <a:r>
              <a:rPr lang="ru-RU" dirty="0" err="1"/>
              <a:t>мечеттю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47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27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Мавзолей </a:t>
            </a:r>
            <a:endParaRPr lang="ru-R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Мавзолеї – </a:t>
            </a:r>
            <a:r>
              <a:rPr lang="uk-UA" dirty="0" err="1" smtClean="0"/>
              <a:t>“храми</a:t>
            </a:r>
            <a:r>
              <a:rPr lang="uk-UA" dirty="0" smtClean="0"/>
              <a:t> </a:t>
            </a:r>
            <a:r>
              <a:rPr lang="uk-UA" dirty="0" err="1" smtClean="0"/>
              <a:t>вогню”</a:t>
            </a:r>
            <a:r>
              <a:rPr lang="uk-UA" dirty="0" smtClean="0"/>
              <a:t>. </a:t>
            </a:r>
          </a:p>
          <a:p>
            <a:pPr eaLnBrk="1" hangingPunct="1">
              <a:defRPr/>
            </a:pPr>
            <a:r>
              <a:rPr lang="uk-UA" dirty="0" smtClean="0"/>
              <a:t>Форма куба, на якому лежить купол.</a:t>
            </a:r>
          </a:p>
          <a:p>
            <a:pPr eaLnBrk="1" hangingPunct="1">
              <a:defRPr/>
            </a:pPr>
            <a:r>
              <a:rPr lang="uk-UA" dirty="0" smtClean="0"/>
              <a:t>Кладка і орнаментація – із </a:t>
            </a:r>
            <a:r>
              <a:rPr lang="uk-UA" dirty="0" err="1" smtClean="0"/>
              <a:t>оппаленої</a:t>
            </a:r>
            <a:r>
              <a:rPr lang="uk-UA" dirty="0" smtClean="0"/>
              <a:t> цегли.</a:t>
            </a:r>
          </a:p>
          <a:p>
            <a:pPr eaLnBrk="1" hangingPunct="1">
              <a:defRPr/>
            </a:pPr>
            <a:r>
              <a:rPr lang="uk-UA" dirty="0" smtClean="0"/>
              <a:t>Нижня частина, в якій відбувається захоронення, - склепінчаста .</a:t>
            </a:r>
            <a:endParaRPr lang="ru-RU" dirty="0" smtClean="0"/>
          </a:p>
        </p:txBody>
      </p:sp>
    </p:spTree>
    <p:custDataLst>
      <p:tags r:id="rId1"/>
    </p:custDataLst>
  </p:cSld>
  <p:clrMapOvr>
    <a:masterClrMapping/>
  </p:clrMapOvr>
  <p:transition advTm="14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128838" y="203200"/>
            <a:ext cx="4792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Тадж-Махал в Агрі (Індія), 1650 р.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" y="990600"/>
            <a:ext cx="320040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Тадж-Махал - це мавзолей, </a:t>
            </a:r>
            <a:r>
              <a:rPr lang="ru-RU" dirty="0" err="1"/>
              <a:t>збудований</a:t>
            </a:r>
            <a:r>
              <a:rPr lang="ru-RU" dirty="0"/>
              <a:t> за наказом </a:t>
            </a:r>
            <a:r>
              <a:rPr lang="ru-RU" dirty="0" err="1"/>
              <a:t>делійського</a:t>
            </a:r>
            <a:r>
              <a:rPr lang="ru-RU" dirty="0"/>
              <a:t> султана </a:t>
            </a:r>
            <a:r>
              <a:rPr lang="ru-RU" dirty="0" err="1"/>
              <a:t>Шах-Джахана</a:t>
            </a:r>
            <a:r>
              <a:rPr lang="ru-RU" dirty="0"/>
              <a:t> для його рано </a:t>
            </a:r>
            <a:r>
              <a:rPr lang="ru-RU" dirty="0" err="1"/>
              <a:t>померлої</a:t>
            </a:r>
            <a:r>
              <a:rPr lang="ru-RU" dirty="0"/>
              <a:t> </a:t>
            </a:r>
            <a:r>
              <a:rPr lang="ru-RU" dirty="0" err="1"/>
              <a:t>коханої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</a:t>
            </a:r>
            <a:r>
              <a:rPr lang="ru-RU" dirty="0" err="1"/>
              <a:t>Момтаз</a:t>
            </a:r>
            <a:r>
              <a:rPr lang="ru-RU" dirty="0"/>
              <a:t>. Він </a:t>
            </a:r>
            <a:r>
              <a:rPr lang="ru-RU" dirty="0" err="1"/>
              <a:t>будувався</a:t>
            </a:r>
            <a:r>
              <a:rPr lang="ru-RU" dirty="0"/>
              <a:t> у 1630 - 1652 рр. під </a:t>
            </a:r>
            <a:r>
              <a:rPr lang="ru-RU" dirty="0" err="1"/>
              <a:t>керівництвом</a:t>
            </a:r>
            <a:r>
              <a:rPr lang="ru-RU" dirty="0"/>
              <a:t> турецького </a:t>
            </a:r>
            <a:r>
              <a:rPr lang="ru-RU" dirty="0" err="1"/>
              <a:t>архітектора</a:t>
            </a:r>
            <a:r>
              <a:rPr lang="ru-RU" dirty="0"/>
              <a:t> </a:t>
            </a:r>
            <a:r>
              <a:rPr lang="ru-RU" dirty="0" err="1"/>
              <a:t>Устада</a:t>
            </a:r>
            <a:r>
              <a:rPr lang="ru-RU" dirty="0"/>
              <a:t> </a:t>
            </a:r>
            <a:r>
              <a:rPr lang="ru-RU" dirty="0" err="1"/>
              <a:t>Іси</a:t>
            </a:r>
            <a:r>
              <a:rPr lang="ru-RU" dirty="0"/>
              <a:t>. Це </a:t>
            </a:r>
            <a:r>
              <a:rPr lang="ru-RU" dirty="0" err="1"/>
              <a:t>велетенська</a:t>
            </a:r>
            <a:r>
              <a:rPr lang="ru-RU" dirty="0"/>
              <a:t> </a:t>
            </a:r>
            <a:r>
              <a:rPr lang="ru-RU" dirty="0" err="1"/>
              <a:t>п’ятикупольна</a:t>
            </a:r>
            <a:r>
              <a:rPr lang="ru-RU" dirty="0"/>
              <a:t> споруда на </a:t>
            </a:r>
            <a:r>
              <a:rPr lang="ru-RU" dirty="0" err="1"/>
              <a:t>платформі</a:t>
            </a:r>
            <a:r>
              <a:rPr lang="ru-RU" dirty="0"/>
              <a:t>,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висотою</a:t>
            </a:r>
            <a:r>
              <a:rPr lang="ru-RU" dirty="0"/>
              <a:t> </a:t>
            </a:r>
          </a:p>
          <a:p>
            <a:pPr>
              <a:spcBef>
                <a:spcPct val="50000"/>
              </a:spcBef>
            </a:pPr>
            <a:r>
              <a:rPr lang="ru-RU" dirty="0"/>
              <a:t>74 м, оточена </a:t>
            </a:r>
            <a:r>
              <a:rPr lang="ru-RU" dirty="0" err="1"/>
              <a:t>чотирма</a:t>
            </a:r>
            <a:r>
              <a:rPr lang="ru-RU" dirty="0"/>
              <a:t> </a:t>
            </a:r>
            <a:r>
              <a:rPr lang="ru-RU" dirty="0" err="1"/>
              <a:t>мінаретами</a:t>
            </a:r>
            <a:r>
              <a:rPr lang="ru-RU" dirty="0"/>
              <a:t>. Стіни її </a:t>
            </a:r>
            <a:r>
              <a:rPr lang="ru-RU" dirty="0" err="1"/>
              <a:t>викладені</a:t>
            </a:r>
            <a:r>
              <a:rPr lang="ru-RU" dirty="0"/>
              <a:t> </a:t>
            </a:r>
            <a:r>
              <a:rPr lang="ru-RU" dirty="0" err="1"/>
              <a:t>білим</a:t>
            </a:r>
            <a:r>
              <a:rPr lang="ru-RU" dirty="0"/>
              <a:t> </a:t>
            </a:r>
            <a:r>
              <a:rPr lang="ru-RU" dirty="0" err="1"/>
              <a:t>мармуром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в цій </a:t>
            </a:r>
            <a:r>
              <a:rPr lang="ru-RU" dirty="0" err="1"/>
              <a:t>гробниці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поховано</a:t>
            </a:r>
            <a:r>
              <a:rPr lang="ru-RU" dirty="0"/>
              <a:t> самого султана.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609600"/>
            <a:ext cx="5562600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6576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04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3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0"/>
            <a:ext cx="6159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0" y="0"/>
            <a:ext cx="449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Мечеть Нага-хана в Найробі (Кенія)</a:t>
            </a:r>
          </a:p>
        </p:txBody>
      </p:sp>
    </p:spTree>
    <p:custDataLst>
      <p:tags r:id="rId1"/>
    </p:custDataLst>
  </p:cSld>
  <p:clrMapOvr>
    <a:masterClrMapping/>
  </p:clrMapOvr>
  <p:transition advTm="15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0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Хосров перед замком Ширин. Мініатюра зі </a:t>
            </a:r>
          </a:p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збірника поем Нізамі "Хамсе", 1431 р.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762000"/>
            <a:ext cx="495300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Нізамі</a:t>
            </a:r>
            <a:r>
              <a:rPr lang="ru-RU" dirty="0"/>
              <a:t> (1149 - 1209 рр.) - </a:t>
            </a:r>
            <a:r>
              <a:rPr lang="ru-RU" dirty="0" err="1"/>
              <a:t>славний</a:t>
            </a:r>
            <a:r>
              <a:rPr lang="ru-RU" dirty="0"/>
              <a:t> </a:t>
            </a:r>
            <a:r>
              <a:rPr lang="ru-RU" dirty="0" err="1"/>
              <a:t>азербайджанський</a:t>
            </a:r>
            <a:r>
              <a:rPr lang="ru-RU" dirty="0"/>
              <a:t> поет, родом з міста </a:t>
            </a:r>
            <a:r>
              <a:rPr lang="ru-RU" dirty="0" err="1"/>
              <a:t>Гянджі</a:t>
            </a:r>
            <a:r>
              <a:rPr lang="ru-RU" dirty="0"/>
              <a:t>. “</a:t>
            </a:r>
            <a:r>
              <a:rPr lang="ru-RU" dirty="0" err="1"/>
              <a:t>Хосров</a:t>
            </a:r>
            <a:r>
              <a:rPr lang="ru-RU" dirty="0"/>
              <a:t> і Ширин” - одна з поем, яка входить до циклу “</a:t>
            </a:r>
            <a:r>
              <a:rPr lang="ru-RU" dirty="0" err="1"/>
              <a:t>П’ять</a:t>
            </a:r>
            <a:r>
              <a:rPr lang="ru-RU" dirty="0"/>
              <a:t> поем” (Хамсе). Ширин, прекрасна </a:t>
            </a:r>
            <a:r>
              <a:rPr lang="ru-RU" dirty="0" err="1"/>
              <a:t>цариця</a:t>
            </a:r>
            <a:r>
              <a:rPr lang="ru-RU" dirty="0"/>
              <a:t> </a:t>
            </a:r>
            <a:r>
              <a:rPr lang="ru-RU" dirty="0" err="1"/>
              <a:t>Аррану</a:t>
            </a:r>
            <a:r>
              <a:rPr lang="ru-RU" dirty="0"/>
              <a:t> (так в </a:t>
            </a:r>
            <a:r>
              <a:rPr lang="ru-RU" dirty="0" err="1"/>
              <a:t>давнину</a:t>
            </a:r>
            <a:r>
              <a:rPr lang="ru-RU" dirty="0"/>
              <a:t> </a:t>
            </a:r>
            <a:r>
              <a:rPr lang="ru-RU" dirty="0" err="1"/>
              <a:t>звався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Азербайджан) </a:t>
            </a:r>
            <a:r>
              <a:rPr lang="ru-RU" dirty="0" err="1"/>
              <a:t>щиро</a:t>
            </a:r>
            <a:r>
              <a:rPr lang="ru-RU" dirty="0"/>
              <a:t> </a:t>
            </a:r>
            <a:r>
              <a:rPr lang="ru-RU" dirty="0" err="1"/>
              <a:t>закохалась</a:t>
            </a:r>
            <a:r>
              <a:rPr lang="ru-RU" dirty="0"/>
              <a:t> у </a:t>
            </a:r>
            <a:r>
              <a:rPr lang="ru-RU" dirty="0" err="1"/>
              <a:t>спадкоємця</a:t>
            </a:r>
            <a:r>
              <a:rPr lang="ru-RU" dirty="0"/>
              <a:t> </a:t>
            </a:r>
            <a:r>
              <a:rPr lang="ru-RU" dirty="0" err="1"/>
              <a:t>іранського</a:t>
            </a:r>
            <a:r>
              <a:rPr lang="ru-RU" dirty="0"/>
              <a:t> престолу царевича </a:t>
            </a:r>
            <a:r>
              <a:rPr lang="ru-RU" dirty="0" err="1"/>
              <a:t>Хосрова</a:t>
            </a:r>
            <a:r>
              <a:rPr lang="ru-RU" dirty="0"/>
              <a:t>. А от кого </a:t>
            </a:r>
            <a:r>
              <a:rPr lang="ru-RU" dirty="0" err="1"/>
              <a:t>кохає</a:t>
            </a:r>
            <a:r>
              <a:rPr lang="ru-RU" dirty="0"/>
              <a:t> </a:t>
            </a:r>
            <a:r>
              <a:rPr lang="ru-RU" dirty="0" err="1"/>
              <a:t>Хосров</a:t>
            </a:r>
            <a:r>
              <a:rPr lang="ru-RU" dirty="0"/>
              <a:t> - ви </a:t>
            </a:r>
            <a:r>
              <a:rPr lang="ru-RU" dirty="0" err="1"/>
              <a:t>дізнаєтесь</a:t>
            </a:r>
            <a:r>
              <a:rPr lang="ru-RU" dirty="0"/>
              <a:t>, якщо </a:t>
            </a:r>
            <a:r>
              <a:rPr lang="ru-RU" dirty="0" err="1"/>
              <a:t>розшукаєте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 текст </a:t>
            </a:r>
            <a:r>
              <a:rPr lang="ru-RU" dirty="0" err="1"/>
              <a:t>поеми</a:t>
            </a:r>
            <a:r>
              <a:rPr lang="ru-RU" dirty="0"/>
              <a:t> і </a:t>
            </a:r>
            <a:r>
              <a:rPr lang="ru-RU" dirty="0" err="1"/>
              <a:t>прочитаєте</a:t>
            </a:r>
            <a:r>
              <a:rPr lang="ru-RU" dirty="0"/>
              <a:t> її.</a:t>
            </a:r>
          </a:p>
          <a:p>
            <a:r>
              <a:rPr lang="ru-RU" dirty="0" err="1"/>
              <a:t>Слід</a:t>
            </a:r>
            <a:r>
              <a:rPr lang="ru-RU" dirty="0"/>
              <a:t> знати, що </a:t>
            </a:r>
            <a:r>
              <a:rPr lang="ru-RU" dirty="0" err="1"/>
              <a:t>іслам</a:t>
            </a:r>
            <a:r>
              <a:rPr lang="ru-RU" dirty="0"/>
              <a:t> категорично </a:t>
            </a:r>
            <a:r>
              <a:rPr lang="ru-RU" dirty="0" err="1"/>
              <a:t>забороняє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людей в монументальному </a:t>
            </a:r>
            <a:r>
              <a:rPr lang="ru-RU" dirty="0" err="1"/>
              <a:t>мистецтві</a:t>
            </a:r>
            <a:r>
              <a:rPr lang="ru-RU" dirty="0"/>
              <a:t>. Тому в </a:t>
            </a:r>
            <a:r>
              <a:rPr lang="ru-RU" dirty="0" err="1"/>
              <a:t>ісламському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немає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скульптури</a:t>
            </a:r>
            <a:r>
              <a:rPr lang="ru-RU" dirty="0"/>
              <a:t> у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слова. </a:t>
            </a:r>
            <a:r>
              <a:rPr lang="ru-RU" dirty="0" err="1"/>
              <a:t>Книжкова</a:t>
            </a:r>
            <a:r>
              <a:rPr lang="ru-RU" dirty="0"/>
              <a:t> </a:t>
            </a:r>
            <a:r>
              <a:rPr lang="ru-RU" dirty="0" err="1"/>
              <a:t>мініатюра</a:t>
            </a:r>
            <a:r>
              <a:rPr lang="ru-RU" dirty="0"/>
              <a:t> - це </a:t>
            </a:r>
            <a:r>
              <a:rPr lang="ru-RU" dirty="0" err="1"/>
              <a:t>єдиний</a:t>
            </a:r>
            <a:r>
              <a:rPr lang="ru-RU" dirty="0"/>
              <a:t> вид </a:t>
            </a:r>
            <a:r>
              <a:rPr lang="ru-RU" dirty="0" err="1"/>
              <a:t>ісламського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.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</a:t>
            </a:r>
            <a:r>
              <a:rPr lang="ru-RU" dirty="0" err="1"/>
              <a:t>персидська</a:t>
            </a:r>
            <a:r>
              <a:rPr lang="ru-RU" dirty="0"/>
              <a:t> школа </a:t>
            </a:r>
            <a:r>
              <a:rPr lang="ru-RU" dirty="0" err="1"/>
              <a:t>мініатюри</a:t>
            </a:r>
            <a:r>
              <a:rPr lang="ru-RU" dirty="0"/>
              <a:t>, </a:t>
            </a:r>
            <a:r>
              <a:rPr lang="ru-RU" dirty="0" err="1"/>
              <a:t>зразок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представлено на </a:t>
            </a:r>
            <a:r>
              <a:rPr lang="ru-RU" dirty="0" err="1"/>
              <a:t>репродукції</a:t>
            </a:r>
            <a:r>
              <a:rPr lang="ru-RU" dirty="0"/>
              <a:t>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482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0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8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975104"/>
          </a:xfrm>
        </p:spPr>
        <p:txBody>
          <a:bodyPr/>
          <a:lstStyle/>
          <a:p>
            <a:pPr algn="ctr"/>
            <a:r>
              <a:rPr lang="uk-UA" sz="6000" dirty="0" smtClean="0">
                <a:solidFill>
                  <a:srgbClr val="0000FF"/>
                </a:solidFill>
              </a:rPr>
              <a:t>Дякуємо за увагу.</a:t>
            </a:r>
            <a:endParaRPr lang="uk-UA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172200" y="304800"/>
            <a:ext cx="2514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Кааба в місті Мекка (Саудовська Аравія)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5762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 rot="10800000" flipV="1">
            <a:off x="228600" y="4430713"/>
            <a:ext cx="89154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Мекка - місто у Саудівській Аравії, духовний центр мусульман. На фото ми бачимо двір Кааби - головної святині ісламу. Кааба - кубічна споруда з каменю; стіни її вкриті вісьмома полотнищами чорної тканини. Всередині Кааби зберігається Чорний камінь - великий метеорит, який з давніх часів був об’єктом поклоніння.</a:t>
            </a:r>
          </a:p>
          <a:p>
            <a:pPr algn="l"/>
            <a:r>
              <a:rPr lang="ru-RU" dirty="0"/>
              <a:t>Кааба знаходиться посередині прямокутного двора, </a:t>
            </a:r>
            <a:r>
              <a:rPr lang="ru-RU" dirty="0" err="1"/>
              <a:t>оточеного</a:t>
            </a:r>
            <a:r>
              <a:rPr lang="ru-RU" dirty="0"/>
              <a:t> </a:t>
            </a:r>
            <a:r>
              <a:rPr lang="ru-RU" dirty="0" err="1"/>
              <a:t>галереєю</a:t>
            </a:r>
            <a:r>
              <a:rPr lang="ru-RU" dirty="0"/>
              <a:t>. Двір </a:t>
            </a:r>
            <a:r>
              <a:rPr lang="ru-RU" dirty="0" err="1"/>
              <a:t>заповнено</a:t>
            </a:r>
            <a:r>
              <a:rPr lang="ru-RU" dirty="0"/>
              <a:t> </a:t>
            </a:r>
            <a:r>
              <a:rPr lang="ru-RU" dirty="0" err="1"/>
              <a:t>прочанами</a:t>
            </a:r>
            <a:r>
              <a:rPr lang="ru-RU" dirty="0"/>
              <a:t>, які </a:t>
            </a:r>
            <a:r>
              <a:rPr lang="ru-RU" dirty="0" err="1"/>
              <a:t>прибули</a:t>
            </a:r>
            <a:r>
              <a:rPr lang="ru-RU" dirty="0"/>
              <a:t> </a:t>
            </a:r>
            <a:r>
              <a:rPr lang="ru-RU" dirty="0" err="1"/>
              <a:t>поклонитись</a:t>
            </a:r>
            <a:r>
              <a:rPr lang="ru-RU" dirty="0"/>
              <a:t> святині.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3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Мечеть </a:t>
            </a:r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smtClean="0"/>
              <a:t>Мечеть, її влаштування: </a:t>
            </a:r>
          </a:p>
          <a:p>
            <a:pPr eaLnBrk="1" hangingPunct="1">
              <a:defRPr/>
            </a:pPr>
            <a:r>
              <a:rPr lang="uk-UA" sz="2800" smtClean="0"/>
              <a:t>Стіна повернена до Мекки з орнаментованою молитовною нішею (міхраб);</a:t>
            </a:r>
          </a:p>
          <a:p>
            <a:pPr eaLnBrk="1" hangingPunct="1">
              <a:defRPr/>
            </a:pPr>
            <a:r>
              <a:rPr lang="uk-UA" sz="2800" smtClean="0"/>
              <a:t>Усередині мечеті – квадратний двір з колонадою навколо нього;</a:t>
            </a:r>
          </a:p>
          <a:p>
            <a:pPr eaLnBrk="1" hangingPunct="1">
              <a:defRPr/>
            </a:pPr>
            <a:r>
              <a:rPr lang="uk-UA" sz="2800" smtClean="0"/>
              <a:t>У центрі – фонтан для омивання.</a:t>
            </a:r>
          </a:p>
          <a:p>
            <a:pPr eaLnBrk="1" hangingPunct="1">
              <a:defRPr/>
            </a:pPr>
            <a:r>
              <a:rPr lang="uk-UA" sz="2800" smtClean="0"/>
              <a:t>Орнаментальні фризи із зовні та усередині.</a:t>
            </a:r>
          </a:p>
          <a:p>
            <a:pPr eaLnBrk="1" hangingPunct="1">
              <a:defRPr/>
            </a:pPr>
            <a:r>
              <a:rPr lang="uk-UA" sz="2800" smtClean="0"/>
              <a:t>Орнаменти (рослинні, геометричні, епіграфічні), зроблені по сухій штукатурці.</a:t>
            </a:r>
            <a:endParaRPr lang="ru-RU" sz="2800" smtClean="0"/>
          </a:p>
        </p:txBody>
      </p:sp>
    </p:spTree>
    <p:custDataLst>
      <p:tags r:id="rId1"/>
    </p:custDataLst>
  </p:cSld>
  <p:clrMapOvr>
    <a:masterClrMapping/>
  </p:clrMapOvr>
  <p:transition advTm="3018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88950" y="153988"/>
            <a:ext cx="721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Мечеть Омейядів у Кордові (Іспанія), 785 р.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4800" y="1066800"/>
            <a:ext cx="3124200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dirty="0"/>
              <a:t>Кордова - місто в </a:t>
            </a:r>
            <a:r>
              <a:rPr lang="ru-RU" dirty="0" err="1"/>
              <a:t>Іспанії</a:t>
            </a:r>
            <a:r>
              <a:rPr lang="ru-RU" dirty="0"/>
              <a:t>, яке з 711 по 1236 р. </a:t>
            </a:r>
            <a:r>
              <a:rPr lang="ru-RU" dirty="0" err="1"/>
              <a:t>було</a:t>
            </a:r>
            <a:r>
              <a:rPr lang="ru-RU" dirty="0"/>
              <a:t> столицею </a:t>
            </a:r>
            <a:r>
              <a:rPr lang="ru-RU" dirty="0" err="1"/>
              <a:t>іспанської</a:t>
            </a:r>
            <a:r>
              <a:rPr lang="ru-RU" dirty="0"/>
              <a:t> </a:t>
            </a:r>
            <a:r>
              <a:rPr lang="ru-RU" dirty="0" err="1"/>
              <a:t>мусульманської</a:t>
            </a:r>
            <a:r>
              <a:rPr lang="ru-RU" dirty="0"/>
              <a:t> держави, у </a:t>
            </a:r>
            <a:r>
              <a:rPr lang="ru-RU" dirty="0" err="1"/>
              <a:t>якій</a:t>
            </a:r>
            <a:r>
              <a:rPr lang="ru-RU" dirty="0"/>
              <a:t> правила </a:t>
            </a:r>
            <a:r>
              <a:rPr lang="ru-RU" dirty="0" err="1"/>
              <a:t>династія</a:t>
            </a:r>
            <a:r>
              <a:rPr lang="ru-RU" dirty="0"/>
              <a:t> </a:t>
            </a:r>
            <a:r>
              <a:rPr lang="ru-RU" dirty="0" err="1"/>
              <a:t>Омейядів</a:t>
            </a:r>
            <a:r>
              <a:rPr lang="ru-RU" dirty="0"/>
              <a:t>. Головна мечеть міста </a:t>
            </a:r>
            <a:r>
              <a:rPr lang="ru-RU" dirty="0" err="1"/>
              <a:t>будувалась</a:t>
            </a:r>
            <a:r>
              <a:rPr lang="ru-RU" dirty="0"/>
              <a:t> з 785-го по 1009 роки. Коли </a:t>
            </a:r>
            <a:r>
              <a:rPr lang="ru-RU" dirty="0" err="1"/>
              <a:t>іспанці</a:t>
            </a:r>
            <a:r>
              <a:rPr lang="ru-RU" dirty="0"/>
              <a:t> </a:t>
            </a:r>
            <a:r>
              <a:rPr lang="ru-RU" dirty="0" err="1"/>
              <a:t>відвоювали</a:t>
            </a:r>
            <a:r>
              <a:rPr lang="ru-RU" dirty="0"/>
              <a:t> Кордову, вони не </a:t>
            </a:r>
            <a:r>
              <a:rPr lang="ru-RU" dirty="0" err="1"/>
              <a:t>зруйнували</a:t>
            </a:r>
            <a:r>
              <a:rPr lang="ru-RU" dirty="0"/>
              <a:t> мечеть, а </a:t>
            </a:r>
            <a:r>
              <a:rPr lang="ru-RU" dirty="0" err="1"/>
              <a:t>перетворили</a:t>
            </a:r>
            <a:r>
              <a:rPr lang="ru-RU" dirty="0"/>
              <a:t> її на </a:t>
            </a:r>
            <a:r>
              <a:rPr lang="ru-RU" dirty="0" err="1"/>
              <a:t>християнський</a:t>
            </a:r>
            <a:r>
              <a:rPr lang="ru-RU" dirty="0"/>
              <a:t> храм. На фото ми бачимо </a:t>
            </a:r>
            <a:r>
              <a:rPr lang="ru-RU" dirty="0" err="1"/>
              <a:t>інтер’єр</a:t>
            </a:r>
            <a:r>
              <a:rPr lang="ru-RU" dirty="0"/>
              <a:t> </a:t>
            </a:r>
            <a:r>
              <a:rPr lang="ru-RU" dirty="0" err="1"/>
              <a:t>мечеті</a:t>
            </a:r>
            <a:r>
              <a:rPr lang="ru-RU" dirty="0"/>
              <a:t> - </a:t>
            </a:r>
            <a:r>
              <a:rPr lang="ru-RU" dirty="0" err="1"/>
              <a:t>ліс</a:t>
            </a:r>
            <a:r>
              <a:rPr lang="ru-RU" dirty="0"/>
              <a:t> легких колон,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якими</a:t>
            </a:r>
            <a:r>
              <a:rPr lang="ru-RU" dirty="0"/>
              <a:t> перекинуто </a:t>
            </a:r>
            <a:r>
              <a:rPr lang="ru-RU" dirty="0" err="1"/>
              <a:t>смугасті</a:t>
            </a:r>
            <a:r>
              <a:rPr lang="ru-RU" dirty="0"/>
              <a:t> арки.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1271" name="Picture 7" descr="1130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90600"/>
            <a:ext cx="54102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25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304800"/>
            <a:ext cx="3810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/>
              <a:t>Гранада -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місто в </a:t>
            </a:r>
            <a:r>
              <a:rPr lang="ru-RU" dirty="0" err="1"/>
              <a:t>Іспанії</a:t>
            </a:r>
            <a:r>
              <a:rPr lang="ru-RU" dirty="0"/>
              <a:t>, яке </a:t>
            </a:r>
            <a:r>
              <a:rPr lang="ru-RU" dirty="0" err="1"/>
              <a:t>зберегло</a:t>
            </a:r>
            <a:r>
              <a:rPr lang="ru-RU" dirty="0"/>
              <a:t> </a:t>
            </a:r>
            <a:r>
              <a:rPr lang="ru-RU" dirty="0" err="1"/>
              <a:t>пам’ятки</a:t>
            </a:r>
            <a:r>
              <a:rPr lang="ru-RU" dirty="0"/>
              <a:t> </a:t>
            </a:r>
            <a:r>
              <a:rPr lang="ru-RU" dirty="0" err="1"/>
              <a:t>мусульманського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 </a:t>
            </a:r>
            <a:r>
              <a:rPr lang="ru-RU" dirty="0" err="1"/>
              <a:t>Альгамбра</a:t>
            </a:r>
            <a:r>
              <a:rPr lang="ru-RU" dirty="0"/>
              <a:t> (</a:t>
            </a:r>
            <a:r>
              <a:rPr lang="ru-RU" dirty="0" err="1"/>
              <a:t>Червоний</a:t>
            </a:r>
            <a:r>
              <a:rPr lang="ru-RU" dirty="0"/>
              <a:t> замок) - </a:t>
            </a:r>
            <a:r>
              <a:rPr lang="ru-RU" dirty="0" err="1"/>
              <a:t>резиденція</a:t>
            </a:r>
            <a:r>
              <a:rPr lang="ru-RU" dirty="0"/>
              <a:t> </a:t>
            </a:r>
            <a:r>
              <a:rPr lang="ru-RU" dirty="0" err="1"/>
              <a:t>султанів</a:t>
            </a:r>
            <a:r>
              <a:rPr lang="ru-RU" dirty="0"/>
              <a:t>, яку почали </a:t>
            </a:r>
            <a:r>
              <a:rPr lang="ru-RU" dirty="0" err="1"/>
              <a:t>будувати</a:t>
            </a:r>
            <a:r>
              <a:rPr lang="ru-RU" dirty="0"/>
              <a:t> у 1238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втрати </a:t>
            </a:r>
            <a:r>
              <a:rPr lang="ru-RU" dirty="0" err="1"/>
              <a:t>попередньої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- </a:t>
            </a:r>
            <a:r>
              <a:rPr lang="ru-RU" dirty="0" err="1"/>
              <a:t>Кордови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На фото ми </a:t>
            </a:r>
            <a:r>
              <a:rPr lang="ru-RU" dirty="0" err="1"/>
              <a:t>бачило</a:t>
            </a:r>
            <a:r>
              <a:rPr lang="ru-RU" dirty="0"/>
              <a:t> </a:t>
            </a:r>
            <a:r>
              <a:rPr lang="ru-RU" dirty="0" err="1"/>
              <a:t>Левиний</a:t>
            </a:r>
            <a:r>
              <a:rPr lang="ru-RU" dirty="0"/>
              <a:t> двір. В </a:t>
            </a:r>
            <a:r>
              <a:rPr lang="ru-RU" dirty="0" err="1"/>
              <a:t>центрі</a:t>
            </a:r>
            <a:r>
              <a:rPr lang="ru-RU" dirty="0"/>
              <a:t> його знаходиться фонтан, який </a:t>
            </a:r>
            <a:r>
              <a:rPr lang="ru-RU" dirty="0" err="1"/>
              <a:t>спирається</a:t>
            </a:r>
            <a:r>
              <a:rPr lang="ru-RU" dirty="0"/>
              <a:t> на 12 </a:t>
            </a:r>
            <a:r>
              <a:rPr lang="ru-RU" dirty="0" err="1"/>
              <a:t>мармурових</a:t>
            </a:r>
            <a:r>
              <a:rPr lang="ru-RU" dirty="0"/>
              <a:t> </a:t>
            </a:r>
            <a:r>
              <a:rPr lang="ru-RU" dirty="0" err="1"/>
              <a:t>левів</a:t>
            </a:r>
            <a:r>
              <a:rPr lang="ru-RU" dirty="0"/>
              <a:t>. Двір оточено </a:t>
            </a:r>
            <a:r>
              <a:rPr lang="ru-RU" dirty="0" err="1"/>
              <a:t>арковими</a:t>
            </a:r>
            <a:r>
              <a:rPr lang="ru-RU" dirty="0"/>
              <a:t> галереями зі </a:t>
            </a:r>
            <a:r>
              <a:rPr lang="ru-RU" dirty="0" err="1"/>
              <a:t>сталактитовими</a:t>
            </a:r>
            <a:r>
              <a:rPr lang="ru-RU" dirty="0"/>
              <a:t> </a:t>
            </a:r>
            <a:r>
              <a:rPr lang="ru-RU" dirty="0" err="1"/>
              <a:t>склепіннями</a:t>
            </a:r>
            <a:r>
              <a:rPr lang="ru-RU" dirty="0"/>
              <a:t> (</a:t>
            </a:r>
            <a:r>
              <a:rPr lang="ru-RU" dirty="0" err="1"/>
              <a:t>простіше</a:t>
            </a:r>
            <a:r>
              <a:rPr lang="ru-RU" dirty="0"/>
              <a:t> </a:t>
            </a:r>
            <a:r>
              <a:rPr lang="ru-RU" dirty="0" err="1"/>
              <a:t>подивитись</a:t>
            </a:r>
            <a:r>
              <a:rPr lang="ru-RU" dirty="0"/>
              <a:t> на фото, ніж </a:t>
            </a:r>
            <a:r>
              <a:rPr lang="ru-RU" dirty="0" err="1"/>
              <a:t>пояснювати</a:t>
            </a:r>
            <a:r>
              <a:rPr lang="ru-RU" dirty="0"/>
              <a:t> суть цього </a:t>
            </a:r>
            <a:r>
              <a:rPr lang="ru-RU" dirty="0" err="1"/>
              <a:t>склепіння</a:t>
            </a:r>
            <a:r>
              <a:rPr lang="ru-RU" dirty="0"/>
              <a:t>).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склепіння</a:t>
            </a:r>
            <a:r>
              <a:rPr lang="ru-RU" dirty="0"/>
              <a:t> </a:t>
            </a:r>
            <a:r>
              <a:rPr lang="ru-RU" dirty="0" err="1"/>
              <a:t>винайдені</a:t>
            </a:r>
            <a:r>
              <a:rPr lang="ru-RU" dirty="0"/>
              <a:t> </a:t>
            </a:r>
            <a:r>
              <a:rPr lang="ru-RU" dirty="0" err="1"/>
              <a:t>іспанськими</a:t>
            </a:r>
            <a:r>
              <a:rPr lang="ru-RU" dirty="0"/>
              <a:t> арабами (маврами) і є </a:t>
            </a:r>
            <a:r>
              <a:rPr lang="ru-RU" dirty="0" err="1"/>
              <a:t>ознакою</a:t>
            </a:r>
            <a:r>
              <a:rPr lang="ru-RU" dirty="0"/>
              <a:t> “</a:t>
            </a:r>
            <a:r>
              <a:rPr lang="ru-RU" dirty="0" err="1"/>
              <a:t>мавританського</a:t>
            </a:r>
            <a:r>
              <a:rPr lang="ru-RU" dirty="0"/>
              <a:t> стилю” в </a:t>
            </a:r>
            <a:r>
              <a:rPr lang="ru-RU" dirty="0" err="1"/>
              <a:t>архітектурі</a:t>
            </a:r>
            <a:r>
              <a:rPr lang="ru-RU" dirty="0"/>
              <a:t>.</a:t>
            </a:r>
          </a:p>
          <a:p>
            <a:pPr algn="l"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71825" y="0"/>
            <a:ext cx="597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Левиний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двір у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палаці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Альгамбра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Гранаді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ru-RU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Іспанія</a:t>
            </a:r>
            <a:r>
              <a:rPr lang="ru-RU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), 14 ст.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3708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5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33600" y="304800"/>
            <a:ext cx="530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Фортеця в Монастирі (Туніс), 8 - 10 ст.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38200" y="5638800"/>
            <a:ext cx="8001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Рібат</a:t>
            </a:r>
            <a:r>
              <a:rPr lang="ru-RU" dirty="0"/>
              <a:t> - </a:t>
            </a:r>
            <a:r>
              <a:rPr lang="ru-RU" dirty="0" err="1"/>
              <a:t>потужна</a:t>
            </a:r>
            <a:r>
              <a:rPr lang="ru-RU" dirty="0"/>
              <a:t> </a:t>
            </a:r>
            <a:r>
              <a:rPr lang="ru-RU" dirty="0" err="1"/>
              <a:t>фортеця</a:t>
            </a:r>
            <a:r>
              <a:rPr lang="ru-RU" dirty="0"/>
              <a:t>, яка </a:t>
            </a:r>
            <a:r>
              <a:rPr lang="ru-RU" dirty="0" err="1"/>
              <a:t>будувалась</a:t>
            </a:r>
            <a:r>
              <a:rPr lang="ru-RU" dirty="0"/>
              <a:t> </a:t>
            </a:r>
            <a:r>
              <a:rPr lang="ru-RU" dirty="0" err="1"/>
              <a:t>ісламськими</a:t>
            </a:r>
            <a:r>
              <a:rPr lang="ru-RU" dirty="0"/>
              <a:t> правителями на </a:t>
            </a:r>
            <a:r>
              <a:rPr lang="ru-RU" dirty="0" err="1"/>
              <a:t>березі</a:t>
            </a:r>
            <a:r>
              <a:rPr lang="ru-RU" dirty="0"/>
              <a:t> моря з </a:t>
            </a:r>
            <a:r>
              <a:rPr lang="ru-RU" dirty="0" err="1"/>
              <a:t>кінця</a:t>
            </a:r>
            <a:r>
              <a:rPr lang="ru-RU" dirty="0"/>
              <a:t> 8 ст.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64770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438400" y="279400"/>
            <a:ext cx="508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Фортеця Гіссар (Таджикістан), 11 ст.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51054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28600" y="5529263"/>
            <a:ext cx="86868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err="1"/>
              <a:t>Фортеця</a:t>
            </a:r>
            <a:r>
              <a:rPr lang="ru-RU" dirty="0"/>
              <a:t> </a:t>
            </a:r>
            <a:r>
              <a:rPr lang="ru-RU" dirty="0" err="1"/>
              <a:t>Гіссар</a:t>
            </a:r>
            <a:r>
              <a:rPr lang="ru-RU" dirty="0"/>
              <a:t> - </a:t>
            </a:r>
            <a:r>
              <a:rPr lang="ru-RU" dirty="0" err="1"/>
              <a:t>німий</a:t>
            </a:r>
            <a:r>
              <a:rPr lang="ru-RU" dirty="0"/>
              <a:t> </a:t>
            </a:r>
            <a:r>
              <a:rPr lang="ru-RU" dirty="0" err="1"/>
              <a:t>свідок</a:t>
            </a:r>
            <a:r>
              <a:rPr lang="ru-RU" dirty="0"/>
              <a:t> </a:t>
            </a:r>
            <a:r>
              <a:rPr lang="ru-RU" dirty="0" err="1"/>
              <a:t>колишньої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великого </a:t>
            </a:r>
            <a:r>
              <a:rPr lang="ru-RU" dirty="0" err="1"/>
              <a:t>торговельного</a:t>
            </a:r>
            <a:r>
              <a:rPr lang="ru-RU" dirty="0"/>
              <a:t> міста, від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медресе, </a:t>
            </a:r>
            <a:r>
              <a:rPr lang="ru-RU" dirty="0" err="1"/>
              <a:t>кладовища</a:t>
            </a:r>
            <a:r>
              <a:rPr lang="ru-RU" dirty="0"/>
              <a:t>. На фото ми бачимо </a:t>
            </a:r>
            <a:r>
              <a:rPr lang="ru-RU" dirty="0" err="1"/>
              <a:t>браму</a:t>
            </a:r>
            <a:r>
              <a:rPr lang="ru-RU" dirty="0"/>
              <a:t> </a:t>
            </a:r>
            <a:r>
              <a:rPr lang="ru-RU" dirty="0" err="1"/>
              <a:t>фортеці</a:t>
            </a:r>
            <a:r>
              <a:rPr lang="ru-RU" dirty="0"/>
              <a:t>, </a:t>
            </a:r>
            <a:r>
              <a:rPr lang="ru-RU" dirty="0" err="1"/>
              <a:t>збудовану</a:t>
            </a:r>
            <a:r>
              <a:rPr lang="ru-RU" dirty="0"/>
              <a:t> </a:t>
            </a:r>
            <a:r>
              <a:rPr lang="ru-RU" dirty="0" err="1"/>
              <a:t>десь</a:t>
            </a:r>
            <a:r>
              <a:rPr lang="ru-RU" dirty="0"/>
              <a:t> в 11 ст.</a:t>
            </a:r>
          </a:p>
          <a:p>
            <a:pPr>
              <a:spcBef>
                <a:spcPct val="50000"/>
              </a:spcBef>
            </a:pPr>
            <a:endParaRPr lang="ru-RU" dirty="0">
              <a:latin typeface="MS Shell Dlg" charset="-52"/>
            </a:endParaRPr>
          </a:p>
        </p:txBody>
      </p:sp>
    </p:spTree>
    <p:custDataLst>
      <p:tags r:id="rId1"/>
    </p:custDataLst>
  </p:cSld>
  <p:clrMapOvr>
    <a:masterClrMapping/>
  </p:clrMapOvr>
  <p:transition advTm="25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Мінарет </a:t>
            </a: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mtClean="0"/>
              <a:t>Мінарет – вежа, що споруджується поруч з мечеттю, звідки глашатай – муедзин – скликав віруючих</a:t>
            </a:r>
            <a:endParaRPr lang="ru-RU" smtClean="0"/>
          </a:p>
        </p:txBody>
      </p:sp>
    </p:spTree>
    <p:custDataLst>
      <p:tags r:id="rId1"/>
    </p:custDataLst>
  </p:cSld>
  <p:clrMapOvr>
    <a:masterClrMapping/>
  </p:clrMapOvr>
  <p:transition advTm="6688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0.9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5|2.4|5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6|2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9|2.7|2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9|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5.7|4.1|3.7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1910</TotalTime>
  <Words>1638</Words>
  <Application>Microsoft Office PowerPoint</Application>
  <PresentationFormat>Экран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Метро</vt:lpstr>
      <vt:lpstr>                     Ісламський світ.    Пам’ятки арабо-мусульманської                             архітектури.  </vt:lpstr>
      <vt:lpstr>Слайд 2</vt:lpstr>
      <vt:lpstr>Слайд 3</vt:lpstr>
      <vt:lpstr>Мечеть </vt:lpstr>
      <vt:lpstr>Слайд 5</vt:lpstr>
      <vt:lpstr>Слайд 6</vt:lpstr>
      <vt:lpstr>Слайд 7</vt:lpstr>
      <vt:lpstr>Слайд 8</vt:lpstr>
      <vt:lpstr>Мінарет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Мехмет-ага. Блакитна мечеть в Стамбулі, 1609 - 1617 рр. </vt:lpstr>
      <vt:lpstr>Слайд 22</vt:lpstr>
      <vt:lpstr>Слайд 23</vt:lpstr>
      <vt:lpstr>Мавзолей </vt:lpstr>
      <vt:lpstr>Слайд 25</vt:lpstr>
      <vt:lpstr>Слайд 26</vt:lpstr>
      <vt:lpstr>Слайд 27</vt:lpstr>
      <vt:lpstr>Дякуємо за увагу.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Flower</dc:creator>
  <cp:lastModifiedBy>Super</cp:lastModifiedBy>
  <cp:revision>82</cp:revision>
  <cp:lastPrinted>1601-01-01T00:00:00Z</cp:lastPrinted>
  <dcterms:created xsi:type="dcterms:W3CDTF">1601-01-01T00:00:00Z</dcterms:created>
  <dcterms:modified xsi:type="dcterms:W3CDTF">2014-01-20T16:11:01Z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