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C6F8535-C691-4D1C-AE26-F6F4112EA7B9}" type="datetimeFigureOut">
              <a:rPr lang="uk-UA" smtClean="0"/>
              <a:t>15.10.2013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4C7000B-1E92-48B2-B390-39EDC4D0EE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8535-C691-4D1C-AE26-F6F4112EA7B9}" type="datetimeFigureOut">
              <a:rPr lang="uk-UA" smtClean="0"/>
              <a:t>15.10.2013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000B-1E92-48B2-B390-39EDC4D0EE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8535-C691-4D1C-AE26-F6F4112EA7B9}" type="datetimeFigureOut">
              <a:rPr lang="uk-UA" smtClean="0"/>
              <a:t>15.10.2013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000B-1E92-48B2-B390-39EDC4D0EE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8535-C691-4D1C-AE26-F6F4112EA7B9}" type="datetimeFigureOut">
              <a:rPr lang="uk-UA" smtClean="0"/>
              <a:t>15.10.2013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000B-1E92-48B2-B390-39EDC4D0EE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8535-C691-4D1C-AE26-F6F4112EA7B9}" type="datetimeFigureOut">
              <a:rPr lang="uk-UA" smtClean="0"/>
              <a:t>15.10.2013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000B-1E92-48B2-B390-39EDC4D0EE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8535-C691-4D1C-AE26-F6F4112EA7B9}" type="datetimeFigureOut">
              <a:rPr lang="uk-UA" smtClean="0"/>
              <a:t>15.10.2013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000B-1E92-48B2-B390-39EDC4D0EE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6F8535-C691-4D1C-AE26-F6F4112EA7B9}" type="datetimeFigureOut">
              <a:rPr lang="uk-UA" smtClean="0"/>
              <a:t>15.10.2013</a:t>
            </a:fld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C7000B-1E92-48B2-B390-39EDC4D0EEA4}" type="slidenum">
              <a:rPr lang="uk-UA" smtClean="0"/>
              <a:t>‹#›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C6F8535-C691-4D1C-AE26-F6F4112EA7B9}" type="datetimeFigureOut">
              <a:rPr lang="uk-UA" smtClean="0"/>
              <a:t>15.10.2013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4C7000B-1E92-48B2-B390-39EDC4D0EE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8535-C691-4D1C-AE26-F6F4112EA7B9}" type="datetimeFigureOut">
              <a:rPr lang="uk-UA" smtClean="0"/>
              <a:t>15.10.2013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000B-1E92-48B2-B390-39EDC4D0EE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8535-C691-4D1C-AE26-F6F4112EA7B9}" type="datetimeFigureOut">
              <a:rPr lang="uk-UA" smtClean="0"/>
              <a:t>15.10.2013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000B-1E92-48B2-B390-39EDC4D0EE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8535-C691-4D1C-AE26-F6F4112EA7B9}" type="datetimeFigureOut">
              <a:rPr lang="uk-UA" smtClean="0"/>
              <a:t>15.10.2013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7000B-1E92-48B2-B390-39EDC4D0EE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C6F8535-C691-4D1C-AE26-F6F4112EA7B9}" type="datetimeFigureOut">
              <a:rPr lang="uk-UA" smtClean="0"/>
              <a:t>15.10.2013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4C7000B-1E92-48B2-B390-39EDC4D0EE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.com.ua/referats/Culture/Hippie" TargetMode="External"/><Relationship Id="rId2" Type="http://schemas.openxmlformats.org/officeDocument/2006/relationships/hyperlink" Target="http://uk.wikipedia.org/wiki/&#1057;&#1091;&#1073;&#1082;&#1091;&#1083;&#1100;&#1090;&#1091;&#1088;&#1072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v-ride.at.ua/publ/khipi_diti_kvitiv/4-1-0-2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8" name="Picture 4" descr="C:\Users\Денис\Desktop\minimal-wallpaper-peace-sign-1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661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uk-UA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Субкультури.Хіпі</a:t>
            </a:r>
            <a:r>
              <a:rPr lang="uk-U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941168"/>
            <a:ext cx="5688632" cy="1296144"/>
          </a:xfrm>
        </p:spPr>
        <p:txBody>
          <a:bodyPr/>
          <a:lstStyle/>
          <a:p>
            <a:pPr algn="ctr"/>
            <a:r>
              <a:rPr lang="uk-UA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Підготували учні 11-б класу:</a:t>
            </a:r>
          </a:p>
          <a:p>
            <a:pPr algn="ctr"/>
            <a:r>
              <a:rPr lang="uk-UA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Петренко Денис</a:t>
            </a:r>
          </a:p>
          <a:p>
            <a:pPr algn="ctr"/>
            <a:r>
              <a:rPr lang="uk-UA" spc="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Воротілов</a:t>
            </a:r>
            <a:r>
              <a:rPr lang="uk-UA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Михайло</a:t>
            </a:r>
            <a:endParaRPr lang="uk-UA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9" name="Picture 5" descr="C:\Users\Денис\Desktop\1213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656" y="1844824"/>
            <a:ext cx="3096344" cy="3096344"/>
          </a:xfrm>
          <a:prstGeom prst="rect">
            <a:avLst/>
          </a:prstGeom>
          <a:noFill/>
        </p:spPr>
      </p:pic>
      <p:pic>
        <p:nvPicPr>
          <p:cNvPr id="1031" name="Picture 7" descr="C:\Users\Денис\Desktop\1228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832"/>
            <a:ext cx="2987824" cy="2987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4618856" cy="554461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Субкультура хіпі мала великий вплив на культуру західної цивілізації (символом їхньої музики та способу життя стала британська група «</a:t>
            </a:r>
            <a:r>
              <a:rPr lang="uk-UA" dirty="0" err="1" smtClean="0"/>
              <a:t>Бітлз</a:t>
            </a:r>
            <a:r>
              <a:rPr lang="uk-UA" dirty="0" smtClean="0"/>
              <a:t>»), розвиток суспільства, та навіть політики. Колишні хіпі Білл Клінтон, Хав'єр Солана чи </a:t>
            </a:r>
            <a:r>
              <a:rPr lang="uk-UA" dirty="0" err="1" smtClean="0"/>
              <a:t>Йошка</a:t>
            </a:r>
            <a:r>
              <a:rPr lang="uk-UA" dirty="0" smtClean="0"/>
              <a:t> Фішер посідають нині впливові позиції.</a:t>
            </a:r>
            <a:endParaRPr lang="uk-UA" dirty="0"/>
          </a:p>
        </p:txBody>
      </p:sp>
      <p:pic>
        <p:nvPicPr>
          <p:cNvPr id="9219" name="Picture 3" descr="D:\Janis-Jop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429000"/>
            <a:ext cx="2004136" cy="3032808"/>
          </a:xfrm>
          <a:prstGeom prst="rect">
            <a:avLst/>
          </a:prstGeom>
          <a:noFill/>
        </p:spPr>
      </p:pic>
      <p:pic>
        <p:nvPicPr>
          <p:cNvPr id="9218" name="Picture 2" descr="D:\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2384185" cy="3096344"/>
          </a:xfrm>
          <a:prstGeom prst="rect">
            <a:avLst/>
          </a:prstGeom>
          <a:noFill/>
        </p:spPr>
      </p:pic>
      <p:pic>
        <p:nvPicPr>
          <p:cNvPr id="9221" name="Picture 5" descr="D:\gde24_Mhijo_el_lector_Morri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844824"/>
            <a:ext cx="2267744" cy="3061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4474840" cy="5328592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Пацифіка</a:t>
            </a:r>
            <a:r>
              <a:rPr lang="ru-RU" dirty="0" smtClean="0"/>
              <a:t>» — символ миру. Лого </a:t>
            </a:r>
            <a:r>
              <a:rPr lang="ru-RU" dirty="0" err="1" smtClean="0"/>
              <a:t>Організації</a:t>
            </a:r>
            <a:r>
              <a:rPr lang="ru-RU" dirty="0" smtClean="0"/>
              <a:t> ядерного </a:t>
            </a:r>
            <a:r>
              <a:rPr lang="ru-RU" dirty="0" err="1" smtClean="0"/>
              <a:t>роззброєння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для </a:t>
            </a:r>
            <a:r>
              <a:rPr lang="ru-RU" dirty="0" err="1" smtClean="0"/>
              <a:t>антивоєнних</a:t>
            </a:r>
            <a:r>
              <a:rPr lang="ru-RU" dirty="0" smtClean="0"/>
              <a:t> </a:t>
            </a:r>
            <a:r>
              <a:rPr lang="ru-RU" dirty="0" err="1" smtClean="0"/>
              <a:t>демонстрацій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10242" name="Picture 2" descr="G:\Works\0_48e06_681accd3_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89040"/>
            <a:ext cx="2952328" cy="2952328"/>
          </a:xfrm>
          <a:prstGeom prst="rect">
            <a:avLst/>
          </a:prstGeom>
          <a:noFill/>
        </p:spPr>
      </p:pic>
      <p:pic>
        <p:nvPicPr>
          <p:cNvPr id="10243" name="Picture 3" descr="D:\29216273_peace_goddamn__i_want_peace_by_pili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104965"/>
            <a:ext cx="4699247" cy="3524435"/>
          </a:xfrm>
          <a:prstGeom prst="rect">
            <a:avLst/>
          </a:prstGeom>
          <a:noFill/>
        </p:spPr>
      </p:pic>
      <p:pic>
        <p:nvPicPr>
          <p:cNvPr id="10244" name="Picture 4" descr="D: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836712"/>
            <a:ext cx="2520280" cy="2146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/>
              <a:t>Хіппі</a:t>
            </a:r>
            <a:r>
              <a:rPr lang="uk-UA" b="1" dirty="0" smtClean="0"/>
              <a:t> в Україні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Найбільшою в Україні була </a:t>
            </a:r>
            <a:r>
              <a:rPr lang="uk-UA" dirty="0" err="1" smtClean="0"/>
              <a:t>хіп-тусовка</a:t>
            </a:r>
            <a:r>
              <a:rPr lang="uk-UA" dirty="0" smtClean="0"/>
              <a:t> у Львові, де традиційними були орієнтація на Захід і демократичні цінності. Перші розрізнені групи </a:t>
            </a:r>
            <a:r>
              <a:rPr lang="uk-UA" dirty="0" err="1" smtClean="0"/>
              <a:t>хіпуючої</a:t>
            </a:r>
            <a:r>
              <a:rPr lang="uk-UA" dirty="0" smtClean="0"/>
              <a:t> молоді були об'єднані у 1968-1970 В'ячеславом «Шарніром» </a:t>
            </a:r>
            <a:r>
              <a:rPr lang="uk-UA" dirty="0" err="1" smtClean="0"/>
              <a:t>Єреськом</a:t>
            </a:r>
            <a:r>
              <a:rPr lang="uk-UA" dirty="0" smtClean="0"/>
              <a:t>. Учасники групи Шарніра збиралися </a:t>
            </a:r>
            <a:r>
              <a:rPr lang="uk-UA" dirty="0" err="1" smtClean="0"/>
              <a:t>напівтаємно</a:t>
            </a:r>
            <a:r>
              <a:rPr lang="uk-UA" dirty="0" smtClean="0"/>
              <a:t> на місці польського Цвинтаря Орлят біля Личаківського цвинтаря. З їхнього середовища вийшов перший з відомих маніфестів </a:t>
            </a:r>
            <a:r>
              <a:rPr lang="uk-UA" dirty="0" err="1" smtClean="0"/>
              <a:t>хіппі</a:t>
            </a:r>
            <a:r>
              <a:rPr lang="uk-UA" dirty="0" smtClean="0"/>
              <a:t>, також вони започаткували культ </a:t>
            </a:r>
            <a:r>
              <a:rPr lang="uk-UA" dirty="0" err="1" smtClean="0"/>
              <a:t>Джимі</a:t>
            </a:r>
            <a:r>
              <a:rPr lang="uk-UA" dirty="0" smtClean="0"/>
              <a:t> </a:t>
            </a:r>
            <a:r>
              <a:rPr lang="uk-UA" dirty="0" err="1" smtClean="0"/>
              <a:t>Хендрикса</a:t>
            </a:r>
            <a:r>
              <a:rPr lang="uk-UA" dirty="0" smtClean="0"/>
              <a:t> у Львові, зразу після його смерті у вересні 1970 року. Проте у листопаді 1970-го Шарнір, який, окрім пацифізму, захоплювався ще й нацистською </a:t>
            </a:r>
            <a:r>
              <a:rPr lang="uk-UA" dirty="0" err="1" smtClean="0"/>
              <a:t>автентикою</a:t>
            </a:r>
            <a:r>
              <a:rPr lang="uk-UA" dirty="0" smtClean="0"/>
              <a:t> і трофейною зброєю, був арештований.</a:t>
            </a: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5554960" cy="588184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У 1970-их роках головним місцем збору став Святий Сад, де зосереджувалися учасники рок-групи </a:t>
            </a:r>
            <a:r>
              <a:rPr lang="uk-UA" dirty="0" err="1" smtClean="0"/>
              <a:t>Супер</a:t>
            </a:r>
            <a:r>
              <a:rPr lang="uk-UA" dirty="0" smtClean="0"/>
              <a:t> Вуйки (лідер Ілько Лемко), відбувалися </a:t>
            </a:r>
            <a:r>
              <a:rPr lang="uk-UA" dirty="0" err="1" smtClean="0"/>
              <a:t>хіп</a:t>
            </a:r>
            <a:r>
              <a:rPr lang="uk-UA" dirty="0" smtClean="0"/>
              <a:t> </a:t>
            </a:r>
            <a:r>
              <a:rPr lang="uk-UA" dirty="0" err="1" smtClean="0"/>
              <a:t>сейшни</a:t>
            </a:r>
            <a:r>
              <a:rPr lang="uk-UA" dirty="0" smtClean="0"/>
              <a:t>. Один із них, пов'язаний з культом </a:t>
            </a:r>
            <a:r>
              <a:rPr lang="uk-UA" dirty="0" err="1" smtClean="0"/>
              <a:t>Хендрикса</a:t>
            </a:r>
            <a:r>
              <a:rPr lang="uk-UA" dirty="0" smtClean="0"/>
              <a:t>, вилився у стихійну демонстрацію у Львові 17 вересня 1977 року.</a:t>
            </a:r>
          </a:p>
          <a:p>
            <a:r>
              <a:rPr lang="uk-UA" dirty="0" smtClean="0"/>
              <a:t>У середовищі львівської хіпової тусовки у 1976 виникла перша на терені СРСР </a:t>
            </a:r>
            <a:r>
              <a:rPr lang="uk-UA" dirty="0" err="1" smtClean="0"/>
              <a:t>байкерська</a:t>
            </a:r>
            <a:r>
              <a:rPr lang="uk-UA" dirty="0" smtClean="0"/>
              <a:t> група Ігоря «</a:t>
            </a:r>
            <a:r>
              <a:rPr lang="uk-UA" dirty="0" err="1" smtClean="0"/>
              <a:t>Пензеля</a:t>
            </a:r>
            <a:r>
              <a:rPr lang="uk-UA" dirty="0" smtClean="0"/>
              <a:t>» </a:t>
            </a:r>
            <a:r>
              <a:rPr lang="uk-UA" dirty="0" err="1" smtClean="0"/>
              <a:t>Венцславського</a:t>
            </a:r>
            <a:r>
              <a:rPr lang="uk-UA" dirty="0" smtClean="0"/>
              <a:t>. З нього вийшли письменники і поети </a:t>
            </a:r>
            <a:r>
              <a:rPr lang="uk-UA" dirty="0" err="1" smtClean="0"/>
              <a:t>Волдмур</a:t>
            </a:r>
            <a:r>
              <a:rPr lang="uk-UA" dirty="0" smtClean="0"/>
              <a:t> </a:t>
            </a:r>
            <a:r>
              <a:rPr lang="uk-UA" dirty="0" err="1" smtClean="0"/>
              <a:t>Яворський</a:t>
            </a:r>
            <a:r>
              <a:rPr lang="uk-UA" dirty="0" smtClean="0"/>
              <a:t>, Валерія </a:t>
            </a:r>
            <a:r>
              <a:rPr lang="uk-UA" dirty="0" err="1" smtClean="0"/>
              <a:t>Славникова</a:t>
            </a:r>
            <a:r>
              <a:rPr lang="uk-UA" dirty="0" smtClean="0"/>
              <a:t>, «</a:t>
            </a:r>
            <a:r>
              <a:rPr lang="uk-UA" dirty="0" err="1" smtClean="0"/>
              <a:t>Звёздный</a:t>
            </a:r>
            <a:r>
              <a:rPr lang="uk-UA" dirty="0" smtClean="0"/>
              <a:t>», художники Олена </a:t>
            </a:r>
            <a:r>
              <a:rPr lang="uk-UA" dirty="0" err="1" smtClean="0"/>
              <a:t>Бурдаш</a:t>
            </a:r>
            <a:r>
              <a:rPr lang="uk-UA" dirty="0" smtClean="0"/>
              <a:t>, «</a:t>
            </a:r>
            <a:r>
              <a:rPr lang="uk-UA" dirty="0" err="1" smtClean="0"/>
              <a:t>Дем</a:t>
            </a:r>
            <a:r>
              <a:rPr lang="uk-UA" dirty="0" smtClean="0"/>
              <a:t>», Орест </a:t>
            </a:r>
            <a:r>
              <a:rPr lang="uk-UA" dirty="0" err="1" smtClean="0"/>
              <a:t>Макота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11266" name="Picture 2" descr="D:\super vuj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24744"/>
            <a:ext cx="2941603" cy="2160240"/>
          </a:xfrm>
          <a:prstGeom prst="rect">
            <a:avLst/>
          </a:prstGeom>
          <a:noFill/>
        </p:spPr>
      </p:pic>
      <p:pic>
        <p:nvPicPr>
          <p:cNvPr id="11267" name="Picture 3" descr="D:\1242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89040"/>
            <a:ext cx="3035401" cy="2266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5554960" cy="588184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В ті часи </a:t>
            </a:r>
            <a:r>
              <a:rPr lang="uk-UA" dirty="0" err="1" smtClean="0"/>
              <a:t>хіппі</a:t>
            </a:r>
            <a:r>
              <a:rPr lang="uk-UA" dirty="0" smtClean="0"/>
              <a:t> у Львові, в тому числі і російськомовні, зі симпатією ставилися до учасників національно-визвольної боротьби УПА, оскільки їх теж «пресувала» радянська державна система. З початком Перебудови в середовищі львівських </a:t>
            </a:r>
            <a:r>
              <a:rPr lang="uk-UA" dirty="0" err="1" smtClean="0"/>
              <a:t>хіппі</a:t>
            </a:r>
            <a:r>
              <a:rPr lang="uk-UA" dirty="0" smtClean="0"/>
              <a:t> також з'являються спроби переосмислити ідеологію і, як колись </a:t>
            </a:r>
            <a:r>
              <a:rPr lang="uk-UA" dirty="0" err="1" smtClean="0"/>
              <a:t>Еббі</a:t>
            </a:r>
            <a:r>
              <a:rPr lang="uk-UA" dirty="0" smtClean="0"/>
              <a:t> </a:t>
            </a:r>
            <a:r>
              <a:rPr lang="uk-UA" dirty="0" err="1" smtClean="0"/>
              <a:t>Гоффман</a:t>
            </a:r>
            <a:r>
              <a:rPr lang="uk-UA" dirty="0" smtClean="0"/>
              <a:t>, політизувати рух. У 1987 </a:t>
            </a:r>
            <a:r>
              <a:rPr lang="uk-UA" dirty="0" err="1" smtClean="0"/>
              <a:t>у</a:t>
            </a:r>
            <a:r>
              <a:rPr lang="uk-UA" dirty="0" smtClean="0"/>
              <a:t> Львові з'являється маніфест «Ідеологія радянських </a:t>
            </a:r>
            <a:r>
              <a:rPr lang="uk-UA" dirty="0" err="1" smtClean="0"/>
              <a:t>хіппі</a:t>
            </a:r>
            <a:r>
              <a:rPr lang="uk-UA" dirty="0" smtClean="0"/>
              <a:t>. 1967-1987» </a:t>
            </a:r>
            <a:r>
              <a:rPr lang="uk-UA" dirty="0" err="1" smtClean="0"/>
              <a:t>Аліка</a:t>
            </a:r>
            <a:r>
              <a:rPr lang="uk-UA" dirty="0" smtClean="0"/>
              <a:t> </a:t>
            </a:r>
            <a:r>
              <a:rPr lang="uk-UA" dirty="0" err="1" smtClean="0"/>
              <a:t>Олісевича</a:t>
            </a:r>
            <a:r>
              <a:rPr lang="uk-UA" dirty="0" smtClean="0"/>
              <a:t>, де чітко наголошено на потребі громадянських акцій. 20 вересня 1987 група </a:t>
            </a:r>
            <a:r>
              <a:rPr lang="uk-UA" dirty="0" err="1" smtClean="0"/>
              <a:t>Аліка</a:t>
            </a:r>
            <a:r>
              <a:rPr lang="uk-UA" dirty="0" smtClean="0"/>
              <a:t> </a:t>
            </a:r>
            <a:r>
              <a:rPr lang="uk-UA" dirty="0" err="1" smtClean="0"/>
              <a:t>Олісевича</a:t>
            </a:r>
            <a:r>
              <a:rPr lang="uk-UA" dirty="0" smtClean="0"/>
              <a:t> провела у Львові першу в УРСР демонстрацію під політичними лозунгами і в жовтні 1987 перетворилася на пацифістську, згодом правозахисну групу Довіра (1987-1990).</a:t>
            </a:r>
            <a:endParaRPr lang="uk-UA" dirty="0"/>
          </a:p>
        </p:txBody>
      </p:sp>
      <p:pic>
        <p:nvPicPr>
          <p:cNvPr id="12290" name="Picture 2" descr="D:\aliko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437112"/>
            <a:ext cx="2395736" cy="2242163"/>
          </a:xfrm>
          <a:prstGeom prst="rect">
            <a:avLst/>
          </a:prstGeom>
          <a:noFill/>
        </p:spPr>
      </p:pic>
      <p:pic>
        <p:nvPicPr>
          <p:cNvPr id="12291" name="Picture 3" descr="D:\01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764704"/>
            <a:ext cx="2361051" cy="3541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Музика </a:t>
            </a:r>
            <a:r>
              <a:rPr lang="uk-UA" b="1" dirty="0" err="1" smtClean="0"/>
              <a:t>хіппі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Grateful Dead</a:t>
            </a:r>
          </a:p>
          <a:p>
            <a:r>
              <a:rPr lang="en-US" dirty="0" smtClean="0"/>
              <a:t>Jefferson </a:t>
            </a:r>
            <a:r>
              <a:rPr lang="en-US" dirty="0" err="1" smtClean="0"/>
              <a:t>Airplaine</a:t>
            </a:r>
            <a:endParaRPr lang="en-US" dirty="0" smtClean="0"/>
          </a:p>
          <a:p>
            <a:r>
              <a:rPr lang="uk-UA" dirty="0" err="1" smtClean="0"/>
              <a:t>Джимі</a:t>
            </a:r>
            <a:r>
              <a:rPr lang="uk-UA" dirty="0" smtClean="0"/>
              <a:t> </a:t>
            </a:r>
            <a:r>
              <a:rPr lang="uk-UA" dirty="0" err="1" smtClean="0"/>
              <a:t>Хендрикс</a:t>
            </a:r>
            <a:endParaRPr lang="uk-UA" dirty="0" smtClean="0"/>
          </a:p>
          <a:p>
            <a:r>
              <a:rPr lang="uk-UA" dirty="0" err="1" smtClean="0"/>
              <a:t>Дженіс</a:t>
            </a:r>
            <a:r>
              <a:rPr lang="uk-UA" dirty="0" smtClean="0"/>
              <a:t> </a:t>
            </a:r>
            <a:r>
              <a:rPr lang="uk-UA" dirty="0" err="1" smtClean="0"/>
              <a:t>Джоплін</a:t>
            </a:r>
            <a:endParaRPr lang="uk-UA" dirty="0" smtClean="0"/>
          </a:p>
          <a:p>
            <a:r>
              <a:rPr lang="en-US" dirty="0" smtClean="0"/>
              <a:t>The Beatles</a:t>
            </a:r>
          </a:p>
          <a:p>
            <a:r>
              <a:rPr lang="uk-UA" dirty="0" smtClean="0"/>
              <a:t>Джон </a:t>
            </a:r>
            <a:r>
              <a:rPr lang="uk-UA" dirty="0" err="1" smtClean="0"/>
              <a:t>Леннон</a:t>
            </a:r>
            <a:endParaRPr lang="uk-UA" dirty="0" smtClean="0"/>
          </a:p>
          <a:p>
            <a:r>
              <a:rPr lang="en-US" dirty="0" smtClean="0"/>
              <a:t>The Doors</a:t>
            </a:r>
          </a:p>
          <a:p>
            <a:r>
              <a:rPr lang="uk-UA" dirty="0" err="1" smtClean="0"/>
              <a:t>Джим</a:t>
            </a:r>
            <a:r>
              <a:rPr lang="uk-UA" dirty="0" smtClean="0"/>
              <a:t> </a:t>
            </a:r>
            <a:r>
              <a:rPr lang="uk-UA" dirty="0" err="1" smtClean="0"/>
              <a:t>Моррісон</a:t>
            </a:r>
            <a:endParaRPr lang="uk-UA" dirty="0" smtClean="0"/>
          </a:p>
          <a:p>
            <a:r>
              <a:rPr lang="en-US" dirty="0" smtClean="0"/>
              <a:t>Hair (</a:t>
            </a:r>
            <a:r>
              <a:rPr lang="uk-UA" dirty="0" smtClean="0"/>
              <a:t>мюзикл)</a:t>
            </a:r>
          </a:p>
          <a:p>
            <a:endParaRPr lang="uk-UA" dirty="0"/>
          </a:p>
        </p:txBody>
      </p:sp>
      <p:pic>
        <p:nvPicPr>
          <p:cNvPr id="13314" name="Picture 2" descr="G:\Works\Grateful+D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764703"/>
            <a:ext cx="3096344" cy="2459381"/>
          </a:xfrm>
          <a:prstGeom prst="rect">
            <a:avLst/>
          </a:prstGeom>
          <a:noFill/>
        </p:spPr>
      </p:pic>
      <p:pic>
        <p:nvPicPr>
          <p:cNvPr id="13315" name="Picture 3" descr="D:\Doors_electra_publicity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92896"/>
            <a:ext cx="3240360" cy="2592289"/>
          </a:xfrm>
          <a:prstGeom prst="rect">
            <a:avLst/>
          </a:prstGeom>
          <a:noFill/>
        </p:spPr>
      </p:pic>
      <p:pic>
        <p:nvPicPr>
          <p:cNvPr id="13316" name="Picture 4" descr="D:\025231aa9503922f810c3d1f9db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365104"/>
            <a:ext cx="2915816" cy="2186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Кіно </a:t>
            </a:r>
            <a:r>
              <a:rPr lang="uk-UA" b="1" dirty="0" err="1" smtClean="0"/>
              <a:t>хіппі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5112"/>
          </a:xfrm>
        </p:spPr>
        <p:txBody>
          <a:bodyPr>
            <a:normAutofit fontScale="92500"/>
          </a:bodyPr>
          <a:lstStyle/>
          <a:p>
            <a:r>
              <a:rPr lang="uk-UA" dirty="0" err="1" smtClean="0"/>
              <a:t>Трип</a:t>
            </a:r>
            <a:r>
              <a:rPr lang="uk-UA" dirty="0" smtClean="0"/>
              <a:t> (1967) — </a:t>
            </a:r>
            <a:r>
              <a:rPr lang="uk-UA" dirty="0" err="1" smtClean="0"/>
              <a:t>реж</a:t>
            </a:r>
            <a:r>
              <a:rPr lang="uk-UA" dirty="0" smtClean="0"/>
              <a:t> </a:t>
            </a:r>
            <a:r>
              <a:rPr lang="uk-UA" dirty="0" err="1" smtClean="0"/>
              <a:t>Роджер</a:t>
            </a:r>
            <a:r>
              <a:rPr lang="uk-UA" dirty="0" smtClean="0"/>
              <a:t> </a:t>
            </a:r>
            <a:r>
              <a:rPr lang="uk-UA" dirty="0" err="1" smtClean="0"/>
              <a:t>Корман</a:t>
            </a:r>
            <a:endParaRPr lang="uk-UA" dirty="0" smtClean="0"/>
          </a:p>
          <a:p>
            <a:r>
              <a:rPr lang="uk-UA" dirty="0" smtClean="0"/>
              <a:t>Псих-аут (1968) — </a:t>
            </a:r>
            <a:r>
              <a:rPr lang="uk-UA" dirty="0" err="1" smtClean="0"/>
              <a:t>реж</a:t>
            </a:r>
            <a:r>
              <a:rPr lang="uk-UA" dirty="0" smtClean="0"/>
              <a:t>. </a:t>
            </a:r>
            <a:r>
              <a:rPr lang="uk-UA" dirty="0" err="1" smtClean="0"/>
              <a:t>Річард</a:t>
            </a:r>
            <a:r>
              <a:rPr lang="uk-UA" dirty="0" smtClean="0"/>
              <a:t> </a:t>
            </a:r>
            <a:r>
              <a:rPr lang="uk-UA" dirty="0" err="1" smtClean="0"/>
              <a:t>Раш</a:t>
            </a:r>
            <a:endParaRPr lang="uk-UA" dirty="0" smtClean="0"/>
          </a:p>
          <a:p>
            <a:r>
              <a:rPr lang="en-US" dirty="0" smtClean="0"/>
              <a:t>Easy Rider (1969) — </a:t>
            </a:r>
            <a:r>
              <a:rPr lang="uk-UA" dirty="0" err="1" smtClean="0"/>
              <a:t>реж</a:t>
            </a:r>
            <a:r>
              <a:rPr lang="uk-UA" dirty="0" smtClean="0"/>
              <a:t>. </a:t>
            </a:r>
            <a:r>
              <a:rPr lang="uk-UA" dirty="0" err="1" smtClean="0"/>
              <a:t>Денніс</a:t>
            </a:r>
            <a:r>
              <a:rPr lang="uk-UA" dirty="0" smtClean="0"/>
              <a:t> Хопер</a:t>
            </a:r>
          </a:p>
          <a:p>
            <a:r>
              <a:rPr lang="uk-UA" dirty="0" smtClean="0"/>
              <a:t>Дороги Катманду (1969) — </a:t>
            </a:r>
            <a:r>
              <a:rPr lang="uk-UA" dirty="0" err="1" smtClean="0"/>
              <a:t>реж</a:t>
            </a:r>
            <a:r>
              <a:rPr lang="uk-UA" dirty="0" smtClean="0"/>
              <a:t>. Андре </a:t>
            </a:r>
            <a:r>
              <a:rPr lang="uk-UA" dirty="0" err="1" smtClean="0"/>
              <a:t>Кайат</a:t>
            </a:r>
            <a:r>
              <a:rPr lang="uk-UA" dirty="0" smtClean="0"/>
              <a:t> (</a:t>
            </a:r>
            <a:r>
              <a:rPr lang="uk-UA" dirty="0" err="1" smtClean="0"/>
              <a:t>Франція—Італія</a:t>
            </a:r>
            <a:r>
              <a:rPr lang="uk-UA" dirty="0" smtClean="0"/>
              <a:t>)</a:t>
            </a:r>
          </a:p>
          <a:p>
            <a:r>
              <a:rPr lang="uk-UA" dirty="0" err="1" smtClean="0"/>
              <a:t>Забриски</a:t>
            </a:r>
            <a:r>
              <a:rPr lang="uk-UA" dirty="0" smtClean="0"/>
              <a:t> </a:t>
            </a:r>
            <a:r>
              <a:rPr lang="uk-UA" dirty="0" err="1" smtClean="0"/>
              <a:t>Пойнт</a:t>
            </a:r>
            <a:r>
              <a:rPr lang="uk-UA" dirty="0" smtClean="0"/>
              <a:t> (1970) — </a:t>
            </a:r>
            <a:r>
              <a:rPr lang="uk-UA" dirty="0" err="1" smtClean="0"/>
              <a:t>реж</a:t>
            </a:r>
            <a:r>
              <a:rPr lang="uk-UA" dirty="0" smtClean="0"/>
              <a:t>. Мікеланджело Антоніоні</a:t>
            </a:r>
          </a:p>
          <a:p>
            <a:r>
              <a:rPr lang="uk-UA" dirty="0" smtClean="0"/>
              <a:t>Волосся (1979) — </a:t>
            </a:r>
            <a:r>
              <a:rPr lang="uk-UA" dirty="0" err="1" smtClean="0"/>
              <a:t>реж</a:t>
            </a:r>
            <a:r>
              <a:rPr lang="uk-UA" dirty="0" smtClean="0"/>
              <a:t>. Мілош </a:t>
            </a:r>
            <a:r>
              <a:rPr lang="uk-UA" dirty="0" err="1" smtClean="0"/>
              <a:t>Форман</a:t>
            </a:r>
            <a:endParaRPr lang="uk-UA" dirty="0" smtClean="0"/>
          </a:p>
          <a:p>
            <a:r>
              <a:rPr lang="uk-UA" dirty="0" err="1" smtClean="0"/>
              <a:t>Форест</a:t>
            </a:r>
            <a:r>
              <a:rPr lang="uk-UA" dirty="0" smtClean="0"/>
              <a:t> </a:t>
            </a:r>
            <a:r>
              <a:rPr lang="uk-UA" dirty="0" err="1" smtClean="0"/>
              <a:t>Гамп</a:t>
            </a:r>
            <a:r>
              <a:rPr lang="uk-UA" dirty="0" smtClean="0"/>
              <a:t> (1994) — </a:t>
            </a:r>
            <a:r>
              <a:rPr lang="uk-UA" dirty="0" err="1" smtClean="0"/>
              <a:t>реж</a:t>
            </a:r>
            <a:r>
              <a:rPr lang="uk-UA" dirty="0" smtClean="0"/>
              <a:t>. Роберт </a:t>
            </a:r>
            <a:r>
              <a:rPr lang="uk-UA" dirty="0" err="1" smtClean="0"/>
              <a:t>Земекіс</a:t>
            </a:r>
            <a:endParaRPr lang="uk-UA" dirty="0" smtClean="0"/>
          </a:p>
          <a:p>
            <a:r>
              <a:rPr lang="uk-UA" dirty="0" err="1" smtClean="0"/>
              <a:t>Дом</a:t>
            </a:r>
            <a:r>
              <a:rPr lang="uk-UA" dirty="0" smtClean="0"/>
              <a:t> </a:t>
            </a:r>
            <a:r>
              <a:rPr lang="uk-UA" dirty="0" err="1" smtClean="0"/>
              <a:t>Солнца</a:t>
            </a:r>
            <a:r>
              <a:rPr lang="uk-UA" dirty="0" smtClean="0"/>
              <a:t> (2010) — </a:t>
            </a:r>
            <a:r>
              <a:rPr lang="uk-UA" dirty="0" err="1" smtClean="0"/>
              <a:t>реж</a:t>
            </a:r>
            <a:r>
              <a:rPr lang="uk-UA" dirty="0" smtClean="0"/>
              <a:t>. Гарик </a:t>
            </a:r>
            <a:r>
              <a:rPr lang="uk-UA" dirty="0" err="1" smtClean="0"/>
              <a:t>Сукачов</a:t>
            </a:r>
            <a:r>
              <a:rPr lang="uk-UA" dirty="0" smtClean="0"/>
              <a:t> (Росія)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Книги </a:t>
            </a:r>
            <a:r>
              <a:rPr lang="uk-UA" b="1" dirty="0" err="1" smtClean="0"/>
              <a:t>хіппі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Генрі Девід Торо «</a:t>
            </a:r>
            <a:r>
              <a:rPr lang="uk-UA" dirty="0" err="1" smtClean="0"/>
              <a:t>Уолден</a:t>
            </a:r>
            <a:r>
              <a:rPr lang="uk-UA" dirty="0" smtClean="0"/>
              <a:t> або життя в лісі» (1854) </a:t>
            </a:r>
            <a:endParaRPr lang="uk-UA" dirty="0" smtClean="0"/>
          </a:p>
          <a:p>
            <a:r>
              <a:rPr lang="uk-UA" dirty="0" smtClean="0"/>
              <a:t>Герман </a:t>
            </a:r>
            <a:r>
              <a:rPr lang="uk-UA" dirty="0" smtClean="0"/>
              <a:t>Гессе «</a:t>
            </a:r>
            <a:r>
              <a:rPr lang="uk-UA" dirty="0" err="1" smtClean="0"/>
              <a:t>Сіддхартха</a:t>
            </a:r>
            <a:r>
              <a:rPr lang="uk-UA" dirty="0" smtClean="0"/>
              <a:t>» (1922</a:t>
            </a:r>
            <a:r>
              <a:rPr lang="uk-UA" dirty="0" smtClean="0"/>
              <a:t>), «</a:t>
            </a:r>
            <a:r>
              <a:rPr lang="uk-UA" dirty="0" smtClean="0"/>
              <a:t>Паломництво в країну Сходу» (1932), </a:t>
            </a:r>
            <a:r>
              <a:rPr lang="uk-UA" dirty="0" smtClean="0"/>
              <a:t>«</a:t>
            </a:r>
            <a:r>
              <a:rPr lang="uk-UA" dirty="0" smtClean="0"/>
              <a:t>Гра в бісер» (1943) </a:t>
            </a:r>
            <a:endParaRPr lang="uk-UA" dirty="0" smtClean="0"/>
          </a:p>
          <a:p>
            <a:r>
              <a:rPr lang="uk-UA" dirty="0" err="1" smtClean="0"/>
              <a:t>Халіль</a:t>
            </a:r>
            <a:r>
              <a:rPr lang="uk-UA" dirty="0" smtClean="0"/>
              <a:t> </a:t>
            </a:r>
            <a:r>
              <a:rPr lang="uk-UA" dirty="0" err="1" smtClean="0"/>
              <a:t>Ґібран</a:t>
            </a:r>
            <a:r>
              <a:rPr lang="uk-UA" dirty="0" smtClean="0"/>
              <a:t> «Пророк» (1923) </a:t>
            </a:r>
            <a:endParaRPr lang="uk-UA" dirty="0" smtClean="0"/>
          </a:p>
          <a:p>
            <a:r>
              <a:rPr lang="uk-UA" dirty="0" err="1" smtClean="0"/>
              <a:t>Олдос</a:t>
            </a:r>
            <a:r>
              <a:rPr lang="uk-UA" dirty="0" smtClean="0"/>
              <a:t> </a:t>
            </a:r>
            <a:r>
              <a:rPr lang="uk-UA" dirty="0" err="1" smtClean="0"/>
              <a:t>Хакслі</a:t>
            </a:r>
            <a:r>
              <a:rPr lang="uk-UA" dirty="0" smtClean="0"/>
              <a:t> «Цей прекрасний новий світ» (1932), </a:t>
            </a:r>
            <a:r>
              <a:rPr lang="uk-UA" dirty="0" smtClean="0"/>
              <a:t>«</a:t>
            </a:r>
            <a:r>
              <a:rPr lang="uk-UA" dirty="0" smtClean="0"/>
              <a:t>Двері сприйняття» (1954) </a:t>
            </a:r>
            <a:endParaRPr lang="uk-UA" dirty="0" smtClean="0"/>
          </a:p>
          <a:p>
            <a:r>
              <a:rPr lang="uk-UA" dirty="0" smtClean="0"/>
              <a:t>Вільям </a:t>
            </a:r>
            <a:r>
              <a:rPr lang="uk-UA" dirty="0" err="1" smtClean="0"/>
              <a:t>Берроуз</a:t>
            </a:r>
            <a:r>
              <a:rPr lang="uk-UA" dirty="0" smtClean="0"/>
              <a:t> «</a:t>
            </a:r>
            <a:r>
              <a:rPr lang="uk-UA" dirty="0" err="1" smtClean="0"/>
              <a:t>Джанкі</a:t>
            </a:r>
            <a:r>
              <a:rPr lang="uk-UA" dirty="0" smtClean="0"/>
              <a:t>» (1953), </a:t>
            </a:r>
            <a:r>
              <a:rPr lang="uk-UA" dirty="0" smtClean="0"/>
              <a:t>«</a:t>
            </a:r>
            <a:r>
              <a:rPr lang="uk-UA" dirty="0" smtClean="0"/>
              <a:t>Голий сніданок» (1959</a:t>
            </a:r>
            <a:r>
              <a:rPr lang="uk-UA" dirty="0" smtClean="0"/>
              <a:t>)</a:t>
            </a:r>
          </a:p>
          <a:p>
            <a:r>
              <a:rPr lang="uk-UA" dirty="0" smtClean="0"/>
              <a:t> </a:t>
            </a:r>
            <a:r>
              <a:rPr lang="uk-UA" dirty="0" err="1" smtClean="0"/>
              <a:t>Герберт</a:t>
            </a:r>
            <a:r>
              <a:rPr lang="uk-UA" dirty="0" smtClean="0"/>
              <a:t> Маркузе «Ерос і цивілізація</a:t>
            </a:r>
            <a:r>
              <a:rPr lang="uk-UA" dirty="0" smtClean="0"/>
              <a:t>» </a:t>
            </a:r>
            <a:r>
              <a:rPr lang="uk-UA" dirty="0" smtClean="0"/>
              <a:t>(1955</a:t>
            </a:r>
            <a:r>
              <a:rPr lang="uk-UA" dirty="0" smtClean="0"/>
              <a:t>)</a:t>
            </a:r>
          </a:p>
          <a:p>
            <a:r>
              <a:rPr lang="uk-UA" dirty="0" smtClean="0"/>
              <a:t> </a:t>
            </a:r>
            <a:r>
              <a:rPr lang="uk-UA" dirty="0" smtClean="0"/>
              <a:t>Джек </a:t>
            </a:r>
            <a:r>
              <a:rPr lang="uk-UA" dirty="0" err="1" smtClean="0"/>
              <a:t>Керуак</a:t>
            </a:r>
            <a:r>
              <a:rPr lang="uk-UA" dirty="0" smtClean="0"/>
              <a:t> «В дорозі» (1957</a:t>
            </a:r>
            <a:r>
              <a:rPr lang="uk-UA" dirty="0" smtClean="0"/>
              <a:t>),«</a:t>
            </a:r>
            <a:r>
              <a:rPr lang="uk-UA" dirty="0" smtClean="0"/>
              <a:t>Волоцюги </a:t>
            </a:r>
            <a:r>
              <a:rPr lang="uk-UA" dirty="0" err="1" smtClean="0"/>
              <a:t>Дхарми</a:t>
            </a:r>
            <a:r>
              <a:rPr lang="uk-UA" dirty="0" smtClean="0"/>
              <a:t>» (1958), </a:t>
            </a:r>
            <a:r>
              <a:rPr lang="uk-UA" dirty="0" smtClean="0"/>
              <a:t>«</a:t>
            </a:r>
            <a:r>
              <a:rPr lang="uk-UA" dirty="0" smtClean="0"/>
              <a:t>Підземні» (1958), </a:t>
            </a:r>
            <a:r>
              <a:rPr lang="uk-UA" dirty="0" smtClean="0"/>
              <a:t>«</a:t>
            </a:r>
            <a:r>
              <a:rPr lang="uk-UA" dirty="0" smtClean="0"/>
              <a:t>Ангели спустошення» (1965</a:t>
            </a:r>
            <a:r>
              <a:rPr lang="uk-UA" dirty="0" smtClean="0"/>
              <a:t>)</a:t>
            </a:r>
          </a:p>
          <a:p>
            <a:r>
              <a:rPr lang="uk-UA" dirty="0" smtClean="0"/>
              <a:t> </a:t>
            </a:r>
            <a:r>
              <a:rPr lang="uk-UA" dirty="0" err="1" smtClean="0"/>
              <a:t>Аллен</a:t>
            </a:r>
            <a:r>
              <a:rPr lang="uk-UA" dirty="0" smtClean="0"/>
              <a:t> </a:t>
            </a:r>
            <a:r>
              <a:rPr lang="uk-UA" dirty="0" err="1" smtClean="0"/>
              <a:t>Ґінсберґ</a:t>
            </a:r>
            <a:r>
              <a:rPr lang="uk-UA" dirty="0" smtClean="0"/>
              <a:t> «Плач» (1956</a:t>
            </a:r>
            <a:r>
              <a:rPr lang="uk-UA" dirty="0" smtClean="0"/>
              <a:t>),«</a:t>
            </a:r>
            <a:r>
              <a:rPr lang="uk-UA" dirty="0" err="1" smtClean="0"/>
              <a:t>Кадіш</a:t>
            </a:r>
            <a:r>
              <a:rPr lang="uk-UA" dirty="0" smtClean="0"/>
              <a:t>» (</a:t>
            </a:r>
            <a:r>
              <a:rPr lang="uk-UA" dirty="0" smtClean="0"/>
              <a:t>1961) </a:t>
            </a:r>
          </a:p>
          <a:p>
            <a:r>
              <a:rPr lang="uk-UA" dirty="0" smtClean="0"/>
              <a:t>Роберт </a:t>
            </a:r>
            <a:r>
              <a:rPr lang="uk-UA" dirty="0" err="1" smtClean="0"/>
              <a:t>Хайнлайн</a:t>
            </a:r>
            <a:r>
              <a:rPr lang="uk-UA" dirty="0" smtClean="0"/>
              <a:t> «Чужак в чужім краю» (1961)</a:t>
            </a:r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Яскравий представник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5266928" cy="4059896"/>
          </a:xfrm>
        </p:spPr>
        <p:txBody>
          <a:bodyPr>
            <a:normAutofit fontScale="92500" lnSpcReduction="10000"/>
          </a:bodyPr>
          <a:lstStyle/>
          <a:p>
            <a:r>
              <a:rPr lang="vi-VN" b="1" dirty="0" smtClean="0"/>
              <a:t>Джим </a:t>
            </a:r>
            <a:r>
              <a:rPr lang="vi-VN" b="1" dirty="0" smtClean="0"/>
              <a:t>Мо́ррісон</a:t>
            </a:r>
            <a:r>
              <a:rPr lang="vi-VN" dirty="0" smtClean="0"/>
              <a:t> (</a:t>
            </a:r>
            <a:r>
              <a:rPr lang="vi-VN" i="1" dirty="0" smtClean="0"/>
              <a:t>повне </a:t>
            </a:r>
            <a:r>
              <a:rPr lang="vi-VN" i="1" dirty="0" smtClean="0"/>
              <a:t>ім'я:</a:t>
            </a:r>
            <a:r>
              <a:rPr lang="vi-VN" dirty="0" smtClean="0"/>
              <a:t> Джеймс Даґлас Моррісон, англ. </a:t>
            </a:r>
            <a:r>
              <a:rPr lang="en-US" i="1" dirty="0" smtClean="0"/>
              <a:t>Jim </a:t>
            </a:r>
            <a:r>
              <a:rPr lang="en-US" i="1" dirty="0" smtClean="0"/>
              <a:t>Morrison, James Douglas Morrison</a:t>
            </a:r>
            <a:r>
              <a:rPr lang="en-US" dirty="0" smtClean="0"/>
              <a:t>), * 8 </a:t>
            </a:r>
            <a:r>
              <a:rPr lang="vi-VN" dirty="0" smtClean="0"/>
              <a:t>грудня 1943, Мельбурн, Флорида — † 3 липня 1971, Париж, Франція) — американський музикант, поет і кінорежисер, вокаліст та лідер гурту «</a:t>
            </a:r>
            <a:r>
              <a:rPr lang="en-US" dirty="0" smtClean="0"/>
              <a:t>The Doors». </a:t>
            </a:r>
            <a:r>
              <a:rPr lang="vi-VN" dirty="0" smtClean="0"/>
              <a:t>Став культовою особистістю для рок-музики.</a:t>
            </a:r>
            <a:endParaRPr lang="uk-UA" dirty="0"/>
          </a:p>
        </p:txBody>
      </p:sp>
      <p:pic>
        <p:nvPicPr>
          <p:cNvPr id="14338" name="Picture 2" descr="G:\Works\Jim+Mor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060848"/>
            <a:ext cx="2870880" cy="4392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4546848" cy="5328592"/>
          </a:xfrm>
        </p:spPr>
        <p:txBody>
          <a:bodyPr>
            <a:normAutofit fontScale="85000" lnSpcReduction="20000"/>
          </a:bodyPr>
          <a:lstStyle/>
          <a:p>
            <a:r>
              <a:rPr lang="uk-UA" dirty="0" err="1" smtClean="0"/>
              <a:t>Джим</a:t>
            </a:r>
            <a:r>
              <a:rPr lang="uk-UA" dirty="0" smtClean="0"/>
              <a:t> </a:t>
            </a:r>
            <a:r>
              <a:rPr lang="uk-UA" dirty="0" err="1" smtClean="0"/>
              <a:t>Моррісон</a:t>
            </a:r>
            <a:r>
              <a:rPr lang="uk-UA" dirty="0" smtClean="0"/>
              <a:t> є однією з </a:t>
            </a:r>
            <a:r>
              <a:rPr lang="uk-UA" dirty="0" err="1" smtClean="0"/>
              <a:t>найхаризматичніших</a:t>
            </a:r>
            <a:r>
              <a:rPr lang="uk-UA" dirty="0" smtClean="0"/>
              <a:t> та найпопулярніших особистостей за всю історію рок-музики. Багато в чому саме він вплинув на створення образу рок-зірки як стильного, сексуального та агресивного співака. Він запровадив серед рок-музикантів моду на шкіряні костюми. Творчість «</a:t>
            </a:r>
            <a:r>
              <a:rPr lang="en-US" dirty="0" smtClean="0"/>
              <a:t>The Doors» </a:t>
            </a:r>
            <a:r>
              <a:rPr lang="uk-UA" dirty="0" smtClean="0"/>
              <a:t>вплинула на багатьох музикантів (</a:t>
            </a:r>
            <a:r>
              <a:rPr lang="en-US" dirty="0" err="1" smtClean="0"/>
              <a:t>Iggy</a:t>
            </a:r>
            <a:r>
              <a:rPr lang="en-US" dirty="0" smtClean="0"/>
              <a:t> Pop, </a:t>
            </a:r>
            <a:r>
              <a:rPr lang="uk-UA" dirty="0" smtClean="0"/>
              <a:t>вокалісти </a:t>
            </a:r>
            <a:r>
              <a:rPr lang="en-US" dirty="0" smtClean="0"/>
              <a:t>Creed, Velvet Revolver </a:t>
            </a:r>
            <a:r>
              <a:rPr lang="uk-UA" dirty="0" smtClean="0"/>
              <a:t>та </a:t>
            </a:r>
            <a:r>
              <a:rPr lang="uk-UA" dirty="0" err="1" smtClean="0"/>
              <a:t>ін</a:t>
            </a:r>
            <a:r>
              <a:rPr lang="uk-UA" dirty="0" smtClean="0"/>
              <a:t>). </a:t>
            </a:r>
            <a:endParaRPr lang="uk-UA" dirty="0"/>
          </a:p>
        </p:txBody>
      </p:sp>
      <p:pic>
        <p:nvPicPr>
          <p:cNvPr id="15362" name="Picture 2" descr="G:\Works\00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1889786" cy="2834680"/>
          </a:xfrm>
          <a:prstGeom prst="rect">
            <a:avLst/>
          </a:prstGeom>
          <a:noFill/>
        </p:spPr>
      </p:pic>
      <p:pic>
        <p:nvPicPr>
          <p:cNvPr id="15363" name="Picture 3" descr="D:\morrison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221088"/>
            <a:ext cx="3803576" cy="2427950"/>
          </a:xfrm>
          <a:prstGeom prst="rect">
            <a:avLst/>
          </a:prstGeom>
          <a:noFill/>
        </p:spPr>
      </p:pic>
      <p:pic>
        <p:nvPicPr>
          <p:cNvPr id="15364" name="Picture 4" descr="D:\1323355723_jimmorriso_7176413_142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196752"/>
            <a:ext cx="2016223" cy="2889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Визначення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5338936" cy="4325112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Субкультýри</a:t>
            </a:r>
            <a:r>
              <a:rPr lang="ru-RU" dirty="0" smtClean="0"/>
              <a:t> —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культурних</a:t>
            </a:r>
            <a:r>
              <a:rPr lang="ru-RU" dirty="0" smtClean="0"/>
              <a:t> </a:t>
            </a:r>
            <a:r>
              <a:rPr lang="ru-RU" dirty="0" err="1" smtClean="0"/>
              <a:t>зразків</a:t>
            </a:r>
            <a:r>
              <a:rPr lang="ru-RU" dirty="0" smtClean="0"/>
              <a:t>, </a:t>
            </a:r>
            <a:r>
              <a:rPr lang="ru-RU" dirty="0" err="1" smtClean="0"/>
              <a:t>тісно</a:t>
            </a:r>
            <a:r>
              <a:rPr lang="ru-RU" dirty="0" smtClean="0"/>
              <a:t>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домінантно</a:t>
            </a:r>
            <a:r>
              <a:rPr lang="ru-RU" dirty="0" smtClean="0"/>
              <a:t> </a:t>
            </a:r>
            <a:r>
              <a:rPr lang="ru-RU" dirty="0" smtClean="0"/>
              <a:t>культурою </a:t>
            </a:r>
            <a:r>
              <a:rPr lang="ru-RU" dirty="0" err="1" smtClean="0"/>
              <a:t>і</a:t>
            </a:r>
            <a:r>
              <a:rPr lang="ru-RU" dirty="0" smtClean="0"/>
              <a:t> у той же час </a:t>
            </a:r>
            <a:r>
              <a:rPr lang="ru-RU" dirty="0" err="1" smtClean="0"/>
              <a:t>відмінних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. У </a:t>
            </a:r>
            <a:r>
              <a:rPr lang="ru-RU" dirty="0" err="1" smtClean="0"/>
              <a:t>антропології</a:t>
            </a:r>
            <a:r>
              <a:rPr lang="ru-RU" dirty="0" smtClean="0"/>
              <a:t>  — </a:t>
            </a:r>
            <a:r>
              <a:rPr lang="ru-RU" dirty="0" err="1" smtClean="0"/>
              <a:t>група</a:t>
            </a:r>
            <a:r>
              <a:rPr lang="ru-RU" dirty="0" smtClean="0"/>
              <a:t> людей у межах </a:t>
            </a:r>
            <a:r>
              <a:rPr lang="ru-RU" dirty="0" err="1" smtClean="0"/>
              <a:t>більшого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відмінними</a:t>
            </a:r>
            <a:r>
              <a:rPr lang="ru-RU" dirty="0" smtClean="0"/>
              <a:t> стандартами та моделями </a:t>
            </a:r>
            <a:r>
              <a:rPr lang="ru-RU" dirty="0" err="1" smtClean="0"/>
              <a:t>поведінки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2050" name="Picture 2" descr="D: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836712"/>
            <a:ext cx="2667000" cy="3829050"/>
          </a:xfrm>
          <a:prstGeom prst="rect">
            <a:avLst/>
          </a:prstGeom>
          <a:noFill/>
        </p:spPr>
      </p:pic>
      <p:pic>
        <p:nvPicPr>
          <p:cNvPr id="2051" name="Picture 3" descr="D:\Hipho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653136"/>
            <a:ext cx="3434745" cy="206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3600400" cy="561662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Крім</a:t>
            </a:r>
            <a:r>
              <a:rPr lang="ru-RU" dirty="0" smtClean="0"/>
              <a:t> того в наш час в США </a:t>
            </a:r>
            <a:r>
              <a:rPr lang="ru-RU" dirty="0" err="1" smtClean="0"/>
              <a:t>Моррісона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визнаним</a:t>
            </a:r>
            <a:r>
              <a:rPr lang="ru-RU" dirty="0" smtClean="0"/>
              <a:t> </a:t>
            </a:r>
            <a:r>
              <a:rPr lang="ru-RU" dirty="0" err="1" smtClean="0"/>
              <a:t>музикантом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видатним</a:t>
            </a:r>
            <a:r>
              <a:rPr lang="ru-RU" dirty="0" smtClean="0"/>
              <a:t> </a:t>
            </a:r>
            <a:r>
              <a:rPr lang="ru-RU" dirty="0" err="1" smtClean="0"/>
              <a:t>поетом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 </a:t>
            </a:r>
            <a:r>
              <a:rPr lang="ru-RU" dirty="0" err="1" smtClean="0"/>
              <a:t>ставлять</a:t>
            </a:r>
            <a:r>
              <a:rPr lang="ru-RU" dirty="0" smtClean="0"/>
              <a:t> в один ряд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Вільямом</a:t>
            </a:r>
            <a:r>
              <a:rPr lang="ru-RU" dirty="0" smtClean="0"/>
              <a:t> Блейком та </a:t>
            </a:r>
            <a:r>
              <a:rPr lang="ru-RU" dirty="0" err="1" smtClean="0"/>
              <a:t>Артюром</a:t>
            </a:r>
            <a:r>
              <a:rPr lang="ru-RU" dirty="0" smtClean="0"/>
              <a:t> Рембо.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 </a:t>
            </a:r>
            <a:r>
              <a:rPr lang="ru-RU" dirty="0" err="1" smtClean="0"/>
              <a:t>нігілізму</a:t>
            </a:r>
            <a:r>
              <a:rPr lang="ru-RU" dirty="0" smtClean="0"/>
              <a:t> та </a:t>
            </a:r>
            <a:r>
              <a:rPr lang="ru-RU" dirty="0" err="1" smtClean="0"/>
              <a:t>життя</a:t>
            </a:r>
            <a:r>
              <a:rPr lang="ru-RU" dirty="0" smtClean="0"/>
              <a:t> на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</a:t>
            </a:r>
            <a:r>
              <a:rPr lang="ru-RU" dirty="0" err="1" smtClean="0"/>
              <a:t>знаходять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прихильників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наш час.</a:t>
            </a:r>
            <a:endParaRPr lang="uk-UA" dirty="0"/>
          </a:p>
        </p:txBody>
      </p:sp>
      <p:pic>
        <p:nvPicPr>
          <p:cNvPr id="16386" name="Picture 2" descr="D:\140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836712"/>
            <a:ext cx="3960440" cy="5663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 інформації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http://uk.wikipedia.org/wiki/</a:t>
            </a:r>
            <a:r>
              <a:rPr lang="uk-UA" dirty="0" smtClean="0">
                <a:hlinkClick r:id="rId2"/>
              </a:rPr>
              <a:t>Субкультура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http://www.br.com.ua/referats/Culture/Hippie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http://sv-ride.at.ua/publ/khipi_diti_kvitiv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Культура та субкультура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Пристосовуючись до мінливих реалій життя, культура безперервно розвивається. Культуру розглядають як модель для дійсності і саму дійсність. Зміни у культурі виникають через взаємодії між окремими особами. Окремі особи — це творіння і водночас творці культури. У результаті переговорів суспільство досягає консенсусу щодо сенсів. Проте беруть участь у цих переговорах і впливають на зміни не конкретні особи, а підгрупи та субкультури. Субкультури — головні складові соціальної взаємодії, на рівні яких і виникає оновлення культури. У широкому розумінні, субкультура — це будь-яка група у складі більшої, збірної культури, члени якої мають інтереси, що відрізняються від інтересів тих, хто належить до головного річища культури.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Види </a:t>
            </a:r>
            <a:r>
              <a:rPr lang="uk-UA" b="1" dirty="0" smtClean="0"/>
              <a:t>субкультур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5626968" cy="4325112"/>
          </a:xfrm>
        </p:spPr>
        <p:txBody>
          <a:bodyPr>
            <a:normAutofit fontScale="62500" lnSpcReduction="20000"/>
          </a:bodyPr>
          <a:lstStyle/>
          <a:p>
            <a:r>
              <a:rPr lang="uk-UA" dirty="0" err="1" smtClean="0"/>
              <a:t>Субкультурні</a:t>
            </a:r>
            <a:r>
              <a:rPr lang="uk-UA" dirty="0" smtClean="0"/>
              <a:t> групи бувають двох типів:</a:t>
            </a:r>
          </a:p>
          <a:p>
            <a:r>
              <a:rPr lang="uk-UA" b="1" dirty="0" smtClean="0"/>
              <a:t>1. </a:t>
            </a:r>
            <a:r>
              <a:rPr lang="uk-UA" b="1" dirty="0" err="1" smtClean="0"/>
              <a:t>Всеохопна</a:t>
            </a:r>
            <a:r>
              <a:rPr lang="uk-UA" b="1" dirty="0" smtClean="0"/>
              <a:t> </a:t>
            </a:r>
            <a:r>
              <a:rPr lang="uk-UA" b="1" dirty="0" smtClean="0"/>
              <a:t>інституція</a:t>
            </a:r>
            <a:r>
              <a:rPr lang="uk-UA" dirty="0" smtClean="0"/>
              <a:t> — це соціальний простір, у якому члени субкультури живуть і працюють із однодумцями — відрізані від загалу. Вони живуть замкнуто і відокремлено. Це — втеча від суспільства.</a:t>
            </a:r>
          </a:p>
          <a:p>
            <a:r>
              <a:rPr lang="uk-UA" b="1" dirty="0" smtClean="0"/>
              <a:t>2. Діяльність </a:t>
            </a:r>
            <a:r>
              <a:rPr lang="uk-UA" b="1" dirty="0" smtClean="0"/>
              <a:t>у суспільстві</a:t>
            </a:r>
            <a:r>
              <a:rPr lang="uk-UA" dirty="0" smtClean="0"/>
              <a:t> — тип, протилежний до першого. Його члени не схвалюють правил загалу, але діють у його межах. Це — навернення суспільства. Протистояння.</a:t>
            </a:r>
          </a:p>
          <a:p>
            <a:r>
              <a:rPr lang="uk-UA" dirty="0" smtClean="0"/>
              <a:t>Інший погляд на відмінності серед субкультур виділяє такі два типи: </a:t>
            </a:r>
            <a:r>
              <a:rPr lang="uk-UA" b="1" dirty="0" smtClean="0"/>
              <a:t>естетична субкультура</a:t>
            </a:r>
            <a:r>
              <a:rPr lang="uk-UA" dirty="0" smtClean="0"/>
              <a:t> й </a:t>
            </a:r>
            <a:r>
              <a:rPr lang="uk-UA" b="1" dirty="0" smtClean="0"/>
              <a:t>опозиційна субкультура</a:t>
            </a:r>
            <a:r>
              <a:rPr lang="uk-UA" dirty="0" smtClean="0"/>
              <a:t>. Естетична субкультура просто відрізняється від культури загалу. Натомість опозиційні субкультури протистоять певним суспільним інститутам або звичаям.</a:t>
            </a:r>
          </a:p>
          <a:p>
            <a:endParaRPr lang="uk-UA" dirty="0"/>
          </a:p>
        </p:txBody>
      </p:sp>
      <p:pic>
        <p:nvPicPr>
          <p:cNvPr id="3074" name="Picture 2" descr="D:\400px-Субкультуры_картин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268760"/>
            <a:ext cx="2963674" cy="2304256"/>
          </a:xfrm>
          <a:prstGeom prst="rect">
            <a:avLst/>
          </a:prstGeom>
          <a:noFill/>
        </p:spPr>
      </p:pic>
      <p:pic>
        <p:nvPicPr>
          <p:cNvPr id="3075" name="Picture 3" descr="D:\acr-rocker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05064"/>
            <a:ext cx="2952328" cy="2137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Відмінності між субкультурами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5266928" cy="4325112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1. Одні </a:t>
            </a:r>
            <a:r>
              <a:rPr lang="uk-UA" dirty="0" smtClean="0"/>
              <a:t>субкультури пов'язані з територією, а інші — ні.</a:t>
            </a:r>
          </a:p>
          <a:p>
            <a:r>
              <a:rPr lang="uk-UA" dirty="0" smtClean="0"/>
              <a:t>2. Одні </a:t>
            </a:r>
            <a:r>
              <a:rPr lang="uk-UA" dirty="0" smtClean="0"/>
              <a:t>мають систему підготовки нових членів, інші ж — ні.</a:t>
            </a:r>
          </a:p>
          <a:p>
            <a:r>
              <a:rPr lang="uk-UA" dirty="0" smtClean="0"/>
              <a:t>3. Одні </a:t>
            </a:r>
            <a:r>
              <a:rPr lang="uk-UA" dirty="0" smtClean="0"/>
              <a:t>займаються залученням нових членів, інші — ні.</a:t>
            </a:r>
          </a:p>
          <a:p>
            <a:r>
              <a:rPr lang="uk-UA" dirty="0" smtClean="0"/>
              <a:t>4. Одні </a:t>
            </a:r>
            <a:r>
              <a:rPr lang="uk-UA" dirty="0" smtClean="0"/>
              <a:t>субкультури ієрархічні, інші ж — ні.</a:t>
            </a:r>
          </a:p>
          <a:p>
            <a:r>
              <a:rPr lang="uk-UA" dirty="0" smtClean="0"/>
              <a:t>5. Одні </a:t>
            </a:r>
            <a:r>
              <a:rPr lang="uk-UA" dirty="0" smtClean="0"/>
              <a:t>вдаються до повстання, інші — до протистояння або ізоляції.</a:t>
            </a:r>
          </a:p>
          <a:p>
            <a:endParaRPr lang="uk-UA" dirty="0"/>
          </a:p>
        </p:txBody>
      </p:sp>
      <p:pic>
        <p:nvPicPr>
          <p:cNvPr id="4098" name="Picture 2" descr="D:\hippi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44823"/>
            <a:ext cx="3168352" cy="4524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066800"/>
          </a:xfrm>
        </p:spPr>
        <p:txBody>
          <a:bodyPr/>
          <a:lstStyle/>
          <a:p>
            <a:r>
              <a:rPr lang="uk-UA" dirty="0" smtClean="0"/>
              <a:t>Визначення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6131024" cy="4608576"/>
          </a:xfrm>
        </p:spPr>
        <p:txBody>
          <a:bodyPr>
            <a:normAutofit fontScale="85000" lnSpcReduction="20000"/>
          </a:bodyPr>
          <a:lstStyle/>
          <a:p>
            <a:r>
              <a:rPr lang="vi-VN" b="1" dirty="0" smtClean="0"/>
              <a:t>Хі́пі</a:t>
            </a:r>
            <a:r>
              <a:rPr lang="en-US" dirty="0" smtClean="0"/>
              <a:t> </a:t>
            </a:r>
            <a:r>
              <a:rPr lang="en-US" dirty="0" smtClean="0"/>
              <a:t>— </a:t>
            </a:r>
            <a:r>
              <a:rPr lang="vi-VN" dirty="0" smtClean="0"/>
              <a:t>міжнародний молодіжний рух, виник у 1965 році у Сан-Франциско у контексті лібералізації і демократизації традиційного суспільства, один з найяскравіших проявів контркультури, мав пацифістське забарвлення, склав великий вплив на мистецтво, особливо рок-музику, з ним пов'язані такі поняття, як сексуальна революція, психоделічна революція. Занепав на початку 1970-их років, перетворившись на одну з субкультур. Був одним із символів епохи. Його учасники називали себе «Поколінням квітів, Дітьми квітів, </a:t>
            </a:r>
            <a:r>
              <a:rPr lang="en-US" dirty="0" smtClean="0"/>
              <a:t>Love Generation».</a:t>
            </a:r>
            <a:endParaRPr lang="uk-UA" dirty="0"/>
          </a:p>
        </p:txBody>
      </p:sp>
      <p:pic>
        <p:nvPicPr>
          <p:cNvPr id="5122" name="Picture 2" descr="D:\pic_1041_1340871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204864"/>
            <a:ext cx="2627784" cy="3924157"/>
          </a:xfrm>
          <a:prstGeom prst="rect">
            <a:avLst/>
          </a:prstGeom>
          <a:noFill/>
        </p:spPr>
      </p:pic>
      <p:pic>
        <p:nvPicPr>
          <p:cNvPr id="5123" name="Picture 3" descr="D:\Hippie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620688"/>
            <a:ext cx="4716016" cy="1350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Мир, любов, свобода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4864"/>
            <a:ext cx="6059016" cy="4203912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Американські хіпі перейняли низку аспектів буддизму, індуїзму й індіанських вірувань Америки, заперечували грабіжницький і споживацький капіталізм, закликаючи жити в єдності з природою, скромно і без насильства, виступали проти війни у В’єтнамі, пропагували вільне кохання та життя в </a:t>
            </a:r>
            <a:r>
              <a:rPr lang="uk-UA" dirty="0" err="1" smtClean="0"/>
              <a:t>“комунах”</a:t>
            </a:r>
            <a:r>
              <a:rPr lang="uk-UA" dirty="0" smtClean="0"/>
              <a:t> – аграрних поселеннях, мешканці яких вирощували екологічно чисті продукти.</a:t>
            </a:r>
            <a:endParaRPr lang="uk-UA" dirty="0"/>
          </a:p>
        </p:txBody>
      </p:sp>
      <p:pic>
        <p:nvPicPr>
          <p:cNvPr id="6146" name="Picture 2" descr="D:\RussianRainbowGathering_4Aug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908720"/>
            <a:ext cx="2215178" cy="3321146"/>
          </a:xfrm>
          <a:prstGeom prst="rect">
            <a:avLst/>
          </a:prstGeom>
          <a:noFill/>
        </p:spPr>
      </p:pic>
      <p:pic>
        <p:nvPicPr>
          <p:cNvPr id="6147" name="Picture 3" descr="D:\hippy-b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437112"/>
            <a:ext cx="2952328" cy="2238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4978896" cy="540060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Ключовим гаслом було </a:t>
            </a:r>
            <a:r>
              <a:rPr lang="en-US" dirty="0" smtClean="0"/>
              <a:t>Love, Peace, Freedom («</a:t>
            </a:r>
            <a:r>
              <a:rPr lang="uk-UA" dirty="0" smtClean="0"/>
              <a:t>мир, любов, свобода»). Антивоєнні слова </a:t>
            </a:r>
            <a:r>
              <a:rPr lang="en-US" dirty="0" smtClean="0"/>
              <a:t>Make love not war («</a:t>
            </a:r>
            <a:r>
              <a:rPr lang="uk-UA" dirty="0" smtClean="0"/>
              <a:t>займайтеся коханням, а не війною») з пісні Джона </a:t>
            </a:r>
            <a:r>
              <a:rPr lang="uk-UA" dirty="0" err="1" smtClean="0"/>
              <a:t>Леннона</a:t>
            </a:r>
            <a:r>
              <a:rPr lang="uk-UA" dirty="0" smtClean="0"/>
              <a:t> стали крилатими. Хіпі одягалися в яскравий і незвичний одяг, носили довге волосся та бороди, влаштовували фестивалі </a:t>
            </a:r>
            <a:r>
              <a:rPr lang="uk-UA" dirty="0" err="1" smtClean="0"/>
              <a:t>психоделічної</a:t>
            </a:r>
            <a:r>
              <a:rPr lang="uk-UA" dirty="0" smtClean="0"/>
              <a:t> (тобто створюваної під впливом легких наркотиків, скажімо, марихуани) та рок-музики. Прототип руху постав на початку 60-х років на східному узбережжі США у </a:t>
            </a:r>
            <a:r>
              <a:rPr lang="uk-UA" dirty="0" err="1" smtClean="0"/>
              <a:t>Грініч-Вілідж</a:t>
            </a:r>
            <a:r>
              <a:rPr lang="uk-UA" dirty="0" smtClean="0"/>
              <a:t>, а вершини популярності сягнув у середині 1960-х років.</a:t>
            </a:r>
            <a:endParaRPr lang="uk-UA" dirty="0"/>
          </a:p>
        </p:txBody>
      </p:sp>
      <p:pic>
        <p:nvPicPr>
          <p:cNvPr id="7170" name="Picture 2" descr="D:\hippie-quotes-about-life-hippie-quotes-62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692696"/>
            <a:ext cx="2808312" cy="3580597"/>
          </a:xfrm>
          <a:prstGeom prst="rect">
            <a:avLst/>
          </a:prstGeom>
          <a:noFill/>
        </p:spPr>
      </p:pic>
      <p:pic>
        <p:nvPicPr>
          <p:cNvPr id="7171" name="Picture 3" descr="D:\hippie-haight-hip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365104"/>
            <a:ext cx="3384376" cy="2310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5050904" cy="566581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Зокрема, на </a:t>
            </a:r>
            <a:r>
              <a:rPr lang="uk-UA" dirty="0" err="1" smtClean="0"/>
              <a:t>найграндіозніший</a:t>
            </a:r>
            <a:r>
              <a:rPr lang="uk-UA" dirty="0" smtClean="0"/>
              <a:t> фестиваль у </a:t>
            </a:r>
            <a:r>
              <a:rPr lang="uk-UA" dirty="0" err="1" smtClean="0"/>
              <a:t>Гай-Ешбрі</a:t>
            </a:r>
            <a:r>
              <a:rPr lang="uk-UA" dirty="0" smtClean="0"/>
              <a:t> влітку 1967 р. зібралися 75 тисяч хіпі. Легендою став фестиваль у </a:t>
            </a:r>
            <a:r>
              <a:rPr lang="uk-UA" dirty="0" err="1" smtClean="0"/>
              <a:t>Вудстоку</a:t>
            </a:r>
            <a:r>
              <a:rPr lang="uk-UA" dirty="0" smtClean="0"/>
              <a:t>, на який з'їхалося майже 500 000 людей. Кумирами «дітей квітів» стали рок-музиканти Джон </a:t>
            </a:r>
            <a:r>
              <a:rPr lang="uk-UA" dirty="0" err="1" smtClean="0"/>
              <a:t>Леннон</a:t>
            </a:r>
            <a:r>
              <a:rPr lang="uk-UA" dirty="0" smtClean="0"/>
              <a:t> і </a:t>
            </a:r>
            <a:r>
              <a:rPr lang="uk-UA" dirty="0" err="1" smtClean="0"/>
              <a:t>Джим</a:t>
            </a:r>
            <a:r>
              <a:rPr lang="uk-UA" dirty="0" smtClean="0"/>
              <a:t> </a:t>
            </a:r>
            <a:r>
              <a:rPr lang="uk-UA" dirty="0" err="1" smtClean="0"/>
              <a:t>Моррісон</a:t>
            </a:r>
            <a:r>
              <a:rPr lang="uk-UA" dirty="0" smtClean="0"/>
              <a:t>. Десь до середини 1970-х рух поступово занепав, більшість його учасників повернулися в лоно буржуазної цивілізації та стали добропорядними громадянами, проте й досі існують затяті послідовники </a:t>
            </a:r>
            <a:r>
              <a:rPr lang="uk-UA" dirty="0" err="1" smtClean="0"/>
              <a:t>хіпізму</a:t>
            </a:r>
            <a:r>
              <a:rPr lang="uk-UA" dirty="0" smtClean="0"/>
              <a:t>, які сповідують цю доктрину цілком або частково.</a:t>
            </a:r>
            <a:endParaRPr lang="uk-UA" dirty="0"/>
          </a:p>
        </p:txBody>
      </p:sp>
      <p:pic>
        <p:nvPicPr>
          <p:cNvPr id="8194" name="Picture 2" descr="D:\0718hipp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05064"/>
            <a:ext cx="3524811" cy="2520280"/>
          </a:xfrm>
          <a:prstGeom prst="rect">
            <a:avLst/>
          </a:prstGeom>
          <a:noFill/>
        </p:spPr>
      </p:pic>
      <p:pic>
        <p:nvPicPr>
          <p:cNvPr id="8195" name="Picture 3" descr="D:\jimmy-hendrix-lovers-4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764704"/>
            <a:ext cx="2668584" cy="3108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107</TotalTime>
  <Words>1392</Words>
  <Application>Microsoft Office PowerPoint</Application>
  <PresentationFormat>Экран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Субкультури.Хіпі.</vt:lpstr>
      <vt:lpstr>Визначення</vt:lpstr>
      <vt:lpstr>Культура та субкультура </vt:lpstr>
      <vt:lpstr>Види субкультур </vt:lpstr>
      <vt:lpstr>Відмінності між субкультурами </vt:lpstr>
      <vt:lpstr>Визначення</vt:lpstr>
      <vt:lpstr>Мир, любов, свобода</vt:lpstr>
      <vt:lpstr>Слайд 8</vt:lpstr>
      <vt:lpstr>Слайд 9</vt:lpstr>
      <vt:lpstr>Слайд 10</vt:lpstr>
      <vt:lpstr>Слайд 11</vt:lpstr>
      <vt:lpstr>Хіппі в Україні </vt:lpstr>
      <vt:lpstr>Слайд 13</vt:lpstr>
      <vt:lpstr>Слайд 14</vt:lpstr>
      <vt:lpstr>Музика хіппі </vt:lpstr>
      <vt:lpstr>Кіно хіппі </vt:lpstr>
      <vt:lpstr>Книги хіппі </vt:lpstr>
      <vt:lpstr>Яскравий представник</vt:lpstr>
      <vt:lpstr>Слайд 19</vt:lpstr>
      <vt:lpstr>Слайд 20</vt:lpstr>
      <vt:lpstr>Джерела інформації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Субкультура</dc:title>
  <dc:creator>Денис</dc:creator>
  <cp:lastModifiedBy>Денис</cp:lastModifiedBy>
  <cp:revision>11</cp:revision>
  <dcterms:created xsi:type="dcterms:W3CDTF">2013-10-15T15:19:58Z</dcterms:created>
  <dcterms:modified xsi:type="dcterms:W3CDTF">2013-10-15T17:07:42Z</dcterms:modified>
</cp:coreProperties>
</file>