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2DD5A17-F00D-4DD1-A3C9-17B96A352D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5E8B5-A19C-4E51-9ABA-BDF8F70A2F0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11.privet.ru/lr/0734c6f9758b135b0de6334274430c5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752600"/>
          </a:xfrm>
        </p:spPr>
        <p:txBody>
          <a:bodyPr>
            <a:noAutofit/>
            <a:scene3d>
              <a:camera prst="obliqueBottom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Подвійні зорі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mashingapps.com/wp-content/uploads/2010/10/space-art-tuts/spacetuts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8600"/>
            <a:ext cx="7576520" cy="1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052736"/>
            <a:ext cx="8503920" cy="504631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Подвійна зоря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— 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система з двох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гравітаційно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пов'язаних 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зір, які 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обертаються 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навколо спільного центру мас по екліптичних орбітах. Інколи трапляються системи із трьох і більше зірок; у тому 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разі система називається кратною зіркою.</a:t>
            </a:r>
            <a:endParaRPr lang="uk-UA" sz="24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6" name="AutoShape 2" descr="http://photohost.kz/images/2013/05/19/Vk6DQ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hotohost.kz/images/2013/05/19/Vk6DQ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2" descr="Doublesyst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2880889" cy="2400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3" descr="Eclipsing_binary_star_animation_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21088"/>
            <a:ext cx="2880320" cy="2365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ai.msu.su/apod/image/OmegaCen_umi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34400" cy="75895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Види подвійних зірок та їх спостереження</a:t>
            </a:r>
            <a:endParaRPr lang="ru-RU" sz="4000" b="1" cap="all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None/>
            </a:pPr>
            <a:endParaRPr lang="uk-UA" sz="2800" dirty="0" smtClean="0">
              <a:solidFill>
                <a:schemeClr val="bg1"/>
              </a:solidFill>
            </a:endParaRPr>
          </a:p>
          <a:p>
            <a:pPr lvl="1" algn="just">
              <a:buNone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Візуально-подвійні зорі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Затемнювано-подвійні зорі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Спектрально-подвійні зорі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Оптично подвійні зорі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qhy.narod.ru/foto/Lulin150_4mar_stars-comet_nr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bliqueBottom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i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Візуально-подвійні зорі</a:t>
            </a:r>
            <a:endParaRPr lang="ru-RU" sz="4800" b="1" i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5134344" cy="5040560"/>
          </a:xfrm>
        </p:spPr>
        <p:txBody>
          <a:bodyPr>
            <a:normAutofit fontScale="92500"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Подвійні зорі, які можна побачити окремо, називають видимими подвійними чи візуально-подвійними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r>
              <a:rPr lang="uk-UA" sz="2800" dirty="0" smtClean="0">
                <a:solidFill>
                  <a:schemeClr val="bg1"/>
                </a:solidFill>
              </a:rPr>
              <a:t> Компоненти більшості подвійних систем занадто близькі одна до одної або ж занадто віддалені від Сонячної системи, через що їх неможливо розрізнити навіть за допомогою найпотужніших телескопів.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64904"/>
            <a:ext cx="3265488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lol54.ru/uploads/posts/2011-01/thumbs/1293955001_spa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968"/>
          </a:xfrm>
          <a:prstGeom prst="rect">
            <a:avLst/>
          </a:prstGeom>
          <a:noFill/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2776"/>
            <a:ext cx="2720975" cy="270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3140968"/>
            <a:ext cx="6155902" cy="1313185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accent4">
                    <a:lumMod val="75000"/>
                  </a:schemeClr>
                </a:solidFill>
              </a:rPr>
              <a:t>Спостерігаються завдяки коливаннями блиску, створеними періодичними затьмареннями однієї зірки іншою, це відбувається в тих рідкісних випадках, коли Земля перебуває в одній площині із орбітами зірок. Внаслідок чого відбувається періодичне поперемінне затемнення одним компонентом іншого та навпаки.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24744"/>
          </a:xfrm>
        </p:spPr>
        <p:txBody>
          <a:bodyPr>
            <a:no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Затемнювано-подвійні зорі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.io.ua/img_aa/large/2508/66/25086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964488" cy="648072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/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Спектрально-подвійні зорі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060848"/>
            <a:ext cx="8503920" cy="1469904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Спостерігаються завдяки періодичним зсувам спектральних ліній.</a:t>
            </a:r>
          </a:p>
          <a:p>
            <a:endParaRPr lang="ru-RU" dirty="0"/>
          </a:p>
        </p:txBody>
      </p:sp>
      <p:pic>
        <p:nvPicPr>
          <p:cNvPr id="4" name="Picture 11" descr="Spectral_of_double_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12976"/>
            <a:ext cx="5095875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owtogeek.com/wp-content/uploads/2010/02/4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5472608" cy="295232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0" dirty="0" err="1" smtClean="0">
                <a:solidFill>
                  <a:schemeClr val="bg1"/>
                </a:solidFill>
              </a:rPr>
              <a:t>Іноді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буває</a:t>
            </a:r>
            <a:r>
              <a:rPr lang="ru-RU" sz="2400" b="0" dirty="0" smtClean="0">
                <a:solidFill>
                  <a:schemeClr val="bg1"/>
                </a:solidFill>
              </a:rPr>
              <a:t>, </a:t>
            </a:r>
            <a:r>
              <a:rPr lang="ru-RU" sz="2400" b="0" dirty="0" err="1" smtClean="0">
                <a:solidFill>
                  <a:schemeClr val="bg1"/>
                </a:solidFill>
              </a:rPr>
              <a:t>що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дві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фізично</a:t>
            </a:r>
            <a:r>
              <a:rPr lang="ru-RU" sz="2400" b="0" dirty="0" smtClean="0">
                <a:solidFill>
                  <a:schemeClr val="bg1"/>
                </a:solidFill>
              </a:rPr>
              <a:t> не </a:t>
            </a:r>
            <a:r>
              <a:rPr lang="ru-RU" sz="2400" b="0" dirty="0" err="1" smtClean="0">
                <a:solidFill>
                  <a:schemeClr val="bg1"/>
                </a:solidFill>
              </a:rPr>
              <a:t>пов'язані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між</a:t>
            </a:r>
            <a:r>
              <a:rPr lang="ru-RU" sz="2400" b="0" dirty="0" smtClean="0">
                <a:solidFill>
                  <a:schemeClr val="bg1"/>
                </a:solidFill>
              </a:rPr>
              <a:t> собою </a:t>
            </a:r>
            <a:r>
              <a:rPr lang="ru-RU" sz="2400" b="0" dirty="0" err="1" smtClean="0">
                <a:solidFill>
                  <a:schemeClr val="bg1"/>
                </a:solidFill>
              </a:rPr>
              <a:t>зірки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випадково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проектуються</a:t>
            </a:r>
            <a:r>
              <a:rPr lang="ru-RU" sz="2400" b="0" dirty="0" smtClean="0">
                <a:solidFill>
                  <a:schemeClr val="bg1"/>
                </a:solidFill>
              </a:rPr>
              <a:t> на </a:t>
            </a:r>
            <a:r>
              <a:rPr lang="ru-RU" sz="2400" b="0" dirty="0" err="1" smtClean="0">
                <a:solidFill>
                  <a:schemeClr val="bg1"/>
                </a:solidFill>
              </a:rPr>
              <a:t>небосхилі</a:t>
            </a:r>
            <a:r>
              <a:rPr lang="ru-RU" sz="2400" b="0" dirty="0" smtClean="0">
                <a:solidFill>
                  <a:schemeClr val="bg1"/>
                </a:solidFill>
              </a:rPr>
              <a:t> </a:t>
            </a:r>
            <a:r>
              <a:rPr lang="ru-RU" sz="2400" b="0" dirty="0" err="1" smtClean="0">
                <a:solidFill>
                  <a:schemeClr val="bg1"/>
                </a:solidFill>
              </a:rPr>
              <a:t>поряд</a:t>
            </a:r>
            <a:r>
              <a:rPr lang="ru-RU" sz="2400" b="0" dirty="0" smtClean="0">
                <a:solidFill>
                  <a:schemeClr val="bg1"/>
                </a:solidFill>
              </a:rPr>
              <a:t>. </a:t>
            </a:r>
            <a:r>
              <a:rPr lang="ru-RU" sz="2400" b="0" dirty="0" err="1" smtClean="0">
                <a:solidFill>
                  <a:schemeClr val="bg1"/>
                </a:solidFill>
              </a:rPr>
              <a:t>Такі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зірки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називають</a:t>
            </a:r>
            <a:r>
              <a:rPr lang="ru-RU" sz="2400" b="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оптично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подвійними</a:t>
            </a:r>
            <a:r>
              <a:rPr lang="ru-RU" sz="2400" b="0" dirty="0" smtClean="0">
                <a:solidFill>
                  <a:schemeClr val="bg1"/>
                </a:solidFill>
              </a:rPr>
              <a:t> — на </a:t>
            </a:r>
            <a:r>
              <a:rPr lang="ru-RU" sz="2400" b="0" dirty="0" err="1" smtClean="0">
                <a:solidFill>
                  <a:schemeClr val="bg1"/>
                </a:solidFill>
              </a:rPr>
              <a:t>противагу</a:t>
            </a:r>
            <a:r>
              <a:rPr lang="ru-RU" sz="2400" b="0" dirty="0" smtClean="0">
                <a:solidFill>
                  <a:schemeClr val="bg1"/>
                </a:solidFill>
              </a:rPr>
              <a:t> «</a:t>
            </a:r>
            <a:r>
              <a:rPr lang="ru-RU" sz="2400" b="0" dirty="0" err="1" smtClean="0">
                <a:solidFill>
                  <a:schemeClr val="bg1"/>
                </a:solidFill>
              </a:rPr>
              <a:t>справжнім</a:t>
            </a:r>
            <a:r>
              <a:rPr lang="ru-RU" sz="2400" b="0" dirty="0" smtClean="0">
                <a:solidFill>
                  <a:schemeClr val="bg1"/>
                </a:solidFill>
              </a:rPr>
              <a:t>», </a:t>
            </a:r>
            <a:r>
              <a:rPr lang="ru-RU" sz="2400" b="0" dirty="0" err="1" smtClean="0">
                <a:solidFill>
                  <a:schemeClr val="bg1"/>
                </a:solidFill>
              </a:rPr>
              <a:t>фізично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подвійним</a:t>
            </a:r>
            <a:r>
              <a:rPr lang="ru-RU" sz="2400" b="0" dirty="0" smtClean="0">
                <a:solidFill>
                  <a:schemeClr val="bg1"/>
                </a:solidFill>
              </a:rPr>
              <a:t>.</a:t>
            </a:r>
            <a:r>
              <a:rPr lang="ru-RU" b="0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743744"/>
          </a:xfrm>
        </p:spPr>
        <p:txBody>
          <a:bodyPr>
            <a:noAutofit/>
            <a:scene3d>
              <a:camera prst="obliqueTopRight"/>
              <a:lightRig rig="threePt" dir="t"/>
            </a:scene3d>
          </a:bodyPr>
          <a:lstStyle/>
          <a:p>
            <a:r>
              <a:rPr lang="uk-UA" sz="6000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Оптично подвійні зорі</a:t>
            </a:r>
            <a:endParaRPr lang="ru-RU" sz="60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724" name="Picture 4" descr="http://im2-tub-ua.yandex.net/i?id=55678280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808" y="3861048"/>
            <a:ext cx="3633192" cy="2724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</TotalTime>
  <Words>165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Подвійні зорі</vt:lpstr>
      <vt:lpstr>Слайд 2</vt:lpstr>
      <vt:lpstr>Види подвійних зірок та їх спостереження</vt:lpstr>
      <vt:lpstr>Візуально-подвійні зорі</vt:lpstr>
      <vt:lpstr>Затемнювано-подвійні зорі</vt:lpstr>
      <vt:lpstr> Спектрально-подвійні зорі</vt:lpstr>
      <vt:lpstr>Оптично подвійні зорі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Подвійні зорі</dc:title>
  <dc:creator>Master</dc:creator>
  <cp:lastModifiedBy>Master</cp:lastModifiedBy>
  <cp:revision>7</cp:revision>
  <dcterms:created xsi:type="dcterms:W3CDTF">2013-12-10T19:52:04Z</dcterms:created>
  <dcterms:modified xsi:type="dcterms:W3CDTF">2013-12-10T20:57:26Z</dcterms:modified>
</cp:coreProperties>
</file>