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59848D2-3E8E-4423-BD4C-15C53E4985AA}" type="datetimeFigureOut">
              <a:rPr lang="uk-UA" smtClean="0"/>
              <a:t>30.01.2014</a:t>
            </a:fld>
            <a:endParaRPr lang="uk-U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9A483B-1985-4849-901C-3A8C3DCE822B}" type="slidenum">
              <a:rPr lang="uk-UA" smtClean="0"/>
              <a:t>‹#›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48D2-3E8E-4423-BD4C-15C53E4985AA}" type="datetimeFigureOut">
              <a:rPr lang="uk-UA" smtClean="0"/>
              <a:t>30.01.2014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483B-1985-4849-901C-3A8C3DCE82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48D2-3E8E-4423-BD4C-15C53E4985AA}" type="datetimeFigureOut">
              <a:rPr lang="uk-UA" smtClean="0"/>
              <a:t>30.01.2014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483B-1985-4849-901C-3A8C3DCE822B}" type="slidenum">
              <a:rPr lang="uk-UA" smtClean="0"/>
              <a:t>‹#›</a:t>
            </a:fld>
            <a:endParaRPr lang="uk-U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9848D2-3E8E-4423-BD4C-15C53E4985AA}" type="datetimeFigureOut">
              <a:rPr lang="uk-UA" smtClean="0"/>
              <a:t>30.01.2014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9A483B-1985-4849-901C-3A8C3DCE822B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48D2-3E8E-4423-BD4C-15C53E4985AA}" type="datetimeFigureOut">
              <a:rPr lang="uk-UA" smtClean="0"/>
              <a:t>30.01.2014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9A483B-1985-4849-901C-3A8C3DCE822B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59848D2-3E8E-4423-BD4C-15C53E4985AA}" type="datetimeFigureOut">
              <a:rPr lang="uk-UA" smtClean="0"/>
              <a:t>30.01.2014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79A483B-1985-4849-901C-3A8C3DCE822B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59848D2-3E8E-4423-BD4C-15C53E4985AA}" type="datetimeFigureOut">
              <a:rPr lang="uk-UA" smtClean="0"/>
              <a:t>30.01.2014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79A483B-1985-4849-901C-3A8C3DCE822B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48D2-3E8E-4423-BD4C-15C53E4985AA}" type="datetimeFigureOut">
              <a:rPr lang="uk-UA" smtClean="0"/>
              <a:t>30.01.2014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9A483B-1985-4849-901C-3A8C3DCE822B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48D2-3E8E-4423-BD4C-15C53E4985AA}" type="datetimeFigureOut">
              <a:rPr lang="uk-UA" smtClean="0"/>
              <a:t>30.01.2014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9A483B-1985-4849-901C-3A8C3DCE822B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59848D2-3E8E-4423-BD4C-15C53E4985AA}" type="datetimeFigureOut">
              <a:rPr lang="uk-UA" smtClean="0"/>
              <a:t>30.01.2014</a:t>
            </a:fld>
            <a:endParaRPr lang="uk-U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79A483B-1985-4849-901C-3A8C3DCE822B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59848D2-3E8E-4423-BD4C-15C53E4985AA}" type="datetimeFigureOut">
              <a:rPr lang="uk-UA" smtClean="0"/>
              <a:t>30.01.2014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679A483B-1985-4849-901C-3A8C3DCE822B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59848D2-3E8E-4423-BD4C-15C53E4985AA}" type="datetimeFigureOut">
              <a:rPr lang="uk-UA" smtClean="0"/>
              <a:t>30.01.2014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679A483B-1985-4849-901C-3A8C3DCE822B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132856"/>
            <a:ext cx="4392488" cy="1296144"/>
          </a:xfrm>
        </p:spPr>
        <p:txBody>
          <a:bodyPr>
            <a:normAutofit/>
          </a:bodyPr>
          <a:lstStyle/>
          <a:p>
            <a:r>
              <a:rPr lang="uk-UA" sz="2200" dirty="0" smtClean="0"/>
              <a:t>Рафаель. Зображення чистоти та чарівності жіночого образу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196489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560840" cy="56938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    Твори </a:t>
            </a:r>
            <a:r>
              <a:rPr lang="ru-RU" sz="2800" dirty="0" err="1" smtClean="0"/>
              <a:t>Рафаеля</a:t>
            </a:r>
            <a:r>
              <a:rPr lang="ru-RU" sz="2800" dirty="0" smtClean="0"/>
              <a:t> </a:t>
            </a:r>
            <a:r>
              <a:rPr lang="ru-RU" sz="2800" dirty="0" err="1" smtClean="0"/>
              <a:t>зображають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переважно</a:t>
            </a:r>
            <a:r>
              <a:rPr lang="ru-RU" sz="2800" dirty="0" smtClean="0"/>
              <a:t> Мадонн,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художник </a:t>
            </a:r>
            <a:r>
              <a:rPr lang="ru-RU" sz="2800" dirty="0" err="1" smtClean="0"/>
              <a:t>малював</a:t>
            </a:r>
            <a:r>
              <a:rPr lang="ru-RU" sz="2800" dirty="0" smtClean="0"/>
              <a:t> </a:t>
            </a:r>
            <a:r>
              <a:rPr lang="ru-RU" sz="2800" dirty="0" err="1" smtClean="0"/>
              <a:t>поетично</a:t>
            </a:r>
            <a:r>
              <a:rPr lang="ru-RU" sz="2800" dirty="0" smtClean="0"/>
              <a:t> і </a:t>
            </a:r>
            <a:r>
              <a:rPr lang="ru-RU" sz="2800" dirty="0" err="1" smtClean="0"/>
              <a:t>водночас</a:t>
            </a:r>
            <a:r>
              <a:rPr lang="ru-RU" sz="2800" dirty="0" smtClean="0"/>
              <a:t> просто за </a:t>
            </a:r>
            <a:r>
              <a:rPr lang="ru-RU" sz="2800" dirty="0" err="1" smtClean="0"/>
              <a:t>своєю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композицією</a:t>
            </a:r>
            <a:r>
              <a:rPr lang="ru-RU" sz="2800" dirty="0" smtClean="0"/>
              <a:t>. </a:t>
            </a:r>
            <a:r>
              <a:rPr lang="ru-RU" sz="2800" dirty="0" err="1" smtClean="0"/>
              <a:t>Ні</a:t>
            </a:r>
            <a:r>
              <a:rPr lang="ru-RU" sz="2800" dirty="0" smtClean="0"/>
              <a:t> до </a:t>
            </a:r>
            <a:r>
              <a:rPr lang="ru-RU" sz="2800" dirty="0" err="1" smtClean="0"/>
              <a:t>ні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Рафаеля</a:t>
            </a:r>
            <a:r>
              <a:rPr lang="ru-RU" sz="2800" dirty="0" smtClean="0"/>
              <a:t> </a:t>
            </a:r>
            <a:r>
              <a:rPr lang="ru-RU" sz="2800" dirty="0" err="1" smtClean="0"/>
              <a:t>жоден</a:t>
            </a:r>
            <a:r>
              <a:rPr lang="ru-RU" sz="2800" dirty="0" smtClean="0"/>
              <a:t> художник не </a:t>
            </a:r>
            <a:r>
              <a:rPr lang="ru-RU" sz="2800" dirty="0" err="1" smtClean="0"/>
              <a:t>спромігся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створити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стільки</a:t>
            </a:r>
            <a:r>
              <a:rPr lang="ru-RU" sz="2800" dirty="0" smtClean="0"/>
              <a:t> </a:t>
            </a:r>
            <a:r>
              <a:rPr lang="ru-RU" sz="2800" dirty="0" err="1" smtClean="0"/>
              <a:t>довершених</a:t>
            </a:r>
            <a:r>
              <a:rPr lang="ru-RU" sz="2800" dirty="0" smtClean="0"/>
              <a:t> і при </a:t>
            </a:r>
            <a:r>
              <a:rPr lang="ru-RU" sz="2800" dirty="0" err="1" smtClean="0"/>
              <a:t>цьому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різноманітних</a:t>
            </a:r>
            <a:r>
              <a:rPr lang="ru-RU" sz="2800" dirty="0" smtClean="0"/>
              <a:t> картин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зображенням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Мадонни</a:t>
            </a:r>
            <a:r>
              <a:rPr lang="ru-RU" sz="2800" dirty="0" smtClean="0"/>
              <a:t> з </a:t>
            </a:r>
            <a:r>
              <a:rPr lang="ru-RU" sz="2800" dirty="0" err="1" smtClean="0"/>
              <a:t>немовлям</a:t>
            </a:r>
            <a:r>
              <a:rPr lang="ru-RU" sz="2800" dirty="0" smtClean="0"/>
              <a:t>. </a:t>
            </a:r>
            <a:r>
              <a:rPr lang="ru-RU" sz="2800" dirty="0" err="1" smtClean="0"/>
              <a:t>Діва</a:t>
            </a:r>
            <a:r>
              <a:rPr lang="ru-RU" sz="2800" dirty="0" smtClean="0"/>
              <a:t> </a:t>
            </a:r>
            <a:r>
              <a:rPr lang="ru-RU" sz="2800" dirty="0" err="1" smtClean="0"/>
              <a:t>Марія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картинах то </a:t>
            </a:r>
            <a:r>
              <a:rPr lang="ru-RU" sz="2800" dirty="0" err="1" smtClean="0"/>
              <a:t>зовсім</a:t>
            </a:r>
            <a:r>
              <a:rPr lang="ru-RU" sz="2800" dirty="0" smtClean="0"/>
              <a:t> юна і </a:t>
            </a:r>
            <a:r>
              <a:rPr lang="ru-RU" sz="2800" dirty="0" err="1" smtClean="0"/>
              <a:t>ніжна</a:t>
            </a:r>
            <a:r>
              <a:rPr lang="ru-RU" sz="2800" dirty="0" smtClean="0"/>
              <a:t>, то </a:t>
            </a:r>
            <a:r>
              <a:rPr lang="ru-RU" sz="2800" dirty="0" err="1" smtClean="0"/>
              <a:t>зображена</a:t>
            </a:r>
            <a:r>
              <a:rPr lang="ru-RU" sz="2800" dirty="0" smtClean="0"/>
              <a:t> у </a:t>
            </a:r>
            <a:r>
              <a:rPr lang="ru-RU" sz="2800" dirty="0" err="1" smtClean="0"/>
              <a:t>вигляді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простої</a:t>
            </a:r>
            <a:r>
              <a:rPr lang="ru-RU" sz="2800" dirty="0" smtClean="0"/>
              <a:t> </a:t>
            </a:r>
            <a:r>
              <a:rPr lang="ru-RU" sz="2800" dirty="0" err="1" smtClean="0"/>
              <a:t>напрацьованої</a:t>
            </a:r>
            <a:r>
              <a:rPr lang="ru-RU" sz="2800" dirty="0" smtClean="0"/>
              <a:t> та </a:t>
            </a:r>
            <a:r>
              <a:rPr lang="ru-RU" sz="2800" dirty="0" err="1" smtClean="0"/>
              <a:t>стомленої</a:t>
            </a:r>
            <a:r>
              <a:rPr lang="ru-RU" sz="2800" dirty="0" smtClean="0"/>
              <a:t> селянки. Мадонна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надійно</a:t>
            </a:r>
            <a:r>
              <a:rPr lang="ru-RU" sz="2800" dirty="0" smtClean="0"/>
              <a:t> </a:t>
            </a:r>
            <a:r>
              <a:rPr lang="ru-RU" sz="2800" dirty="0" err="1" smtClean="0"/>
              <a:t>тримає</a:t>
            </a:r>
            <a:r>
              <a:rPr lang="ru-RU" sz="2800" dirty="0" smtClean="0"/>
              <a:t> </a:t>
            </a:r>
            <a:r>
              <a:rPr lang="ru-RU" sz="2800" dirty="0" err="1" smtClean="0"/>
              <a:t>немовля</a:t>
            </a:r>
            <a:r>
              <a:rPr lang="ru-RU" sz="2800" dirty="0" smtClean="0"/>
              <a:t> </a:t>
            </a:r>
            <a:r>
              <a:rPr lang="ru-RU" sz="2800" dirty="0" err="1" smtClean="0"/>
              <a:t>Ісуса</a:t>
            </a:r>
            <a:r>
              <a:rPr lang="ru-RU" sz="2800" dirty="0" smtClean="0"/>
              <a:t> у руках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бавиться</a:t>
            </a:r>
            <a:r>
              <a:rPr lang="ru-RU" sz="2800" dirty="0" smtClean="0"/>
              <a:t> з ним на </a:t>
            </a:r>
            <a:r>
              <a:rPr lang="ru-RU" sz="2800" dirty="0" err="1" smtClean="0"/>
              <a:t>тлі</a:t>
            </a:r>
            <a:r>
              <a:rPr lang="ru-RU" sz="2800" dirty="0" smtClean="0"/>
              <a:t> </a:t>
            </a:r>
            <a:r>
              <a:rPr lang="ru-RU" sz="2800" dirty="0" err="1" smtClean="0"/>
              <a:t>різноманітних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пейзажів</a:t>
            </a:r>
            <a:r>
              <a:rPr lang="ru-RU" sz="2800" dirty="0" smtClean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51652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909148"/>
            <a:ext cx="4114800" cy="701040"/>
          </a:xfrm>
        </p:spPr>
        <p:txBody>
          <a:bodyPr/>
          <a:lstStyle/>
          <a:p>
            <a:r>
              <a:rPr lang="uk-UA" b="0" dirty="0"/>
              <a:t>Сикстинська</a:t>
            </a:r>
            <a:r>
              <a:rPr lang="uk-UA" b="0" dirty="0"/>
              <a:t> Мадонна</a:t>
            </a:r>
            <a:br>
              <a:rPr lang="uk-UA" b="0" dirty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40" y="1385455"/>
            <a:ext cx="3642676" cy="498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2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964488" cy="65248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200" dirty="0" smtClean="0"/>
              <a:t>    </a:t>
            </a:r>
            <a:r>
              <a:rPr lang="ru-RU" sz="2200" dirty="0" err="1" smtClean="0"/>
              <a:t>Величезне</a:t>
            </a:r>
            <a:r>
              <a:rPr lang="ru-RU" sz="2200" dirty="0" smtClean="0"/>
              <a:t> </a:t>
            </a:r>
            <a:r>
              <a:rPr lang="ru-RU" sz="2200" dirty="0"/>
              <a:t>за </a:t>
            </a:r>
            <a:r>
              <a:rPr lang="ru-RU" sz="2200" dirty="0" err="1"/>
              <a:t>розмірами</a:t>
            </a:r>
            <a:r>
              <a:rPr lang="ru-RU" sz="2200" dirty="0"/>
              <a:t> (256 x 196 см) полотно </a:t>
            </a:r>
            <a:r>
              <a:rPr lang="ru-RU" sz="2200" dirty="0" err="1"/>
              <a:t>було</a:t>
            </a:r>
            <a:r>
              <a:rPr lang="ru-RU" sz="2200" dirty="0"/>
              <a:t> створено </a:t>
            </a:r>
            <a:r>
              <a:rPr lang="ru-RU" sz="2200" dirty="0" err="1"/>
              <a:t>Рафаелем</a:t>
            </a:r>
            <a:r>
              <a:rPr lang="ru-RU" sz="2200" dirty="0"/>
              <a:t> для </a:t>
            </a:r>
            <a:r>
              <a:rPr lang="ru-RU" sz="2200" dirty="0" err="1"/>
              <a:t>вівтаря</a:t>
            </a:r>
            <a:r>
              <a:rPr lang="ru-RU" sz="2200" dirty="0"/>
              <a:t> церкви </a:t>
            </a:r>
            <a:r>
              <a:rPr lang="ru-RU" sz="2200" dirty="0" err="1"/>
              <a:t>монастиря</a:t>
            </a:r>
            <a:r>
              <a:rPr lang="ru-RU" sz="2200" dirty="0"/>
              <a:t> Святого </a:t>
            </a:r>
            <a:r>
              <a:rPr lang="ru-RU" sz="2200" dirty="0" err="1"/>
              <a:t>Сикста</a:t>
            </a:r>
            <a:r>
              <a:rPr lang="ru-RU" sz="2200" dirty="0"/>
              <a:t> в </a:t>
            </a:r>
            <a:r>
              <a:rPr lang="ru-RU" sz="2200" dirty="0" err="1"/>
              <a:t>П'яченці</a:t>
            </a:r>
            <a:r>
              <a:rPr lang="ru-RU" sz="2200" dirty="0"/>
              <a:t> на </a:t>
            </a:r>
            <a:r>
              <a:rPr lang="ru-RU" sz="2200" dirty="0" err="1"/>
              <a:t>замовлення</a:t>
            </a:r>
            <a:r>
              <a:rPr lang="ru-RU" sz="2200" dirty="0"/>
              <a:t> </a:t>
            </a:r>
            <a:r>
              <a:rPr lang="ru-RU" sz="2200" dirty="0" err="1"/>
              <a:t>папи</a:t>
            </a:r>
            <a:r>
              <a:rPr lang="ru-RU" sz="2200" dirty="0"/>
              <a:t> </a:t>
            </a:r>
            <a:r>
              <a:rPr lang="ru-RU" sz="2200" dirty="0" err="1"/>
              <a:t>Юлія</a:t>
            </a:r>
            <a:r>
              <a:rPr lang="ru-RU" sz="2200" dirty="0"/>
              <a:t> II. </a:t>
            </a:r>
            <a:r>
              <a:rPr lang="ru-RU" sz="2200" dirty="0" err="1"/>
              <a:t>Існує</a:t>
            </a:r>
            <a:r>
              <a:rPr lang="ru-RU" sz="2200" dirty="0"/>
              <a:t> </a:t>
            </a:r>
            <a:r>
              <a:rPr lang="ru-RU" sz="2200" dirty="0" err="1"/>
              <a:t>гіпотеза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картина </a:t>
            </a:r>
            <a:r>
              <a:rPr lang="ru-RU" sz="2200" dirty="0" err="1"/>
              <a:t>була</a:t>
            </a:r>
            <a:r>
              <a:rPr lang="ru-RU" sz="2200" dirty="0"/>
              <a:t> написана в 1512–1513 роках на честь перемоги над французами,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вторглися</a:t>
            </a:r>
            <a:r>
              <a:rPr lang="ru-RU" sz="2200" dirty="0"/>
              <a:t> в </a:t>
            </a:r>
            <a:r>
              <a:rPr lang="ru-RU" sz="2200" dirty="0" err="1"/>
              <a:t>Ломбардію</a:t>
            </a:r>
            <a:r>
              <a:rPr lang="ru-RU" sz="2200" dirty="0"/>
              <a:t> в </a:t>
            </a:r>
            <a:r>
              <a:rPr lang="ru-RU" sz="2200" dirty="0" err="1"/>
              <a:t>ході</a:t>
            </a:r>
            <a:r>
              <a:rPr lang="ru-RU" sz="2200" dirty="0"/>
              <a:t> </a:t>
            </a:r>
            <a:r>
              <a:rPr lang="ru-RU" sz="2200" dirty="0" err="1"/>
              <a:t>Італійських</a:t>
            </a:r>
            <a:r>
              <a:rPr lang="ru-RU" sz="2200" dirty="0"/>
              <a:t> </a:t>
            </a:r>
            <a:r>
              <a:rPr lang="ru-RU" sz="2200" dirty="0" err="1"/>
              <a:t>воєн</a:t>
            </a:r>
            <a:r>
              <a:rPr lang="ru-RU" sz="2200" dirty="0"/>
              <a:t>, і </a:t>
            </a:r>
            <a:r>
              <a:rPr lang="ru-RU" sz="2200" dirty="0" err="1"/>
              <a:t>подальшого</a:t>
            </a:r>
            <a:r>
              <a:rPr lang="ru-RU" sz="2200" dirty="0"/>
              <a:t> </a:t>
            </a:r>
            <a:r>
              <a:rPr lang="ru-RU" sz="2200" dirty="0" err="1"/>
              <a:t>включення</a:t>
            </a:r>
            <a:r>
              <a:rPr lang="ru-RU" sz="2200" dirty="0"/>
              <a:t> </a:t>
            </a:r>
            <a:r>
              <a:rPr lang="ru-RU" sz="2200" dirty="0" err="1"/>
              <a:t>П'яченци</a:t>
            </a:r>
            <a:r>
              <a:rPr lang="ru-RU" sz="2200" dirty="0"/>
              <a:t> до складу </a:t>
            </a:r>
            <a:r>
              <a:rPr lang="ru-RU" sz="2200" dirty="0" err="1"/>
              <a:t>Папської</a:t>
            </a:r>
            <a:r>
              <a:rPr lang="ru-RU" sz="2200" dirty="0"/>
              <a:t> </a:t>
            </a:r>
            <a:r>
              <a:rPr lang="ru-RU" sz="2200" dirty="0" err="1"/>
              <a:t>області</a:t>
            </a:r>
            <a:r>
              <a:rPr lang="ru-RU" sz="2200" dirty="0"/>
              <a:t>.</a:t>
            </a:r>
          </a:p>
          <a:p>
            <a:r>
              <a:rPr lang="ru-RU" sz="2200" dirty="0" smtClean="0"/>
              <a:t>    У </a:t>
            </a:r>
            <a:r>
              <a:rPr lang="ru-RU" sz="2200" dirty="0"/>
              <a:t>XVIII </a:t>
            </a:r>
            <a:r>
              <a:rPr lang="ru-RU" sz="2200" dirty="0" err="1"/>
              <a:t>столітті</a:t>
            </a:r>
            <a:r>
              <a:rPr lang="ru-RU" sz="2200" dirty="0"/>
              <a:t> </a:t>
            </a:r>
            <a:r>
              <a:rPr lang="ru-RU" sz="2200" dirty="0" err="1"/>
              <a:t>поширилася</a:t>
            </a:r>
            <a:r>
              <a:rPr lang="ru-RU" sz="2200" dirty="0"/>
              <a:t> легенда (не </a:t>
            </a:r>
            <a:r>
              <a:rPr lang="ru-RU" sz="2200" dirty="0" err="1"/>
              <a:t>підтверджена</a:t>
            </a:r>
            <a:r>
              <a:rPr lang="ru-RU" sz="2200" dirty="0"/>
              <a:t> </a:t>
            </a:r>
            <a:r>
              <a:rPr lang="ru-RU" sz="2200" dirty="0" err="1"/>
              <a:t>історичними</a:t>
            </a:r>
            <a:r>
              <a:rPr lang="ru-RU" sz="2200" dirty="0"/>
              <a:t> документами),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Юлій</a:t>
            </a:r>
            <a:r>
              <a:rPr lang="ru-RU" sz="2200" dirty="0"/>
              <a:t> II </a:t>
            </a:r>
            <a:r>
              <a:rPr lang="ru-RU" sz="2200" dirty="0" err="1"/>
              <a:t>замовив</a:t>
            </a:r>
            <a:r>
              <a:rPr lang="ru-RU" sz="2200" dirty="0"/>
              <a:t> полотно </a:t>
            </a:r>
            <a:r>
              <a:rPr lang="ru-RU" sz="2200" dirty="0" err="1"/>
              <a:t>Рафаелю</a:t>
            </a:r>
            <a:r>
              <a:rPr lang="ru-RU" sz="2200" dirty="0"/>
              <a:t> для </a:t>
            </a:r>
            <a:r>
              <a:rPr lang="ru-RU" sz="2200" dirty="0" err="1"/>
              <a:t>своєї</a:t>
            </a:r>
            <a:r>
              <a:rPr lang="ru-RU" sz="2200" dirty="0"/>
              <a:t> </a:t>
            </a:r>
            <a:r>
              <a:rPr lang="ru-RU" sz="2200" dirty="0" err="1"/>
              <a:t>гробниці</a:t>
            </a:r>
            <a:r>
              <a:rPr lang="ru-RU" sz="2200" dirty="0"/>
              <a:t>, і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моделлю</a:t>
            </a:r>
            <a:r>
              <a:rPr lang="ru-RU" sz="2200" dirty="0"/>
              <a:t> для </a:t>
            </a:r>
            <a:r>
              <a:rPr lang="ru-RU" sz="2200" dirty="0" err="1"/>
              <a:t>Мадонни</a:t>
            </a:r>
            <a:r>
              <a:rPr lang="ru-RU" sz="2200" dirty="0"/>
              <a:t> послужила </a:t>
            </a:r>
            <a:r>
              <a:rPr lang="ru-RU" sz="2200" dirty="0" err="1"/>
              <a:t>кохана</a:t>
            </a:r>
            <a:r>
              <a:rPr lang="ru-RU" sz="2200" dirty="0"/>
              <a:t> </a:t>
            </a:r>
            <a:r>
              <a:rPr lang="ru-RU" sz="2200" dirty="0" err="1"/>
              <a:t>Рафаеля</a:t>
            </a:r>
            <a:r>
              <a:rPr lang="ru-RU" sz="2200" dirty="0"/>
              <a:t> </a:t>
            </a:r>
            <a:r>
              <a:rPr lang="ru-RU" sz="2200" dirty="0" err="1"/>
              <a:t>Форнаріна</a:t>
            </a:r>
            <a:r>
              <a:rPr lang="ru-RU" sz="2200" dirty="0"/>
              <a:t>, для </a:t>
            </a:r>
            <a:r>
              <a:rPr lang="ru-RU" sz="2200" dirty="0" err="1"/>
              <a:t>Сікста</a:t>
            </a:r>
            <a:r>
              <a:rPr lang="ru-RU" sz="2200" dirty="0"/>
              <a:t> — сам папа </a:t>
            </a:r>
            <a:r>
              <a:rPr lang="ru-RU" sz="2200" dirty="0" err="1"/>
              <a:t>Юлій</a:t>
            </a:r>
            <a:r>
              <a:rPr lang="ru-RU" sz="2200" dirty="0"/>
              <a:t> (</a:t>
            </a:r>
            <a:r>
              <a:rPr lang="ru-RU" sz="2200" dirty="0" err="1"/>
              <a:t>племінник</a:t>
            </a:r>
            <a:r>
              <a:rPr lang="ru-RU" sz="2200" dirty="0"/>
              <a:t> </a:t>
            </a:r>
            <a:r>
              <a:rPr lang="ru-RU" sz="2200" dirty="0" err="1"/>
              <a:t>Сікста</a:t>
            </a:r>
            <a:r>
              <a:rPr lang="ru-RU" sz="2200" dirty="0"/>
              <a:t> IV), а для </a:t>
            </a:r>
            <a:r>
              <a:rPr lang="ru-RU" sz="2200" dirty="0" err="1"/>
              <a:t>святої</a:t>
            </a:r>
            <a:r>
              <a:rPr lang="ru-RU" sz="2200" dirty="0"/>
              <a:t> </a:t>
            </a:r>
            <a:r>
              <a:rPr lang="ru-RU" sz="2200" dirty="0" err="1"/>
              <a:t>Варвари</a:t>
            </a:r>
            <a:r>
              <a:rPr lang="ru-RU" sz="2200" dirty="0"/>
              <a:t> —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племінниця</a:t>
            </a:r>
            <a:r>
              <a:rPr lang="ru-RU" sz="2200" dirty="0"/>
              <a:t> </a:t>
            </a:r>
            <a:r>
              <a:rPr lang="ru-RU" sz="2200" dirty="0" err="1"/>
              <a:t>Джулія</a:t>
            </a:r>
            <a:r>
              <a:rPr lang="ru-RU" sz="2200" dirty="0"/>
              <a:t> </a:t>
            </a:r>
            <a:r>
              <a:rPr lang="ru-RU" sz="2200" dirty="0" err="1"/>
              <a:t>Орсіні</a:t>
            </a:r>
            <a:r>
              <a:rPr lang="ru-RU" sz="2200" dirty="0"/>
              <a:t>. </a:t>
            </a:r>
            <a:r>
              <a:rPr lang="ru-RU" sz="2200" dirty="0" err="1"/>
              <a:t>Прихильники</a:t>
            </a:r>
            <a:r>
              <a:rPr lang="ru-RU" sz="2200" dirty="0"/>
              <a:t> </a:t>
            </a:r>
            <a:r>
              <a:rPr lang="ru-RU" sz="2200" dirty="0" err="1"/>
              <a:t>теорії</a:t>
            </a:r>
            <a:r>
              <a:rPr lang="ru-RU" sz="2200" dirty="0"/>
              <a:t> про те, </a:t>
            </a:r>
            <a:r>
              <a:rPr lang="ru-RU" sz="2200" dirty="0" err="1"/>
              <a:t>що</a:t>
            </a:r>
            <a:r>
              <a:rPr lang="ru-RU" sz="2200" dirty="0"/>
              <a:t> полотно </a:t>
            </a:r>
            <a:r>
              <a:rPr lang="ru-RU" sz="2200" dirty="0" err="1"/>
              <a:t>створювалося</a:t>
            </a:r>
            <a:r>
              <a:rPr lang="ru-RU" sz="2200" dirty="0"/>
              <a:t> для </a:t>
            </a:r>
            <a:r>
              <a:rPr lang="ru-RU" sz="2200" dirty="0" err="1"/>
              <a:t>папської</a:t>
            </a:r>
            <a:r>
              <a:rPr lang="ru-RU" sz="2200" dirty="0"/>
              <a:t> </a:t>
            </a:r>
            <a:r>
              <a:rPr lang="ru-RU" sz="2200" dirty="0" err="1"/>
              <a:t>гробниці</a:t>
            </a:r>
            <a:r>
              <a:rPr lang="ru-RU" sz="2200" dirty="0"/>
              <a:t>, </a:t>
            </a:r>
            <a:r>
              <a:rPr lang="ru-RU" sz="2200" dirty="0" err="1"/>
              <a:t>підкреслюють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жолуді</a:t>
            </a:r>
            <a:r>
              <a:rPr lang="ru-RU" sz="2200" dirty="0"/>
              <a:t> на </a:t>
            </a:r>
            <a:r>
              <a:rPr lang="ru-RU" sz="2200" dirty="0" err="1"/>
              <a:t>ризі</a:t>
            </a:r>
            <a:r>
              <a:rPr lang="ru-RU" sz="2200" dirty="0"/>
              <a:t> </a:t>
            </a:r>
            <a:r>
              <a:rPr lang="ru-RU" sz="2200" dirty="0" err="1"/>
              <a:t>Сікста</a:t>
            </a:r>
            <a:r>
              <a:rPr lang="ru-RU" sz="2200" dirty="0"/>
              <a:t> явно </a:t>
            </a:r>
            <a:r>
              <a:rPr lang="ru-RU" sz="2200" dirty="0" err="1"/>
              <a:t>відсилають</a:t>
            </a:r>
            <a:r>
              <a:rPr lang="ru-RU" sz="2200" dirty="0"/>
              <a:t> до </a:t>
            </a:r>
            <a:r>
              <a:rPr lang="ru-RU" sz="2200" dirty="0" err="1"/>
              <a:t>цих</a:t>
            </a:r>
            <a:r>
              <a:rPr lang="ru-RU" sz="2200" dirty="0"/>
              <a:t> </a:t>
            </a:r>
            <a:r>
              <a:rPr lang="ru-RU" sz="2200" dirty="0" err="1"/>
              <a:t>двох</a:t>
            </a:r>
            <a:r>
              <a:rPr lang="ru-RU" sz="2200" dirty="0"/>
              <a:t> пап з роду </a:t>
            </a:r>
            <a:r>
              <a:rPr lang="ru-RU" sz="2200" dirty="0" err="1"/>
              <a:t>делла</a:t>
            </a:r>
            <a:r>
              <a:rPr lang="ru-RU" sz="2200" dirty="0"/>
              <a:t> </a:t>
            </a:r>
            <a:r>
              <a:rPr lang="ru-RU" sz="2200" dirty="0" err="1"/>
              <a:t>Ровере</a:t>
            </a:r>
            <a:r>
              <a:rPr lang="ru-RU" sz="2200" dirty="0"/>
              <a:t> (</a:t>
            </a:r>
            <a:r>
              <a:rPr lang="ru-RU" sz="2200" i="1" dirty="0" err="1"/>
              <a:t>rovere</a:t>
            </a:r>
            <a:r>
              <a:rPr lang="ru-RU" sz="2200" dirty="0"/>
              <a:t> </a:t>
            </a:r>
            <a:r>
              <a:rPr lang="ru-RU" sz="2200" dirty="0" err="1"/>
              <a:t>перекладається</a:t>
            </a:r>
            <a:r>
              <a:rPr lang="ru-RU" sz="2200" dirty="0"/>
              <a:t> як «дуб»).</a:t>
            </a:r>
          </a:p>
          <a:p>
            <a:r>
              <a:rPr lang="ru-RU" sz="2200" dirty="0"/>
              <a:t>У той же час на </a:t>
            </a:r>
            <a:r>
              <a:rPr lang="ru-RU" sz="2200" dirty="0" err="1"/>
              <a:t>створення</a:t>
            </a:r>
            <a:r>
              <a:rPr lang="ru-RU" sz="2200" dirty="0"/>
              <a:t> образу </a:t>
            </a:r>
            <a:r>
              <a:rPr lang="ru-RU" sz="2200" dirty="0" err="1"/>
              <a:t>саме</a:t>
            </a:r>
            <a:r>
              <a:rPr lang="ru-RU" sz="2200" dirty="0"/>
              <a:t> для церкви у </a:t>
            </a:r>
            <a:r>
              <a:rPr lang="ru-RU" sz="2200" dirty="0" err="1"/>
              <a:t>П'яченці</a:t>
            </a:r>
            <a:r>
              <a:rPr lang="ru-RU" sz="2200" dirty="0"/>
              <a:t> </a:t>
            </a:r>
            <a:r>
              <a:rPr lang="ru-RU" sz="2200" dirty="0" err="1"/>
              <a:t>вказує</a:t>
            </a:r>
            <a:r>
              <a:rPr lang="ru-RU" sz="2200" dirty="0"/>
              <a:t> те,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її</a:t>
            </a:r>
            <a:r>
              <a:rPr lang="ru-RU" sz="2200" dirty="0"/>
              <a:t> покровителями </a:t>
            </a:r>
            <a:r>
              <a:rPr lang="ru-RU" sz="2200" dirty="0" err="1"/>
              <a:t>завжди</a:t>
            </a:r>
            <a:r>
              <a:rPr lang="ru-RU" sz="2200" dirty="0"/>
              <a:t> </a:t>
            </a:r>
            <a:r>
              <a:rPr lang="ru-RU" sz="2200" dirty="0" err="1"/>
              <a:t>вважалися</a:t>
            </a:r>
            <a:r>
              <a:rPr lang="ru-RU" sz="2200" dirty="0"/>
              <a:t> </a:t>
            </a:r>
            <a:r>
              <a:rPr lang="ru-RU" sz="2200" dirty="0" err="1"/>
              <a:t>свв</a:t>
            </a:r>
            <a:r>
              <a:rPr lang="ru-RU" sz="2200" dirty="0"/>
              <a:t>. </a:t>
            </a:r>
            <a:r>
              <a:rPr lang="ru-RU" sz="2200" dirty="0" err="1"/>
              <a:t>Сікст</a:t>
            </a:r>
            <a:r>
              <a:rPr lang="ru-RU" sz="2200" dirty="0"/>
              <a:t> і Варвара, </a:t>
            </a:r>
            <a:r>
              <a:rPr lang="ru-RU" sz="2200" dirty="0" err="1"/>
              <a:t>зображені</a:t>
            </a:r>
            <a:r>
              <a:rPr lang="ru-RU" sz="2200" dirty="0"/>
              <a:t> на </a:t>
            </a:r>
            <a:r>
              <a:rPr lang="ru-RU" sz="2200" dirty="0" err="1"/>
              <a:t>цьому</a:t>
            </a:r>
            <a:r>
              <a:rPr lang="ru-RU" sz="2200" dirty="0"/>
              <a:t> </a:t>
            </a:r>
            <a:r>
              <a:rPr lang="ru-RU" sz="2200" dirty="0" err="1"/>
              <a:t>полотні</a:t>
            </a:r>
            <a:r>
              <a:rPr lang="ru-RU" sz="2200" dirty="0"/>
              <a:t>. Образ </a:t>
            </a:r>
            <a:r>
              <a:rPr lang="ru-RU" sz="2200" dirty="0" err="1"/>
              <a:t>вдало</a:t>
            </a:r>
            <a:r>
              <a:rPr lang="ru-RU" sz="2200" dirty="0"/>
              <a:t> </a:t>
            </a:r>
            <a:r>
              <a:rPr lang="ru-RU" sz="2200" dirty="0" err="1"/>
              <a:t>вписався</a:t>
            </a:r>
            <a:r>
              <a:rPr lang="ru-RU" sz="2200" dirty="0"/>
              <a:t> в </a:t>
            </a:r>
            <a:r>
              <a:rPr lang="ru-RU" sz="2200" dirty="0" err="1"/>
              <a:t>центральну</a:t>
            </a:r>
            <a:r>
              <a:rPr lang="ru-RU" sz="2200" dirty="0"/>
              <a:t> </a:t>
            </a:r>
            <a:r>
              <a:rPr lang="ru-RU" sz="2200" dirty="0" err="1"/>
              <a:t>частину</a:t>
            </a:r>
            <a:r>
              <a:rPr lang="ru-RU" sz="2200" dirty="0"/>
              <a:t> </a:t>
            </a:r>
            <a:r>
              <a:rPr lang="ru-RU" sz="2200" dirty="0" err="1"/>
              <a:t>апсиди</a:t>
            </a:r>
            <a:r>
              <a:rPr lang="ru-RU" sz="2200" dirty="0"/>
              <a:t> церкви в </a:t>
            </a:r>
            <a:r>
              <a:rPr lang="ru-RU" sz="2200" dirty="0" err="1"/>
              <a:t>П'яченці</a:t>
            </a:r>
            <a:r>
              <a:rPr lang="ru-RU" sz="2200" dirty="0"/>
              <a:t>, де служив </a:t>
            </a:r>
            <a:r>
              <a:rPr lang="ru-RU" sz="2200" dirty="0" err="1"/>
              <a:t>своєрідною</a:t>
            </a:r>
            <a:r>
              <a:rPr lang="ru-RU" sz="2200" dirty="0"/>
              <a:t> </a:t>
            </a:r>
            <a:r>
              <a:rPr lang="ru-RU" sz="2200" dirty="0" err="1"/>
              <a:t>заміною</a:t>
            </a:r>
            <a:r>
              <a:rPr lang="ru-RU" sz="2200" dirty="0"/>
              <a:t> </a:t>
            </a:r>
            <a:r>
              <a:rPr lang="ru-RU" sz="2200" dirty="0" err="1"/>
              <a:t>відсутнього</a:t>
            </a:r>
            <a:r>
              <a:rPr lang="ru-RU" sz="2200" dirty="0"/>
              <a:t> </a:t>
            </a:r>
            <a:r>
              <a:rPr lang="ru-RU" sz="2200" dirty="0" err="1"/>
              <a:t>вікна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181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052" y="3367246"/>
            <a:ext cx="4085897" cy="1789946"/>
          </a:xfrm>
        </p:spPr>
        <p:txBody>
          <a:bodyPr>
            <a:noAutofit/>
          </a:bodyPr>
          <a:lstStyle/>
          <a:p>
            <a:r>
              <a:rPr lang="uk-UA" sz="4000" b="0" dirty="0"/>
              <a:t>Рафаель і архітектура</a:t>
            </a:r>
            <a:br>
              <a:rPr lang="uk-UA" sz="4000" b="0" dirty="0"/>
            </a:b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0075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08912" cy="61863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200" dirty="0" smtClean="0"/>
              <a:t>Рафаель Санті недовго, але яскраво попрацював як архітектор. Низка його художніх творів має зображення архітектурних споруд, що свідчать як про інтерес до будівництва і вивчення спадку Стародавнього Риму, як і обізнаність з архітектурною практикою своїх уславлених сучасників, серед яких </a:t>
            </a:r>
            <a:r>
              <a:rPr lang="uk-UA" sz="2200" dirty="0" err="1" smtClean="0"/>
              <a:t>Донато</a:t>
            </a:r>
            <a:r>
              <a:rPr lang="uk-UA" sz="2200" dirty="0" smtClean="0"/>
              <a:t> </a:t>
            </a:r>
            <a:r>
              <a:rPr lang="uk-UA" sz="2200" dirty="0" err="1" smtClean="0"/>
              <a:t>Браманте</a:t>
            </a:r>
            <a:r>
              <a:rPr lang="uk-UA" sz="2200" dirty="0" smtClean="0"/>
              <a:t>, </a:t>
            </a:r>
            <a:r>
              <a:rPr lang="uk-UA" sz="2200" dirty="0" err="1" smtClean="0"/>
              <a:t>Джуліано</a:t>
            </a:r>
            <a:r>
              <a:rPr lang="uk-UA" sz="2200" dirty="0" smtClean="0"/>
              <a:t> </a:t>
            </a:r>
            <a:r>
              <a:rPr lang="uk-UA" sz="2200" dirty="0" err="1" smtClean="0"/>
              <a:t>да</a:t>
            </a:r>
            <a:r>
              <a:rPr lang="uk-UA" sz="2200" dirty="0" smtClean="0"/>
              <a:t> </a:t>
            </a:r>
            <a:r>
              <a:rPr lang="uk-UA" sz="2200" dirty="0" err="1" smtClean="0"/>
              <a:t>Сангалло</a:t>
            </a:r>
            <a:r>
              <a:rPr lang="uk-UA" sz="2200" dirty="0" smtClean="0"/>
              <a:t> тощо.</a:t>
            </a:r>
          </a:p>
          <a:p>
            <a:r>
              <a:rPr lang="uk-UA" sz="2200" dirty="0" smtClean="0"/>
              <a:t>Значущим було втручання </a:t>
            </a:r>
            <a:r>
              <a:rPr lang="uk-UA" sz="2200" dirty="0" err="1" smtClean="0"/>
              <a:t>Рафаеля-архітектора</a:t>
            </a:r>
            <a:r>
              <a:rPr lang="uk-UA" sz="2200" dirty="0" smtClean="0"/>
              <a:t> в створення палаців для вельмож папського двору неподалік </a:t>
            </a:r>
            <a:r>
              <a:rPr lang="uk-UA" sz="2200" dirty="0" err="1" smtClean="0"/>
              <a:t>Ватикана</a:t>
            </a:r>
            <a:r>
              <a:rPr lang="uk-UA" sz="2200" dirty="0" smtClean="0"/>
              <a:t>. Поради і начерки Рафаеля були використані при побудові палацу </a:t>
            </a:r>
            <a:r>
              <a:rPr lang="uk-UA" sz="2200" dirty="0" err="1" smtClean="0"/>
              <a:t>Каффарелі</a:t>
            </a:r>
            <a:r>
              <a:rPr lang="uk-UA" sz="2200" dirty="0" smtClean="0"/>
              <a:t> — </a:t>
            </a:r>
            <a:r>
              <a:rPr lang="uk-UA" sz="2200" dirty="0" err="1" smtClean="0"/>
              <a:t>Відоні</a:t>
            </a:r>
            <a:r>
              <a:rPr lang="uk-UA" sz="2200" dirty="0" smtClean="0"/>
              <a:t> (початок будівництва — 1515 рік), палац лікаря папи римського </a:t>
            </a:r>
            <a:r>
              <a:rPr lang="uk-UA" sz="2200" dirty="0" err="1" smtClean="0"/>
              <a:t>Джакопо</a:t>
            </a:r>
            <a:r>
              <a:rPr lang="uk-UA" sz="2200" dirty="0" smtClean="0"/>
              <a:t> </a:t>
            </a:r>
            <a:r>
              <a:rPr lang="uk-UA" sz="2200" dirty="0" err="1" smtClean="0"/>
              <a:t>Антоніо</a:t>
            </a:r>
            <a:r>
              <a:rPr lang="uk-UA" sz="2200" dirty="0" smtClean="0"/>
              <a:t> </a:t>
            </a:r>
            <a:r>
              <a:rPr lang="uk-UA" sz="2200" dirty="0" err="1" smtClean="0"/>
              <a:t>да</a:t>
            </a:r>
            <a:r>
              <a:rPr lang="uk-UA" sz="2200" dirty="0" smtClean="0"/>
              <a:t> </a:t>
            </a:r>
            <a:r>
              <a:rPr lang="uk-UA" sz="2200" dirty="0" err="1" smtClean="0"/>
              <a:t>Брешиа</a:t>
            </a:r>
            <a:r>
              <a:rPr lang="uk-UA" sz="2200" dirty="0" smtClean="0"/>
              <a:t> (1515 рік), палац папського камергера </a:t>
            </a:r>
            <a:r>
              <a:rPr lang="uk-UA" sz="2200" dirty="0" err="1" smtClean="0"/>
              <a:t>Бранконіо</a:t>
            </a:r>
            <a:r>
              <a:rPr lang="uk-UA" sz="2200" dirty="0" smtClean="0"/>
              <a:t> </a:t>
            </a:r>
            <a:r>
              <a:rPr lang="uk-UA" sz="2200" dirty="0" err="1" smtClean="0"/>
              <a:t>дель</a:t>
            </a:r>
            <a:r>
              <a:rPr lang="uk-UA" sz="2200" dirty="0" smtClean="0"/>
              <a:t> </a:t>
            </a:r>
            <a:r>
              <a:rPr lang="uk-UA" sz="2200" dirty="0" err="1" smtClean="0"/>
              <a:t>Аквіла</a:t>
            </a:r>
            <a:r>
              <a:rPr lang="uk-UA" sz="2200" dirty="0" smtClean="0"/>
              <a:t>. Мало свідоцтв про участь </a:t>
            </a:r>
            <a:r>
              <a:rPr lang="uk-UA" sz="2200" dirty="0" err="1" smtClean="0"/>
              <a:t>Рафаеля-архітектора</a:t>
            </a:r>
            <a:r>
              <a:rPr lang="uk-UA" sz="2200" dirty="0" smtClean="0"/>
              <a:t> в проекті палацу </a:t>
            </a:r>
            <a:r>
              <a:rPr lang="uk-UA" sz="2200" dirty="0" err="1" smtClean="0"/>
              <a:t>Пандольфо</a:t>
            </a:r>
            <a:r>
              <a:rPr lang="uk-UA" sz="2200" dirty="0" smtClean="0"/>
              <a:t> </a:t>
            </a:r>
            <a:r>
              <a:rPr lang="uk-UA" sz="2200" dirty="0" err="1" smtClean="0"/>
              <a:t>Пандольфіні</a:t>
            </a:r>
            <a:r>
              <a:rPr lang="uk-UA" sz="2200" dirty="0" smtClean="0"/>
              <a:t> у Флоренції, але традиція пов'язує його з творчістю Рафаеля.</a:t>
            </a:r>
          </a:p>
          <a:p>
            <a:r>
              <a:rPr lang="uk-UA" sz="2200" dirty="0" smtClean="0"/>
              <a:t>Встиг Рафаель побудувати і невеличку церкву </a:t>
            </a:r>
            <a:r>
              <a:rPr lang="uk-UA" sz="2200" dirty="0" err="1" smtClean="0"/>
              <a:t>Сант</a:t>
            </a:r>
            <a:r>
              <a:rPr lang="uk-UA" sz="2200" dirty="0" smtClean="0"/>
              <a:t> </a:t>
            </a:r>
            <a:r>
              <a:rPr lang="uk-UA" sz="2200" dirty="0" err="1" smtClean="0"/>
              <a:t>Еліджио</a:t>
            </a:r>
            <a:r>
              <a:rPr lang="uk-UA" sz="2200" dirty="0" smtClean="0"/>
              <a:t> </a:t>
            </a:r>
            <a:r>
              <a:rPr lang="uk-UA" sz="2200" dirty="0" err="1" smtClean="0"/>
              <a:t>дельї</a:t>
            </a:r>
            <a:r>
              <a:rPr lang="uk-UA" sz="2200" dirty="0" smtClean="0"/>
              <a:t> </a:t>
            </a:r>
            <a:r>
              <a:rPr lang="uk-UA" sz="2200" dirty="0" err="1" smtClean="0"/>
              <a:t>Орефічі</a:t>
            </a:r>
            <a:r>
              <a:rPr lang="uk-UA" sz="2200" dirty="0" smtClean="0"/>
              <a:t> в Римі. Вона центрична за </a:t>
            </a:r>
            <a:r>
              <a:rPr lang="uk-UA" sz="2200" dirty="0" err="1" smtClean="0"/>
              <a:t>композиціею</a:t>
            </a:r>
            <a:r>
              <a:rPr lang="uk-UA" sz="2200" dirty="0" smtClean="0"/>
              <a:t> і увінчана єдиною великою банею з ліхтариком.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3053719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548680"/>
            <a:ext cx="4680520" cy="58477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200" dirty="0" smtClean="0"/>
              <a:t>Значним досягненням </a:t>
            </a:r>
            <a:r>
              <a:rPr lang="uk-UA" sz="2200" dirty="0" err="1" smtClean="0"/>
              <a:t>Рафаеля-архітектора</a:t>
            </a:r>
            <a:r>
              <a:rPr lang="uk-UA" sz="2200" dirty="0" smtClean="0"/>
              <a:t> стали проект та побудова вілли для </a:t>
            </a:r>
            <a:r>
              <a:rPr lang="uk-UA" sz="2200" dirty="0" err="1" smtClean="0"/>
              <a:t>Джуліо</a:t>
            </a:r>
            <a:r>
              <a:rPr lang="uk-UA" sz="2200" dirty="0" smtClean="0"/>
              <a:t> де Медичі (в подальшому отримала назву — Вілла </a:t>
            </a:r>
            <a:r>
              <a:rPr lang="uk-UA" sz="2200" dirty="0" err="1" smtClean="0"/>
              <a:t>Мадама</a:t>
            </a:r>
            <a:r>
              <a:rPr lang="uk-UA" sz="2200" dirty="0" smtClean="0"/>
              <a:t>). У 1518 році </a:t>
            </a:r>
            <a:r>
              <a:rPr lang="uk-UA" sz="2200" dirty="0" err="1" smtClean="0"/>
              <a:t>карлинал</a:t>
            </a:r>
            <a:r>
              <a:rPr lang="uk-UA" sz="2200" dirty="0" smtClean="0"/>
              <a:t> </a:t>
            </a:r>
            <a:r>
              <a:rPr lang="uk-UA" sz="2200" dirty="0" err="1" smtClean="0"/>
              <a:t>Джуліо</a:t>
            </a:r>
            <a:r>
              <a:rPr lang="uk-UA" sz="2200" dirty="0" smtClean="0"/>
              <a:t> де Медичі, двоюрідний брат тодішнього папи римського Лева 10-го, розпорядися побудувати заміську віллу. Замову отримав Рафаель Санті, відоміший як уславлений художник. Рафаель запроектував віллу на схилі пагорба </a:t>
            </a:r>
            <a:r>
              <a:rPr lang="uk-UA" sz="2200" dirty="0" err="1" smtClean="0"/>
              <a:t>Монте</a:t>
            </a:r>
            <a:r>
              <a:rPr lang="uk-UA" sz="2200" dirty="0" smtClean="0"/>
              <a:t> </a:t>
            </a:r>
            <a:r>
              <a:rPr lang="uk-UA" sz="2200" dirty="0" err="1" smtClean="0"/>
              <a:t>Маріо</a:t>
            </a:r>
            <a:r>
              <a:rPr lang="uk-UA" sz="2200" dirty="0" smtClean="0"/>
              <a:t>. Всі елементи комплексу були зорієнтовані на довгу центральну вісь, але мали невеликі відступи від строгої симетрії.</a:t>
            </a:r>
            <a:endParaRPr lang="uk-UA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3461932" cy="2596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4" y="3458912"/>
            <a:ext cx="3024336" cy="32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4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1"/>
            <a:ext cx="7704856" cy="56938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dirty="0" smtClean="0"/>
              <a:t>Рафаель прожив коротке життя, але залишив величезну кількість шедеврів. Він помер 6 квітня 1520 року у Римі (несподівано захворів і кілька останніх тижнів життя промучився від гарячки) та похований у римському Пантеоні. Могилу Рафаеля прикрашає статуя мадонни, виготовлена із мармуру, яку виконав учень митця — скульптор Лоренцо </a:t>
            </a:r>
            <a:r>
              <a:rPr lang="uk-UA" sz="2800" dirty="0" err="1" smtClean="0"/>
              <a:t>Лоренцетто</a:t>
            </a:r>
            <a:r>
              <a:rPr lang="uk-UA" sz="2800" dirty="0" smtClean="0"/>
              <a:t>.</a:t>
            </a:r>
          </a:p>
          <a:p>
            <a:r>
              <a:rPr lang="uk-UA" sz="2800" dirty="0" smtClean="0"/>
              <a:t>Епітафія на надгробку написана латиною. Її можна перекласти так: «Тут покоїться той Рафаель, при житті якого велика природа боялась залишитись переможеною, а після його смерті вона боялася вмерти»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021402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18" y="5157192"/>
            <a:ext cx="4085897" cy="706821"/>
          </a:xfrm>
        </p:spPr>
        <p:txBody>
          <a:bodyPr>
            <a:normAutofit/>
          </a:bodyPr>
          <a:lstStyle/>
          <a:p>
            <a:r>
              <a:rPr lang="uk-UA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sz="4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(1483 – 1520)</a:t>
            </a:r>
            <a:endParaRPr lang="uk-UA" sz="4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57" y="476672"/>
            <a:ext cx="4331865" cy="457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0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56938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600" b="1" dirty="0"/>
              <a:t>Рафаель народився у </a:t>
            </a:r>
            <a:r>
              <a:rPr lang="uk-UA" sz="2600" b="1" dirty="0" err="1"/>
              <a:t>містечку</a:t>
            </a:r>
            <a:r>
              <a:rPr lang="uk-UA" sz="2600" b="1" dirty="0"/>
              <a:t> Урбіно в </a:t>
            </a:r>
            <a:r>
              <a:rPr lang="uk-UA" sz="2600" b="1" dirty="0" err="1"/>
              <a:t>облас</a:t>
            </a:r>
            <a:r>
              <a:rPr lang="uk-UA" sz="2600" b="1" dirty="0"/>
              <a:t>ті Марке, що належав тоді герцогам </a:t>
            </a:r>
            <a:r>
              <a:rPr lang="uk-UA" sz="2600" b="1" dirty="0" smtClean="0"/>
              <a:t>Монтефельтро.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600" b="1" dirty="0" smtClean="0"/>
              <a:t>Був </a:t>
            </a:r>
            <a:r>
              <a:rPr lang="uk-UA" sz="2600" b="1" dirty="0"/>
              <a:t>сином </a:t>
            </a:r>
            <a:r>
              <a:rPr lang="uk-UA" sz="2600" b="1" dirty="0" err="1"/>
              <a:t>Джованні</a:t>
            </a:r>
            <a:r>
              <a:rPr lang="uk-UA" sz="2600" b="1" dirty="0"/>
              <a:t> Санті — придворного </a:t>
            </a:r>
            <a:r>
              <a:rPr lang="uk-UA" sz="2600" b="1" dirty="0" smtClean="0"/>
              <a:t>художника </a:t>
            </a:r>
            <a:r>
              <a:rPr lang="uk-UA" sz="2600" b="1" dirty="0" err="1" smtClean="0"/>
              <a:t>урбінського</a:t>
            </a:r>
            <a:r>
              <a:rPr lang="uk-UA" sz="2600" b="1" dirty="0" smtClean="0"/>
              <a:t> </a:t>
            </a:r>
            <a:r>
              <a:rPr lang="uk-UA" sz="2600" b="1" dirty="0"/>
              <a:t>герцога. До того ж батько займався поезією. Збережені картини батька мають невелику мистецьку вартість. Але перші навички син отримав у майстерні батька, що прищепив сину зацікавленість у мистецтві. Батько помер, коли сину виповнилося одинадцять років. Відтепер на виховання підлітка і зростання його майстерності матимуть вплив сторонні митці.</a:t>
            </a:r>
          </a:p>
        </p:txBody>
      </p:sp>
    </p:spTree>
    <p:extLst>
      <p:ext uri="{BB962C8B-B14F-4D97-AF65-F5344CB8AC3E}">
        <p14:creationId xmlns:p14="http://schemas.microsoft.com/office/powerpoint/2010/main" val="2027099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dirty="0"/>
              <a:t>Три ранні шедеври</a:t>
            </a:r>
            <a:r>
              <a:rPr lang="uk-UA" b="0" dirty="0"/>
              <a:t/>
            </a:r>
            <a:br>
              <a:rPr lang="uk-UA" b="0" dirty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204864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У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 1504 році художник приїхав до Флоренції — центру тогочасного Відродження у мистецтві Італії. З містом пов'язана </a:t>
            </a:r>
            <a:r>
              <a:rPr 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творчіст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ь Арнольфо ді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Камбіо,Філліппо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Брунеллескі, Мазаччо, Доменіко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Гірляндайо,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 да Вінчі, Мікеланджело, та інших велетнів італійської культури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946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175" y="404664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цього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періоду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належать три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маленькі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шедеври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молодого художника: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3810000" cy="37592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9592" y="5661248"/>
            <a:ext cx="380999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/>
              <a:t>Мадонна </a:t>
            </a:r>
            <a:r>
              <a:rPr lang="uk-UA" sz="2800" dirty="0" err="1" smtClean="0"/>
              <a:t>Конестабіле</a:t>
            </a:r>
            <a:endParaRPr lang="uk-UA" sz="2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24" y="1700808"/>
            <a:ext cx="3809999" cy="380240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810847" y="5654382"/>
            <a:ext cx="379217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Сон лицаря</a:t>
            </a:r>
            <a:endParaRPr lang="uk-UA" sz="2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66" y="1700808"/>
            <a:ext cx="3118250" cy="461501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919197" y="5915992"/>
            <a:ext cx="358078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dirty="0" smtClean="0"/>
              <a:t>Заручини Діви Марії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83692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822" y="116632"/>
            <a:ext cx="8353463" cy="65556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tx1"/>
                </a:solidFill>
              </a:rPr>
              <a:t>Серед</a:t>
            </a:r>
            <a:r>
              <a:rPr lang="ru-RU" sz="2000" dirty="0" smtClean="0">
                <a:solidFill>
                  <a:schemeClr val="tx1"/>
                </a:solidFill>
              </a:rPr>
              <a:t> перших </a:t>
            </a:r>
            <a:r>
              <a:rPr lang="ru-RU" sz="2000" dirty="0" err="1" smtClean="0">
                <a:solidFill>
                  <a:schemeClr val="tx1"/>
                </a:solidFill>
              </a:rPr>
              <a:t>портретних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зображень</a:t>
            </a:r>
            <a:r>
              <a:rPr lang="ru-RU" sz="2000" dirty="0" smtClean="0">
                <a:solidFill>
                  <a:schemeClr val="tx1"/>
                </a:solidFill>
              </a:rPr>
              <a:t> художника — </a:t>
            </a:r>
            <a:r>
              <a:rPr lang="ru-RU" sz="2000" dirty="0" err="1" smtClean="0">
                <a:solidFill>
                  <a:schemeClr val="tx1"/>
                </a:solidFill>
              </a:rPr>
              <a:t>портрети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Аджело</a:t>
            </a:r>
            <a:r>
              <a:rPr lang="ru-RU" sz="2000" dirty="0" smtClean="0">
                <a:solidFill>
                  <a:schemeClr val="tx1"/>
                </a:solidFill>
              </a:rPr>
              <a:t> та </a:t>
            </a:r>
            <a:r>
              <a:rPr lang="ru-RU" sz="2000" dirty="0" err="1" smtClean="0">
                <a:solidFill>
                  <a:schemeClr val="tx1"/>
                </a:solidFill>
              </a:rPr>
              <a:t>Маддалени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Доні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</a:rPr>
              <a:t>Він</a:t>
            </a:r>
            <a:r>
              <a:rPr lang="ru-RU" sz="2000" dirty="0" smtClean="0">
                <a:solidFill>
                  <a:schemeClr val="tx1"/>
                </a:solidFill>
              </a:rPr>
              <a:t> подав </a:t>
            </a:r>
            <a:r>
              <a:rPr lang="ru-RU" sz="2000" dirty="0" err="1" smtClean="0">
                <a:solidFill>
                  <a:schemeClr val="tx1"/>
                </a:solidFill>
              </a:rPr>
              <a:t>подружжя</a:t>
            </a:r>
            <a:r>
              <a:rPr lang="ru-RU" sz="2000" dirty="0" smtClean="0">
                <a:solidFill>
                  <a:schemeClr val="tx1"/>
                </a:solidFill>
              </a:rPr>
              <a:t> на </a:t>
            </a:r>
            <a:r>
              <a:rPr lang="ru-RU" sz="2000" dirty="0" err="1" smtClean="0">
                <a:solidFill>
                  <a:schemeClr val="tx1"/>
                </a:solidFill>
              </a:rPr>
              <a:t>тлі</a:t>
            </a:r>
            <a:r>
              <a:rPr lang="ru-RU" sz="2000" dirty="0" smtClean="0">
                <a:solidFill>
                  <a:schemeClr val="tx1"/>
                </a:solidFill>
              </a:rPr>
              <a:t> далекого пейзажа. </a:t>
            </a:r>
            <a:r>
              <a:rPr lang="ru-RU" sz="2000" dirty="0" err="1" smtClean="0">
                <a:solidFill>
                  <a:schemeClr val="tx1"/>
                </a:solidFill>
              </a:rPr>
              <a:t>Позування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було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довгим</a:t>
            </a:r>
            <a:r>
              <a:rPr lang="ru-RU" sz="2000" dirty="0" smtClean="0">
                <a:solidFill>
                  <a:schemeClr val="tx1"/>
                </a:solidFill>
              </a:rPr>
              <a:t>, тому </a:t>
            </a:r>
            <a:r>
              <a:rPr lang="ru-RU" sz="2000" dirty="0" err="1" smtClean="0">
                <a:solidFill>
                  <a:schemeClr val="tx1"/>
                </a:solidFill>
              </a:rPr>
              <a:t>вимога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довго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сидіти</a:t>
            </a:r>
            <a:r>
              <a:rPr lang="ru-RU" sz="2000" dirty="0" smtClean="0">
                <a:solidFill>
                  <a:schemeClr val="tx1"/>
                </a:solidFill>
              </a:rPr>
              <a:t> без </a:t>
            </a:r>
            <a:r>
              <a:rPr lang="ru-RU" sz="2000" dirty="0" err="1" smtClean="0">
                <a:solidFill>
                  <a:schemeClr val="tx1"/>
                </a:solidFill>
              </a:rPr>
              <a:t>рухів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відбилася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відвертою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нудьгою</a:t>
            </a:r>
            <a:r>
              <a:rPr lang="ru-RU" sz="2000" dirty="0" smtClean="0">
                <a:solidFill>
                  <a:schemeClr val="tx1"/>
                </a:solidFill>
              </a:rPr>
              <a:t> на </a:t>
            </a:r>
            <a:r>
              <a:rPr lang="ru-RU" sz="2000" dirty="0" err="1" smtClean="0">
                <a:solidFill>
                  <a:schemeClr val="tx1"/>
                </a:solidFill>
              </a:rPr>
              <a:t>обличчі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Маддалени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Доні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</a:rPr>
              <a:t>Молодий</a:t>
            </a:r>
            <a:r>
              <a:rPr lang="ru-RU" sz="2000" dirty="0" smtClean="0">
                <a:solidFill>
                  <a:schemeClr val="tx1"/>
                </a:solidFill>
              </a:rPr>
              <a:t> художник </a:t>
            </a:r>
            <a:r>
              <a:rPr lang="ru-RU" sz="2000" dirty="0" err="1" smtClean="0">
                <a:solidFill>
                  <a:schemeClr val="tx1"/>
                </a:solidFill>
              </a:rPr>
              <a:t>старанно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відтворив</a:t>
            </a:r>
            <a:r>
              <a:rPr lang="ru-RU" sz="2000" dirty="0" smtClean="0">
                <a:solidFill>
                  <a:schemeClr val="tx1"/>
                </a:solidFill>
              </a:rPr>
              <a:t> каблучки на руках Анджело </a:t>
            </a:r>
            <a:r>
              <a:rPr lang="ru-RU" sz="2000" dirty="0" err="1" smtClean="0">
                <a:solidFill>
                  <a:schemeClr val="tx1"/>
                </a:solidFill>
              </a:rPr>
              <a:t>чи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ювелірну</a:t>
            </a:r>
            <a:r>
              <a:rPr lang="ru-RU" sz="2000" dirty="0" smtClean="0">
                <a:solidFill>
                  <a:schemeClr val="tx1"/>
                </a:solidFill>
              </a:rPr>
              <a:t> прикрасу з великою </a:t>
            </a:r>
            <a:r>
              <a:rPr lang="ru-RU" sz="2000" dirty="0" err="1" smtClean="0">
                <a:solidFill>
                  <a:schemeClr val="tx1"/>
                </a:solidFill>
              </a:rPr>
              <a:t>перлиною</a:t>
            </a:r>
            <a:r>
              <a:rPr lang="ru-RU" sz="2000" dirty="0" smtClean="0">
                <a:solidFill>
                  <a:schemeClr val="tx1"/>
                </a:solidFill>
              </a:rPr>
              <a:t> на </a:t>
            </a:r>
            <a:r>
              <a:rPr lang="ru-RU" sz="2000" dirty="0" err="1" smtClean="0">
                <a:solidFill>
                  <a:schemeClr val="tx1"/>
                </a:solidFill>
              </a:rPr>
              <a:t>Маддалені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її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коштовне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вбрання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червону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сукню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сині</a:t>
            </a:r>
            <a:r>
              <a:rPr lang="ru-RU" sz="2000" dirty="0" smtClean="0">
                <a:solidFill>
                  <a:schemeClr val="tx1"/>
                </a:solidFill>
              </a:rPr>
              <a:t> рукава, </a:t>
            </a:r>
            <a:r>
              <a:rPr lang="ru-RU" sz="2000" dirty="0" err="1" smtClean="0">
                <a:solidFill>
                  <a:schemeClr val="tx1"/>
                </a:solidFill>
              </a:rPr>
              <a:t>прозору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хустку</a:t>
            </a:r>
            <a:r>
              <a:rPr lang="ru-RU" sz="2000" dirty="0" smtClean="0">
                <a:solidFill>
                  <a:schemeClr val="tx1"/>
                </a:solidFill>
              </a:rPr>
              <a:t> на плечах. Але </a:t>
            </a:r>
            <a:r>
              <a:rPr lang="ru-RU" sz="2000" dirty="0" err="1" smtClean="0">
                <a:solidFill>
                  <a:schemeClr val="tx1"/>
                </a:solidFill>
              </a:rPr>
              <a:t>психологічний</a:t>
            </a:r>
            <a:r>
              <a:rPr lang="ru-RU" sz="2000" dirty="0" smtClean="0">
                <a:solidFill>
                  <a:schemeClr val="tx1"/>
                </a:solidFill>
              </a:rPr>
              <a:t> стан </a:t>
            </a:r>
            <a:r>
              <a:rPr lang="ru-RU" sz="2000" dirty="0" err="1" smtClean="0">
                <a:solidFill>
                  <a:schemeClr val="tx1"/>
                </a:solidFill>
              </a:rPr>
              <a:t>персонажів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ще</a:t>
            </a:r>
            <a:r>
              <a:rPr lang="ru-RU" sz="2000" dirty="0" smtClean="0">
                <a:solidFill>
                  <a:schemeClr val="tx1"/>
                </a:solidFill>
              </a:rPr>
              <a:t> мало </a:t>
            </a:r>
            <a:r>
              <a:rPr lang="ru-RU" sz="2000" dirty="0" err="1" smtClean="0">
                <a:solidFill>
                  <a:schemeClr val="tx1"/>
                </a:solidFill>
              </a:rPr>
              <a:t>відтворений</a:t>
            </a:r>
            <a:r>
              <a:rPr lang="ru-RU" sz="2000" dirty="0" smtClean="0">
                <a:solidFill>
                  <a:schemeClr val="tx1"/>
                </a:solidFill>
              </a:rPr>
              <a:t> в портретах.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tx1"/>
                </a:solidFill>
              </a:rPr>
              <a:t>Рафаель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намалював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небагато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суто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станкових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портретів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</a:rPr>
              <a:t>Значно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більше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їх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лише</a:t>
            </a:r>
            <a:r>
              <a:rPr lang="ru-RU" sz="2000" dirty="0" smtClean="0">
                <a:solidFill>
                  <a:schemeClr val="tx1"/>
                </a:solidFill>
              </a:rPr>
              <a:t> на фресках у </a:t>
            </a:r>
            <a:r>
              <a:rPr lang="ru-RU" sz="2000" dirty="0" err="1" smtClean="0">
                <a:solidFill>
                  <a:schemeClr val="tx1"/>
                </a:solidFill>
              </a:rPr>
              <a:t>Ватикані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</a:rPr>
              <a:t>Здається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він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брався</a:t>
            </a:r>
            <a:r>
              <a:rPr lang="ru-RU" sz="2000" dirty="0" smtClean="0">
                <a:solidFill>
                  <a:schemeClr val="tx1"/>
                </a:solidFill>
              </a:rPr>
              <a:t> за </a:t>
            </a:r>
            <a:r>
              <a:rPr lang="ru-RU" sz="2000" dirty="0" err="1" smtClean="0">
                <a:solidFill>
                  <a:schemeClr val="tx1"/>
                </a:solidFill>
              </a:rPr>
              <a:t>їх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створення</a:t>
            </a:r>
            <a:r>
              <a:rPr lang="ru-RU" sz="2000" dirty="0" smtClean="0">
                <a:solidFill>
                  <a:schemeClr val="tx1"/>
                </a:solidFill>
              </a:rPr>
              <a:t> не </a:t>
            </a:r>
            <a:r>
              <a:rPr lang="ru-RU" sz="2000" dirty="0" err="1" smtClean="0">
                <a:solidFill>
                  <a:schemeClr val="tx1"/>
                </a:solidFill>
              </a:rPr>
              <a:t>дуже</a:t>
            </a:r>
            <a:r>
              <a:rPr lang="ru-RU" sz="2000" dirty="0" smtClean="0">
                <a:solidFill>
                  <a:schemeClr val="tx1"/>
                </a:solidFill>
              </a:rPr>
              <a:t> охоче, </a:t>
            </a:r>
            <a:r>
              <a:rPr lang="ru-RU" sz="2000" dirty="0" err="1" smtClean="0">
                <a:solidFill>
                  <a:schemeClr val="tx1"/>
                </a:solidFill>
              </a:rPr>
              <a:t>хоча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їх</a:t>
            </a:r>
            <a:r>
              <a:rPr lang="ru-RU" sz="2000" dirty="0" smtClean="0">
                <a:solidFill>
                  <a:schemeClr val="tx1"/>
                </a:solidFill>
              </a:rPr>
              <a:t> добре </a:t>
            </a:r>
            <a:r>
              <a:rPr lang="ru-RU" sz="2000" dirty="0" err="1" smtClean="0">
                <a:solidFill>
                  <a:schemeClr val="tx1"/>
                </a:solidFill>
              </a:rPr>
              <a:t>оплачували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</a:rPr>
              <a:t>Майже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всі</a:t>
            </a:r>
            <a:r>
              <a:rPr lang="ru-RU" sz="2000" dirty="0" smtClean="0">
                <a:solidFill>
                  <a:schemeClr val="tx1"/>
                </a:solidFill>
              </a:rPr>
              <a:t> вони </a:t>
            </a:r>
            <a:r>
              <a:rPr lang="ru-RU" sz="2000" dirty="0" err="1" smtClean="0">
                <a:solidFill>
                  <a:schemeClr val="tx1"/>
                </a:solidFill>
              </a:rPr>
              <a:t>поясні</a:t>
            </a:r>
            <a:r>
              <a:rPr lang="ru-RU" sz="2000" dirty="0" smtClean="0">
                <a:solidFill>
                  <a:schemeClr val="tx1"/>
                </a:solidFill>
              </a:rPr>
              <a:t>. Як правило, модель </a:t>
            </a:r>
            <a:r>
              <a:rPr lang="ru-RU" sz="2000" dirty="0" err="1" smtClean="0">
                <a:solidFill>
                  <a:schemeClr val="tx1"/>
                </a:solidFill>
              </a:rPr>
              <a:t>зручно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розміщувалася</a:t>
            </a:r>
            <a:r>
              <a:rPr lang="ru-RU" sz="2000" dirty="0" smtClean="0">
                <a:solidFill>
                  <a:schemeClr val="tx1"/>
                </a:solidFill>
              </a:rPr>
              <a:t> в </a:t>
            </a:r>
            <a:r>
              <a:rPr lang="ru-RU" sz="2000" dirty="0" err="1" smtClean="0">
                <a:solidFill>
                  <a:schemeClr val="tx1"/>
                </a:solidFill>
              </a:rPr>
              <a:t>кріслі</a:t>
            </a:r>
            <a:r>
              <a:rPr lang="ru-RU" sz="2000" dirty="0" smtClean="0">
                <a:solidFill>
                  <a:schemeClr val="tx1"/>
                </a:solidFill>
              </a:rPr>
              <a:t> (Анджело </a:t>
            </a:r>
            <a:r>
              <a:rPr lang="ru-RU" sz="2000" dirty="0" err="1" smtClean="0">
                <a:solidFill>
                  <a:schemeClr val="tx1"/>
                </a:solidFill>
              </a:rPr>
              <a:t>Доні</a:t>
            </a:r>
            <a:r>
              <a:rPr lang="ru-RU" sz="2000" dirty="0" smtClean="0">
                <a:solidFill>
                  <a:schemeClr val="tx1"/>
                </a:solidFill>
              </a:rPr>
              <a:t>, дружина </a:t>
            </a:r>
            <a:r>
              <a:rPr lang="ru-RU" sz="2000" dirty="0" err="1" smtClean="0">
                <a:solidFill>
                  <a:schemeClr val="tx1"/>
                </a:solidFill>
              </a:rPr>
              <a:t>Доні</a:t>
            </a:r>
            <a:r>
              <a:rPr lang="ru-RU" sz="2000" dirty="0" smtClean="0">
                <a:solidFill>
                  <a:schemeClr val="tx1"/>
                </a:solidFill>
              </a:rPr>
              <a:t> — </a:t>
            </a:r>
            <a:r>
              <a:rPr lang="ru-RU" sz="2000" dirty="0" err="1" smtClean="0">
                <a:solidFill>
                  <a:schemeClr val="tx1"/>
                </a:solidFill>
              </a:rPr>
              <a:t>Маддалена</a:t>
            </a:r>
            <a:r>
              <a:rPr lang="ru-RU" sz="2000" dirty="0" smtClean="0">
                <a:solidFill>
                  <a:schemeClr val="tx1"/>
                </a:solidFill>
              </a:rPr>
              <a:t>, Донна </a:t>
            </a:r>
            <a:r>
              <a:rPr lang="ru-RU" sz="2000" dirty="0" err="1" smtClean="0">
                <a:solidFill>
                  <a:schemeClr val="tx1"/>
                </a:solidFill>
              </a:rPr>
              <a:t>Велата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кардинали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делла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Ровере</a:t>
            </a:r>
            <a:r>
              <a:rPr lang="ru-RU" sz="2000" dirty="0" smtClean="0">
                <a:solidFill>
                  <a:schemeClr val="tx1"/>
                </a:solidFill>
              </a:rPr>
              <a:t>). </a:t>
            </a:r>
            <a:r>
              <a:rPr lang="ru-RU" sz="2000" dirty="0" err="1" smtClean="0">
                <a:solidFill>
                  <a:schemeClr val="tx1"/>
                </a:solidFill>
              </a:rPr>
              <a:t>Ранішніх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портретів</a:t>
            </a:r>
            <a:r>
              <a:rPr lang="ru-RU" sz="2000" dirty="0" smtClean="0">
                <a:solidFill>
                  <a:schemeClr val="tx1"/>
                </a:solidFill>
              </a:rPr>
              <a:t> мало, </a:t>
            </a:r>
            <a:r>
              <a:rPr lang="ru-RU" sz="2000" dirty="0" err="1" smtClean="0">
                <a:solidFill>
                  <a:schemeClr val="tx1"/>
                </a:solidFill>
              </a:rPr>
              <a:t>серед</a:t>
            </a:r>
            <a:r>
              <a:rPr lang="ru-RU" sz="2000" dirty="0" smtClean="0">
                <a:solidFill>
                  <a:schemeClr val="tx1"/>
                </a:solidFill>
              </a:rPr>
              <a:t> них і </a:t>
            </a:r>
            <a:r>
              <a:rPr lang="ru-RU" sz="2000" dirty="0" err="1" smtClean="0">
                <a:solidFill>
                  <a:schemeClr val="tx1"/>
                </a:solidFill>
              </a:rPr>
              <a:t>його</a:t>
            </a:r>
            <a:r>
              <a:rPr lang="ru-RU" sz="2000" dirty="0" smtClean="0">
                <a:solidFill>
                  <a:schemeClr val="tx1"/>
                </a:solidFill>
              </a:rPr>
              <a:t> автопортрет </a:t>
            </a:r>
            <a:r>
              <a:rPr lang="ru-RU" sz="2000" dirty="0" err="1" smtClean="0">
                <a:solidFill>
                  <a:schemeClr val="tx1"/>
                </a:solidFill>
              </a:rPr>
              <a:t>років</a:t>
            </a:r>
            <a:r>
              <a:rPr lang="ru-RU" sz="2000" dirty="0" smtClean="0">
                <a:solidFill>
                  <a:schemeClr val="tx1"/>
                </a:solidFill>
              </a:rPr>
              <a:t> у 16-17. Рано </a:t>
            </a:r>
            <a:r>
              <a:rPr lang="ru-RU" sz="2000" dirty="0" err="1" smtClean="0">
                <a:solidFill>
                  <a:schemeClr val="tx1"/>
                </a:solidFill>
              </a:rPr>
              <a:t>позбавлений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батьківської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любові</a:t>
            </a:r>
            <a:r>
              <a:rPr lang="ru-RU" sz="2000" dirty="0" smtClean="0">
                <a:solidFill>
                  <a:schemeClr val="tx1"/>
                </a:solidFill>
              </a:rPr>
              <a:t> і </a:t>
            </a:r>
            <a:r>
              <a:rPr lang="ru-RU" sz="2000" dirty="0" err="1" smtClean="0">
                <a:solidFill>
                  <a:schemeClr val="tx1"/>
                </a:solidFill>
              </a:rPr>
              <a:t>опіки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Рафаель</a:t>
            </a:r>
            <a:r>
              <a:rPr lang="ru-RU" sz="2000" dirty="0" smtClean="0">
                <a:solidFill>
                  <a:schemeClr val="tx1"/>
                </a:solidFill>
              </a:rPr>
              <a:t> штучно </a:t>
            </a:r>
            <a:r>
              <a:rPr lang="ru-RU" sz="2000" dirty="0" err="1" smtClean="0">
                <a:solidFill>
                  <a:schemeClr val="tx1"/>
                </a:solidFill>
              </a:rPr>
              <a:t>уникав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драматичних</a:t>
            </a:r>
            <a:r>
              <a:rPr lang="ru-RU" sz="2000" dirty="0" smtClean="0">
                <a:solidFill>
                  <a:schemeClr val="tx1"/>
                </a:solidFill>
              </a:rPr>
              <a:t> сцен, </a:t>
            </a:r>
            <a:r>
              <a:rPr lang="ru-RU" sz="2000" dirty="0" err="1" smtClean="0">
                <a:solidFill>
                  <a:schemeClr val="tx1"/>
                </a:solidFill>
              </a:rPr>
              <a:t>людських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трагедій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невдоволення</a:t>
            </a:r>
            <a:r>
              <a:rPr lang="ru-RU" sz="2000" dirty="0" smtClean="0">
                <a:solidFill>
                  <a:schemeClr val="tx1"/>
                </a:solidFill>
              </a:rPr>
              <a:t> страшною </a:t>
            </a:r>
            <a:r>
              <a:rPr lang="ru-RU" sz="2000" dirty="0" err="1" smtClean="0">
                <a:solidFill>
                  <a:schemeClr val="tx1"/>
                </a:solidFill>
              </a:rPr>
              <a:t>дійсністю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зламу</a:t>
            </a:r>
            <a:r>
              <a:rPr lang="ru-RU" sz="2000" dirty="0" smtClean="0">
                <a:solidFill>
                  <a:schemeClr val="tx1"/>
                </a:solidFill>
              </a:rPr>
              <a:t> 15-16 </a:t>
            </a:r>
            <a:r>
              <a:rPr lang="ru-RU" sz="2000" dirty="0" err="1" smtClean="0">
                <a:solidFill>
                  <a:schemeClr val="tx1"/>
                </a:solidFill>
              </a:rPr>
              <a:t>століть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</a:rPr>
              <a:t>Навіть</a:t>
            </a:r>
            <a:r>
              <a:rPr lang="ru-RU" sz="2000" dirty="0" smtClean="0">
                <a:solidFill>
                  <a:schemeClr val="tx1"/>
                </a:solidFill>
              </a:rPr>
              <a:t> про </a:t>
            </a:r>
            <a:r>
              <a:rPr lang="ru-RU" sz="2000" dirty="0" err="1" smtClean="0">
                <a:solidFill>
                  <a:schemeClr val="tx1"/>
                </a:solidFill>
              </a:rPr>
              <a:t>його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ранішній</a:t>
            </a:r>
            <a:r>
              <a:rPr lang="ru-RU" sz="2000" dirty="0" smtClean="0">
                <a:solidFill>
                  <a:schemeClr val="tx1"/>
                </a:solidFill>
              </a:rPr>
              <a:t> автопортрет в </a:t>
            </a:r>
            <a:r>
              <a:rPr lang="ru-RU" sz="2000" dirty="0" err="1" smtClean="0">
                <a:solidFill>
                  <a:schemeClr val="tx1"/>
                </a:solidFill>
              </a:rPr>
              <a:t>Римі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неможливо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нічого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розповісти</a:t>
            </a:r>
            <a:r>
              <a:rPr lang="ru-RU" sz="2000" dirty="0" smtClean="0">
                <a:solidFill>
                  <a:schemeClr val="tx1"/>
                </a:solidFill>
              </a:rPr>
              <a:t> (</a:t>
            </a:r>
            <a:r>
              <a:rPr lang="ru-RU" sz="2000" dirty="0" err="1" smtClean="0">
                <a:solidFill>
                  <a:schemeClr val="tx1"/>
                </a:solidFill>
              </a:rPr>
              <a:t>молодий</a:t>
            </a:r>
            <a:r>
              <a:rPr lang="ru-RU" sz="2000" dirty="0" smtClean="0">
                <a:solidFill>
                  <a:schemeClr val="tx1"/>
                </a:solidFill>
              </a:rPr>
              <a:t> і </a:t>
            </a:r>
            <a:r>
              <a:rPr lang="ru-RU" sz="2000" dirty="0" err="1" smtClean="0">
                <a:solidFill>
                  <a:schemeClr val="tx1"/>
                </a:solidFill>
              </a:rPr>
              <a:t>цнотливий</a:t>
            </a:r>
            <a:r>
              <a:rPr lang="ru-RU" sz="2000" dirty="0" smtClean="0">
                <a:solidFill>
                  <a:schemeClr val="tx1"/>
                </a:solidFill>
              </a:rPr>
              <a:t>), </a:t>
            </a:r>
            <a:r>
              <a:rPr lang="ru-RU" sz="2000" dirty="0" err="1" smtClean="0">
                <a:solidFill>
                  <a:schemeClr val="tx1"/>
                </a:solidFill>
              </a:rPr>
              <a:t>настільки</a:t>
            </a:r>
            <a:r>
              <a:rPr lang="ru-RU" sz="2000" dirty="0" smtClean="0">
                <a:solidFill>
                  <a:schemeClr val="tx1"/>
                </a:solidFill>
              </a:rPr>
              <a:t> все </a:t>
            </a:r>
            <a:r>
              <a:rPr lang="ru-RU" sz="2000" dirty="0" err="1" smtClean="0">
                <a:solidFill>
                  <a:schemeClr val="tx1"/>
                </a:solidFill>
              </a:rPr>
              <a:t>приховане</a:t>
            </a:r>
            <a:r>
              <a:rPr lang="ru-RU" sz="2000" dirty="0" smtClean="0">
                <a:solidFill>
                  <a:schemeClr val="tx1"/>
                </a:solidFill>
              </a:rPr>
              <a:t>. Але в </a:t>
            </a:r>
            <a:r>
              <a:rPr lang="ru-RU" sz="2000" dirty="0" err="1" smtClean="0">
                <a:solidFill>
                  <a:schemeClr val="tx1"/>
                </a:solidFill>
              </a:rPr>
              <a:t>цю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бездоганність</a:t>
            </a:r>
            <a:r>
              <a:rPr lang="ru-RU" sz="2000" dirty="0" smtClean="0">
                <a:solidFill>
                  <a:schemeClr val="tx1"/>
                </a:solidFill>
              </a:rPr>
              <a:t> не </a:t>
            </a:r>
            <a:r>
              <a:rPr lang="ru-RU" sz="2000" dirty="0" err="1" smtClean="0">
                <a:solidFill>
                  <a:schemeClr val="tx1"/>
                </a:solidFill>
              </a:rPr>
              <a:t>віриш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бо</a:t>
            </a:r>
            <a:r>
              <a:rPr lang="ru-RU" sz="2000" dirty="0" smtClean="0">
                <a:solidFill>
                  <a:schemeClr val="tx1"/>
                </a:solidFill>
              </a:rPr>
              <a:t> вона маска.</a:t>
            </a:r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37" y="404664"/>
            <a:ext cx="3257904" cy="47251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1" y="5229200"/>
            <a:ext cx="3888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Портрет </a:t>
            </a:r>
            <a:r>
              <a:rPr lang="uk-UA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Маддалени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Доні. 1506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4664"/>
            <a:ext cx="3739022" cy="47229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07876" y="5245425"/>
            <a:ext cx="3043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Донна </a:t>
            </a:r>
            <a:r>
              <a:rPr lang="uk-UA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Велата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257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14" y="377306"/>
            <a:ext cx="3456384" cy="49530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015" y="5445224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Портрет </a:t>
            </a:r>
            <a:r>
              <a:rPr lang="uk-UA" sz="2800" dirty="0" err="1" smtClean="0"/>
              <a:t>Анджело</a:t>
            </a:r>
            <a:r>
              <a:rPr lang="uk-UA" sz="2800" dirty="0" smtClean="0"/>
              <a:t> Доні. 1506</a:t>
            </a:r>
            <a:endParaRPr lang="uk-UA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399" y="377305"/>
            <a:ext cx="3696180" cy="49530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84399" y="5461448"/>
            <a:ext cx="3696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Кардинал </a:t>
            </a:r>
            <a:r>
              <a:rPr lang="uk-UA" sz="2800" dirty="0" err="1" smtClean="0"/>
              <a:t>Бернардо</a:t>
            </a:r>
            <a:r>
              <a:rPr lang="uk-UA" sz="2800" dirty="0" smtClean="0"/>
              <a:t> </a:t>
            </a:r>
            <a:r>
              <a:rPr lang="uk-UA" sz="2800" dirty="0" err="1" smtClean="0"/>
              <a:t>Довіці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1784742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548680"/>
            <a:ext cx="4114800" cy="701040"/>
          </a:xfrm>
        </p:spPr>
        <p:txBody>
          <a:bodyPr>
            <a:noAutofit/>
          </a:bodyPr>
          <a:lstStyle/>
          <a:p>
            <a:r>
              <a:rPr lang="uk-UA" sz="2400" dirty="0"/>
              <a:t>Мадонни пензля Рафаеля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5445224" cy="5445224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79512" y="1628800"/>
            <a:ext cx="2160240" cy="792088"/>
          </a:xfrm>
          <a:prstGeom prst="wedgeRoundRectCallout">
            <a:avLst>
              <a:gd name="adj1" fmla="val 44584"/>
              <a:gd name="adj2" fmla="val 8348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Мадонна Великого герцога</a:t>
            </a:r>
            <a:endParaRPr lang="uk-UA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79512" y="5373216"/>
            <a:ext cx="1944216" cy="936104"/>
          </a:xfrm>
          <a:prstGeom prst="wedgeRoundRectCallout">
            <a:avLst>
              <a:gd name="adj1" fmla="val 56841"/>
              <a:gd name="adj2" fmla="val -8254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Мадонна Темпі</a:t>
            </a:r>
            <a:endParaRPr lang="uk-UA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695728" y="1268760"/>
            <a:ext cx="2448272" cy="792088"/>
          </a:xfrm>
          <a:prstGeom prst="wedgeRoundRectCallout">
            <a:avLst>
              <a:gd name="adj1" fmla="val -46298"/>
              <a:gd name="adj2" fmla="val 8026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Мадонна на луці</a:t>
            </a:r>
            <a:endParaRPr lang="uk-UA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459279" y="3595328"/>
            <a:ext cx="2592288" cy="792088"/>
          </a:xfrm>
          <a:prstGeom prst="wedgeRoundRectCallout">
            <a:avLst>
              <a:gd name="adj1" fmla="val -44349"/>
              <a:gd name="adj2" fmla="val 9048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Мадонна з гвоздиками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08931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75</TotalTime>
  <Words>692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BlackTie</vt:lpstr>
      <vt:lpstr>Рафаель. Зображення чистоти та чарівності жіночого образу</vt:lpstr>
      <vt:lpstr> (1483 – 1520)</vt:lpstr>
      <vt:lpstr>Презентация PowerPoint</vt:lpstr>
      <vt:lpstr>Три ранні шедеври </vt:lpstr>
      <vt:lpstr>Презентация PowerPoint</vt:lpstr>
      <vt:lpstr>Презентация PowerPoint</vt:lpstr>
      <vt:lpstr>Презентация PowerPoint</vt:lpstr>
      <vt:lpstr>Презентация PowerPoint</vt:lpstr>
      <vt:lpstr>Мадонни пензля Рафаеля</vt:lpstr>
      <vt:lpstr>Презентация PowerPoint</vt:lpstr>
      <vt:lpstr>Сикстинська Мадонна </vt:lpstr>
      <vt:lpstr>Презентация PowerPoint</vt:lpstr>
      <vt:lpstr>Рафаель і архітектура 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Рафаель. Зображення чистоти та чарівності жіночого образу</dc:title>
  <dc:creator>alla</dc:creator>
  <cp:lastModifiedBy>alla</cp:lastModifiedBy>
  <cp:revision>7</cp:revision>
  <dcterms:created xsi:type="dcterms:W3CDTF">2014-01-29T22:05:07Z</dcterms:created>
  <dcterms:modified xsi:type="dcterms:W3CDTF">2014-01-29T23:20:27Z</dcterms:modified>
</cp:coreProperties>
</file>