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8" r:id="rId3"/>
    <p:sldId id="257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</p:sldIdLst>
  <p:sldSz cx="9144000" cy="6858000" type="screen4x3"/>
  <p:notesSz cx="6858000" cy="9144000"/>
  <p:defaultTextStyle>
    <a:defPPr>
      <a:defRPr lang="uk-UA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9" d="100"/>
          <a:sy n="89" d="100"/>
        </p:scale>
        <p:origin x="-102" y="-47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F27E55-8C56-41EC-AFEB-2345D32E932C}" type="datetimeFigureOut">
              <a:rPr lang="uk-UA"/>
              <a:pPr>
                <a:defRPr/>
              </a:pPr>
              <a:t>31.12.2013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DFC21A-FE34-4074-BDA3-09F02DE11062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007F39-04CA-4F3E-B720-9A223D8AAA7F}" type="datetimeFigureOut">
              <a:rPr lang="uk-UA"/>
              <a:pPr>
                <a:defRPr/>
              </a:pPr>
              <a:t>31.12.2013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187C01-8372-472A-A86B-072E921BE50D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37F9D2-812B-4043-9720-EEAE64A15155}" type="datetimeFigureOut">
              <a:rPr lang="uk-UA"/>
              <a:pPr>
                <a:defRPr/>
              </a:pPr>
              <a:t>31.12.2013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4B7AF5-F1B9-4488-93FC-A19AD7E79D02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270C68-5539-4D55-BD15-BD4FA19BB3B6}" type="datetimeFigureOut">
              <a:rPr lang="uk-UA"/>
              <a:pPr>
                <a:defRPr/>
              </a:pPr>
              <a:t>31.12.2013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B453BF-0785-4A16-8984-1EF5C97450A0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4FE910-6A64-4DDC-80EF-3A10CF0D78C5}" type="datetimeFigureOut">
              <a:rPr lang="uk-UA"/>
              <a:pPr>
                <a:defRPr/>
              </a:pPr>
              <a:t>31.12.2013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1FAFE9-DD1E-4B14-82B3-D51C517B6576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2007CB-BAC1-452B-8131-ED144A792A47}" type="datetimeFigureOut">
              <a:rPr lang="uk-UA"/>
              <a:pPr>
                <a:defRPr/>
              </a:pPr>
              <a:t>31.12.2013</a:t>
            </a:fld>
            <a:endParaRPr lang="uk-UA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2F0CC1-784C-4671-BB16-7A54523A4F40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6E81B9-3A45-4837-991B-9DC5B5FC2291}" type="datetimeFigureOut">
              <a:rPr lang="uk-UA"/>
              <a:pPr>
                <a:defRPr/>
              </a:pPr>
              <a:t>31.12.2013</a:t>
            </a:fld>
            <a:endParaRPr lang="uk-UA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7D3AA8-27D3-4FD4-AFB0-6DB001FA2B2B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66D553-942E-49FF-8F4A-09A3CEC992E6}" type="datetimeFigureOut">
              <a:rPr lang="uk-UA"/>
              <a:pPr>
                <a:defRPr/>
              </a:pPr>
              <a:t>31.12.2013</a:t>
            </a:fld>
            <a:endParaRPr lang="uk-UA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EB4320-AD6B-4861-BECA-85D9D837E9AF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6BE03A-9463-45AE-90E2-740C341B87A0}" type="datetimeFigureOut">
              <a:rPr lang="uk-UA"/>
              <a:pPr>
                <a:defRPr/>
              </a:pPr>
              <a:t>31.12.2013</a:t>
            </a:fld>
            <a:endParaRPr lang="uk-UA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E46260-4822-4E44-90C0-130EC18F1BEC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0F4D8F-A931-4B25-9FD6-5AE2BD79C5A9}" type="datetimeFigureOut">
              <a:rPr lang="uk-UA"/>
              <a:pPr>
                <a:defRPr/>
              </a:pPr>
              <a:t>31.12.2013</a:t>
            </a:fld>
            <a:endParaRPr lang="uk-UA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5FC5AA-1AC9-4FC2-8B15-F45E6E51287B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FE0FD2-F87C-4346-8285-6D4076B682AC}" type="datetimeFigureOut">
              <a:rPr lang="uk-UA"/>
              <a:pPr>
                <a:defRPr/>
              </a:pPr>
              <a:t>31.12.2013</a:t>
            </a:fld>
            <a:endParaRPr lang="uk-UA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08F58B-BAA2-40ED-B8DC-67A5B886A073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0FE476F1-BE1F-47AA-9AA4-B287D6E879C6}" type="datetimeFigureOut">
              <a:rPr lang="uk-UA"/>
              <a:pPr>
                <a:defRPr/>
              </a:pPr>
              <a:t>31.12.2013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008333CB-5533-4B9E-A165-577FC2EDDCEE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0" r:id="rId2"/>
    <p:sldLayoutId id="2147483669" r:id="rId3"/>
    <p:sldLayoutId id="2147483668" r:id="rId4"/>
    <p:sldLayoutId id="2147483667" r:id="rId5"/>
    <p:sldLayoutId id="2147483666" r:id="rId6"/>
    <p:sldLayoutId id="2147483665" r:id="rId7"/>
    <p:sldLayoutId id="2147483664" r:id="rId8"/>
    <p:sldLayoutId id="2147483663" r:id="rId9"/>
    <p:sldLayoutId id="2147483662" r:id="rId10"/>
    <p:sldLayoutId id="2147483661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Заголовок 1"/>
          <p:cNvSpPr>
            <a:spLocks noGrp="1"/>
          </p:cNvSpPr>
          <p:nvPr>
            <p:ph type="ctrTitle"/>
          </p:nvPr>
        </p:nvSpPr>
        <p:spPr>
          <a:xfrm>
            <a:off x="827088" y="2133600"/>
            <a:ext cx="7772400" cy="1470025"/>
          </a:xfrm>
        </p:spPr>
        <p:txBody>
          <a:bodyPr/>
          <a:lstStyle/>
          <a:p>
            <a:r>
              <a:rPr lang="uk-UA" sz="8800" smtClean="0">
                <a:latin typeface="Mistral" pitchFamily="66" charset="0"/>
              </a:rPr>
              <a:t>Калуська гімназія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03350" y="3789363"/>
            <a:ext cx="6400800" cy="1752600"/>
          </a:xfrm>
        </p:spPr>
        <p:txBody>
          <a:bodyPr/>
          <a:lstStyle/>
          <a:p>
            <a:pPr>
              <a:defRPr/>
            </a:pPr>
            <a:r>
              <a:rPr lang="uk-UA" sz="4000" dirty="0" smtClean="0">
                <a:latin typeface="Mistral" pitchFamily="66" charset="0"/>
              </a:rPr>
              <a:t>Історія виникнення</a:t>
            </a:r>
          </a:p>
          <a:p>
            <a:pPr>
              <a:defRPr/>
            </a:pPr>
            <a:r>
              <a:rPr lang="uk-UA" sz="2400" dirty="0" smtClean="0">
                <a:latin typeface="Mistral" pitchFamily="66" charset="0"/>
              </a:rPr>
              <a:t>(Від 90-их і до сьогодні)</a:t>
            </a:r>
            <a:endParaRPr lang="uk-UA" sz="2400" dirty="0">
              <a:latin typeface="Mistral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22531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smtClean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23555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smtClean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24579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smtClean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25603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smtClean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26627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smtClean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27651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smtClean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28675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smtClean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29699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smtClean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30723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smtClean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31747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smtClean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TextBox 2"/>
          <p:cNvSpPr txBox="1">
            <a:spLocks noChangeArrowheads="1"/>
          </p:cNvSpPr>
          <p:nvPr/>
        </p:nvSpPr>
        <p:spPr bwMode="auto">
          <a:xfrm>
            <a:off x="3563938" y="836613"/>
            <a:ext cx="4537075" cy="230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uk-UA">
                <a:latin typeface="Comic Sans MS" pitchFamily="66" charset="0"/>
              </a:rPr>
              <a:t>Що таке навчання? Це вічна боротьба</a:t>
            </a:r>
          </a:p>
          <a:p>
            <a:pPr algn="r"/>
            <a:r>
              <a:rPr lang="uk-UA">
                <a:latin typeface="Comic Sans MS" pitchFamily="66" charset="0"/>
              </a:rPr>
              <a:t> між класною дошкою і класним вікном. </a:t>
            </a:r>
          </a:p>
          <a:p>
            <a:pPr algn="r"/>
            <a:r>
              <a:rPr lang="uk-UA">
                <a:latin typeface="Comic Sans MS" pitchFamily="66" charset="0"/>
              </a:rPr>
              <a:t>Час від часу Міністерство освіти </a:t>
            </a:r>
          </a:p>
          <a:p>
            <a:pPr algn="r"/>
            <a:r>
              <a:rPr lang="uk-UA">
                <a:latin typeface="Comic Sans MS" pitchFamily="66" charset="0"/>
              </a:rPr>
              <a:t>оголошує перемир’я в цій боротьбі,</a:t>
            </a:r>
          </a:p>
          <a:p>
            <a:pPr algn="r"/>
            <a:r>
              <a:rPr lang="uk-UA">
                <a:latin typeface="Comic Sans MS" pitchFamily="66" charset="0"/>
              </a:rPr>
              <a:t> яке надалі іменується канікулами</a:t>
            </a:r>
          </a:p>
          <a:p>
            <a:pPr algn="r"/>
            <a:r>
              <a:rPr lang="uk-UA">
                <a:latin typeface="Comic Sans MS" pitchFamily="66" charset="0"/>
              </a:rPr>
              <a:t>В. Поляков</a:t>
            </a:r>
          </a:p>
          <a:p>
            <a:endParaRPr lang="uk-UA">
              <a:latin typeface="Calibri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/>
            </a:extLst>
          </a:blip>
          <a:stretch>
            <a:fillRect/>
          </a:stretch>
        </p:blipFill>
        <p:spPr>
          <a:xfrm>
            <a:off x="2915816" y="2564904"/>
            <a:ext cx="3449365" cy="37887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32771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smtClean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33795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smtClean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34819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smtClean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35843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smtClean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36867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smtClean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37891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smtClean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38915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smtClean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862013" y="2066925"/>
            <a:ext cx="7459662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uk-UA" i="1">
                <a:latin typeface="Calibri" pitchFamily="34" charset="0"/>
              </a:rPr>
              <a:t>«…Раніше, наприкінці ХІХ ст.., в Калуші була відкрита гімназія, якою керував П.Пальошинський»</a:t>
            </a:r>
          </a:p>
          <a:p>
            <a:endParaRPr lang="uk-UA">
              <a:latin typeface="Calibri" pitchFamily="34" charset="0"/>
            </a:endParaRPr>
          </a:p>
        </p:txBody>
      </p:sp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860425" y="2979738"/>
            <a:ext cx="7458075" cy="922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uk-UA" i="1">
                <a:latin typeface="Calibri" pitchFamily="34" charset="0"/>
              </a:rPr>
              <a:t>«Листопад 1918р. у Калуші засновано українську гімназію. Вона існувала аж до 1922р.»</a:t>
            </a:r>
          </a:p>
          <a:p>
            <a:endParaRPr lang="uk-UA">
              <a:latin typeface="Calibri" pitchFamily="34" charset="0"/>
            </a:endParaRP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839788" y="3933825"/>
            <a:ext cx="7458075" cy="922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uk-UA" i="1">
                <a:latin typeface="Calibri" pitchFamily="34" charset="0"/>
              </a:rPr>
              <a:t>«1922р. Польська кураторія наказала закрити українську гімназію. Після цього була лише польська гімназія».</a:t>
            </a:r>
          </a:p>
          <a:p>
            <a:endParaRPr lang="uk-UA">
              <a:latin typeface="Calibri" pitchFamily="34" charset="0"/>
            </a:endParaRP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904875" y="4856163"/>
            <a:ext cx="741680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uk-UA" i="1">
                <a:latin typeface="Calibri" pitchFamily="34" charset="0"/>
              </a:rPr>
              <a:t>«  1931 р. На цей час у Калуші існує дві семикласні школи та приватна гімназія … В приватній гімназії навчалось 68 євреї, 52 латиняни, 21 греко-католик».</a:t>
            </a:r>
          </a:p>
          <a:p>
            <a:endParaRPr lang="uk-UA">
              <a:latin typeface="Calibri" pitchFamily="34" charset="0"/>
            </a:endParaRPr>
          </a:p>
        </p:txBody>
      </p:sp>
      <p:sp>
        <p:nvSpPr>
          <p:cNvPr id="15365" name="TextBox 6"/>
          <p:cNvSpPr txBox="1">
            <a:spLocks noChangeArrowheads="1"/>
          </p:cNvSpPr>
          <p:nvPr/>
        </p:nvSpPr>
        <p:spPr bwMode="auto">
          <a:xfrm>
            <a:off x="1116013" y="765175"/>
            <a:ext cx="6743700" cy="1108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uk-UA" sz="2400">
                <a:latin typeface="Comic Sans MS" pitchFamily="66" charset="0"/>
              </a:rPr>
              <a:t>Та чи була гімназія у Калуші раніше? Якщо була, то яка і де вона розміщувалась?</a:t>
            </a:r>
          </a:p>
          <a:p>
            <a:endParaRPr lang="uk-UA">
              <a:latin typeface="Calibri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68538" y="620713"/>
            <a:ext cx="4606925" cy="6902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1239838" y="909638"/>
            <a:ext cx="6983412" cy="1570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uk-UA" sz="2400">
                <a:latin typeface="Comic Sans MS" pitchFamily="66" charset="0"/>
              </a:rPr>
              <a:t>Місія</a:t>
            </a:r>
            <a:r>
              <a:rPr lang="uk-UA">
                <a:latin typeface="Calibri" pitchFamily="34" charset="0"/>
              </a:rPr>
              <a:t/>
            </a:r>
            <a:br>
              <a:rPr lang="uk-UA">
                <a:latin typeface="Calibri" pitchFamily="34" charset="0"/>
              </a:rPr>
            </a:br>
            <a:r>
              <a:rPr lang="uk-UA" i="1">
                <a:latin typeface="Calibri" pitchFamily="34" charset="0"/>
              </a:rPr>
              <a:t>Відкрити талановиту особистість і спрямувати її на шлях реалізації та розвитку власних духовних потреб, інтелектуальних задатків </a:t>
            </a:r>
            <a:endParaRPr lang="ru-RU" i="1">
              <a:latin typeface="Calibri" pitchFamily="34" charset="0"/>
            </a:endParaRPr>
          </a:p>
          <a:p>
            <a:endParaRPr lang="uk-UA">
              <a:latin typeface="Calibri" pitchFamily="34" charset="0"/>
            </a:endParaRPr>
          </a:p>
        </p:txBody>
      </p:sp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1239838" y="2349500"/>
            <a:ext cx="7077075" cy="1292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uk-UA" sz="2400">
                <a:latin typeface="Comic Sans MS" pitchFamily="66" charset="0"/>
              </a:rPr>
              <a:t>Мета</a:t>
            </a:r>
            <a:r>
              <a:rPr lang="uk-UA">
                <a:latin typeface="Calibri" pitchFamily="34" charset="0"/>
              </a:rPr>
              <a:t/>
            </a:r>
            <a:br>
              <a:rPr lang="uk-UA">
                <a:latin typeface="Calibri" pitchFamily="34" charset="0"/>
              </a:rPr>
            </a:br>
            <a:r>
              <a:rPr lang="uk-UA" b="1" i="1">
                <a:latin typeface="Calibri" pitchFamily="34" charset="0"/>
              </a:rPr>
              <a:t> </a:t>
            </a:r>
            <a:r>
              <a:rPr lang="uk-UA" i="1">
                <a:latin typeface="Calibri" pitchFamily="34" charset="0"/>
              </a:rPr>
              <a:t>Виховання дитини як суб</a:t>
            </a:r>
            <a:r>
              <a:rPr lang="en-US" i="1">
                <a:latin typeface="Calibri" pitchFamily="34" charset="0"/>
              </a:rPr>
              <a:t>’</a:t>
            </a:r>
            <a:r>
              <a:rPr lang="uk-UA" i="1">
                <a:latin typeface="Calibri" pitchFamily="34" charset="0"/>
              </a:rPr>
              <a:t>єкта власного життя й успіху, що самореалізується в соціумі  громадянином, сім</a:t>
            </a:r>
            <a:r>
              <a:rPr lang="en-US" i="1">
                <a:latin typeface="Calibri" pitchFamily="34" charset="0"/>
              </a:rPr>
              <a:t>’</a:t>
            </a:r>
            <a:r>
              <a:rPr lang="uk-UA" i="1">
                <a:latin typeface="Calibri" pitchFamily="34" charset="0"/>
              </a:rPr>
              <a:t>янином, професіоналом.</a:t>
            </a:r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684213" y="692150"/>
            <a:ext cx="8135937" cy="5402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uk-UA" sz="11500" b="1">
                <a:solidFill>
                  <a:srgbClr val="FF0000"/>
                </a:solidFill>
                <a:latin typeface="Comic Sans MS" pitchFamily="66" charset="0"/>
              </a:rPr>
              <a:t>Чи, можливо, ліцей?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TextBox 1"/>
          <p:cNvSpPr txBox="1">
            <a:spLocks noChangeArrowheads="1"/>
          </p:cNvSpPr>
          <p:nvPr/>
        </p:nvSpPr>
        <p:spPr bwMode="auto">
          <a:xfrm>
            <a:off x="2124075" y="779463"/>
            <a:ext cx="511175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uk-UA" sz="2400">
                <a:latin typeface="Comic Sans MS" pitchFamily="66" charset="0"/>
              </a:rPr>
              <a:t>«Безпритульні»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8313" y="1341438"/>
            <a:ext cx="7670800" cy="275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419475" y="1341438"/>
            <a:ext cx="6305550" cy="4197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187450" y="3429000"/>
            <a:ext cx="7050088" cy="4708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/>
              <a:ext uri="{28A0092B-C50C-407E-A947-70E740481C1C}"/>
            </a:extLst>
          </a:blip>
          <a:stretch>
            <a:fillRect/>
          </a:stretch>
        </p:blipFill>
        <p:spPr>
          <a:xfrm>
            <a:off x="1860651" y="344692"/>
            <a:ext cx="5472608" cy="63949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TextBox 2"/>
          <p:cNvSpPr txBox="1"/>
          <p:nvPr/>
        </p:nvSpPr>
        <p:spPr>
          <a:xfrm>
            <a:off x="2843213" y="1465263"/>
            <a:ext cx="3673475" cy="41544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3300" b="1" i="1" dirty="0">
                <a:solidFill>
                  <a:schemeClr val="tx1">
                    <a:lumMod val="95000"/>
                    <a:lumOff val="5000"/>
                  </a:schemeClr>
                </a:solidFill>
                <a:latin typeface="Mistral" pitchFamily="66" charset="0"/>
              </a:rPr>
              <a:t>Прошу Вас допомогти в організації приміщення для гімназії в Калуші. Гімназія переживає важкі часи. Дітей розміщено по усіх школах, бо немає приміщення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TextBox 1"/>
          <p:cNvSpPr txBox="1">
            <a:spLocks noChangeArrowheads="1"/>
          </p:cNvSpPr>
          <p:nvPr/>
        </p:nvSpPr>
        <p:spPr bwMode="auto">
          <a:xfrm>
            <a:off x="2268538" y="749300"/>
            <a:ext cx="4824412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uk-UA" sz="2000">
                <a:latin typeface="Calibri" pitchFamily="34" charset="0"/>
              </a:rPr>
              <a:t> </a:t>
            </a:r>
            <a:r>
              <a:rPr lang="uk-UA" sz="2800" b="1">
                <a:latin typeface="Comic Sans MS" pitchFamily="66" charset="0"/>
              </a:rPr>
              <a:t>В чому ж феномен?</a:t>
            </a:r>
          </a:p>
        </p:txBody>
      </p:sp>
      <p:sp>
        <p:nvSpPr>
          <p:cNvPr id="19458" name="TextBox 2"/>
          <p:cNvSpPr txBox="1">
            <a:spLocks noChangeArrowheads="1"/>
          </p:cNvSpPr>
          <p:nvPr/>
        </p:nvSpPr>
        <p:spPr bwMode="auto">
          <a:xfrm>
            <a:off x="1377950" y="1773238"/>
            <a:ext cx="5976938" cy="1938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uk-UA" sz="2000">
                <a:latin typeface="Comic Sans MS" pitchFamily="66" charset="0"/>
              </a:rPr>
              <a:t>В гармонії у взаєминах між учнями та вчителями. Як новітній заклад гімназія працює не на середнього учня, а на найвищу шкалу в досягненні знань. Ми шукаємо таланти, підтримуємо їх і засвічуємо перед ними зелене світло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TextBox 1"/>
          <p:cNvSpPr txBox="1">
            <a:spLocks noChangeArrowheads="1"/>
          </p:cNvSpPr>
          <p:nvPr/>
        </p:nvSpPr>
        <p:spPr bwMode="auto">
          <a:xfrm>
            <a:off x="1619250" y="1484313"/>
            <a:ext cx="6408738" cy="2586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uk-UA">
                <a:latin typeface="Comic Sans MS" pitchFamily="66" charset="0"/>
              </a:rPr>
              <a:t>Калуська гімназія розпочала свою діяльність у в 1990 році на основі рішення сесії міської ради від 22 серпня 1990 року. Задумувалась і діє гімназія як загальноосвітній навчальний заклад для здібних і обдарованих дітей.</a:t>
            </a:r>
            <a:br>
              <a:rPr lang="uk-UA">
                <a:latin typeface="Comic Sans MS" pitchFamily="66" charset="0"/>
              </a:rPr>
            </a:br>
            <a:r>
              <a:rPr lang="uk-UA">
                <a:latin typeface="Comic Sans MS" pitchFamily="66" charset="0"/>
              </a:rPr>
              <a:t>Очолює гімназію один із ініціаторів її створення – Бахматюк Дмитро Михайлович, переможець конкурсу «100 кращих керівників шкіл України» (2007 р.) у номінації «Стратегія та розвиток навчального закладу».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TextBox 1"/>
          <p:cNvSpPr txBox="1">
            <a:spLocks noChangeArrowheads="1"/>
          </p:cNvSpPr>
          <p:nvPr/>
        </p:nvSpPr>
        <p:spPr bwMode="auto">
          <a:xfrm>
            <a:off x="1331913" y="908050"/>
            <a:ext cx="6696075" cy="535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uk-UA">
                <a:latin typeface="Comic Sans MS" pitchFamily="66" charset="0"/>
              </a:rPr>
              <a:t>Високий авторитет та рейтинг закладу  сприяє зростанню ініціативи педагогів, батьків, учнів, усуненню байдужості і безвідповідальності, прагненню до творчості, швидкій адаптації  усіх учасників педагогічного процесу до нововведень, утвердженню іміджу гімназії як «Школи успіху».</a:t>
            </a:r>
            <a:br>
              <a:rPr lang="uk-UA">
                <a:latin typeface="Comic Sans MS" pitchFamily="66" charset="0"/>
              </a:rPr>
            </a:br>
            <a:r>
              <a:rPr lang="uk-UA">
                <a:latin typeface="Comic Sans MS" pitchFamily="66" charset="0"/>
              </a:rPr>
              <a:t>Випускники гімназії мають сформовані компетенції у сфері інформаційних, комп’ютерних технологій, навички розв’язання різноманітних проблем на основі їх всебічного дослідження й аналізу та інші необхідні характеристики, які стануть основою їхнього майбутнього життєвого успіху в суспільстві, яке постійно змінюється.</a:t>
            </a:r>
            <a:br>
              <a:rPr lang="uk-UA">
                <a:latin typeface="Comic Sans MS" pitchFamily="66" charset="0"/>
              </a:rPr>
            </a:br>
            <a:r>
              <a:rPr lang="uk-UA">
                <a:latin typeface="Comic Sans MS" pitchFamily="66" charset="0"/>
              </a:rPr>
              <a:t>За результатами анкетування, яке періодично проводиться серед батьків, більшість із них задоволені організацією роботи гімназії, рівнем навчання і виховання, яке дає гімназія їхнім дітям. Батьки гордяться тим, що  діти мають змогу навчатися в гімназії і підтримують високий позитивний імідж закладу. Гордяться і діти називатися гімназистами.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8100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60000" r="100000" b="20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Презентация Microsoft Office PowerPoint</Template>
  <TotalTime>267</TotalTime>
  <Words>388</Words>
  <Application>Microsoft Office PowerPoint</Application>
  <PresentationFormat>Экран (4:3)</PresentationFormat>
  <Paragraphs>23</Paragraphs>
  <Slides>26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Шаблон оформления</vt:lpstr>
      </vt:variant>
      <vt:variant>
        <vt:i4>1</vt:i4>
      </vt:variant>
      <vt:variant>
        <vt:lpstr>Заголовки слайдов</vt:lpstr>
      </vt:variant>
      <vt:variant>
        <vt:i4>26</vt:i4>
      </vt:variant>
    </vt:vector>
  </HeadingPairs>
  <TitlesOfParts>
    <vt:vector size="31" baseType="lpstr">
      <vt:lpstr>Calibri</vt:lpstr>
      <vt:lpstr>Arial</vt:lpstr>
      <vt:lpstr>Mistral</vt:lpstr>
      <vt:lpstr>Comic Sans MS</vt:lpstr>
      <vt:lpstr>Тема Office</vt:lpstr>
      <vt:lpstr>Калуська гімназія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Калуська гімназія</dc:title>
  <dc:creator>Татомир</dc:creator>
  <cp:lastModifiedBy>User</cp:lastModifiedBy>
  <cp:revision>12</cp:revision>
  <dcterms:created xsi:type="dcterms:W3CDTF">2013-10-30T21:25:30Z</dcterms:created>
  <dcterms:modified xsi:type="dcterms:W3CDTF">2013-12-31T10:51:47Z</dcterms:modified>
</cp:coreProperties>
</file>