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7" r:id="rId8"/>
    <p:sldId id="269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149020"/>
    <a:srgbClr val="F6F96D"/>
    <a:srgbClr val="4814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72" autoAdjust="0"/>
    <p:restoredTop sz="93237" autoAdjust="0"/>
  </p:normalViewPr>
  <p:slideViewPr>
    <p:cSldViewPr>
      <p:cViewPr varScale="1">
        <p:scale>
          <a:sx n="108" d="100"/>
          <a:sy n="108" d="100"/>
        </p:scale>
        <p:origin x="-18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85A5-DFB8-4793-B77F-8CE85833C0EA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48FC-97D3-48AB-95D0-F2ED8375ED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85A5-DFB8-4793-B77F-8CE85833C0EA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48FC-97D3-48AB-95D0-F2ED8375E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85A5-DFB8-4793-B77F-8CE85833C0EA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48FC-97D3-48AB-95D0-F2ED8375E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85A5-DFB8-4793-B77F-8CE85833C0EA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48FC-97D3-48AB-95D0-F2ED8375E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85A5-DFB8-4793-B77F-8CE85833C0EA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B8A48FC-97D3-48AB-95D0-F2ED8375E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85A5-DFB8-4793-B77F-8CE85833C0EA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48FC-97D3-48AB-95D0-F2ED8375E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85A5-DFB8-4793-B77F-8CE85833C0EA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48FC-97D3-48AB-95D0-F2ED8375E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85A5-DFB8-4793-B77F-8CE85833C0EA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48FC-97D3-48AB-95D0-F2ED8375E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85A5-DFB8-4793-B77F-8CE85833C0EA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48FC-97D3-48AB-95D0-F2ED8375E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85A5-DFB8-4793-B77F-8CE85833C0EA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48FC-97D3-48AB-95D0-F2ED8375E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85A5-DFB8-4793-B77F-8CE85833C0EA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48FC-97D3-48AB-95D0-F2ED8375E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FA85A5-DFB8-4793-B77F-8CE85833C0EA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8A48FC-97D3-48AB-95D0-F2ED8375E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ru.wikipedia.org/wiki/%D0%A4%D0%B0%D0%B9%D0%BB:Henry_Ford_at_Edison's_home_in_Ft._Myers_Florida_1914_detail_LC-LC-USZ62-131044_.tiff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8596" y="357166"/>
            <a:ext cx="8229600" cy="1571636"/>
          </a:xfrm>
        </p:spPr>
        <p:txBody>
          <a:bodyPr>
            <a:noAutofit/>
          </a:bodyPr>
          <a:lstStyle/>
          <a:p>
            <a:r>
              <a:rPr lang="uk-UA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ІСОТІЯ РОЗВИТКУ </a:t>
            </a:r>
            <a:br>
              <a:rPr lang="uk-UA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r>
              <a:rPr lang="uk-UA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АВТОМОБІЛЕЙ</a:t>
            </a:r>
            <a:br>
              <a:rPr lang="uk-UA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Ford</a:t>
            </a:r>
            <a:endParaRPr lang="ru-RU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4" name="Содержимое 3" descr="Ford-Lo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071678"/>
            <a:ext cx="6715172" cy="428628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857752" cy="6858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0099"/>
                </a:solidFill>
              </a:rPr>
              <a:t/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b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/>
            </a:r>
            <a:br>
              <a:rPr lang="ru-RU" sz="2400" b="0" dirty="0" smtClean="0">
                <a:ln>
                  <a:noFill/>
                </a:ln>
                <a:solidFill>
                  <a:srgbClr val="000099"/>
                </a:solidFill>
                <a:effectLst/>
              </a:rPr>
            </a:b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  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 У 1872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році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u="sng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Генрі</a:t>
            </a:r>
            <a:r>
              <a:rPr lang="ru-RU" sz="2500" b="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Форд 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впав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з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коня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під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час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роботи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на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фермі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свого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батька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біля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міста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Дірборн.Саме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в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цей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день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він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вирішив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створити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такий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транспортний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засіб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, яке б не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завдавало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страждань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і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було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б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більш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надійним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,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ніж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транспортні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засоби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з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використанням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сили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тварин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.</a:t>
            </a:r>
            <a:endParaRPr lang="ru-RU" sz="2500" b="0" dirty="0">
              <a:solidFill>
                <a:srgbClr val="000099"/>
              </a:solidFill>
              <a:effectLst/>
              <a:latin typeface="Arial Black" pitchFamily="34" charset="0"/>
            </a:endParaRPr>
          </a:p>
        </p:txBody>
      </p:sp>
      <p:pic>
        <p:nvPicPr>
          <p:cNvPr id="4" name="Содержимое 3" descr="http://znaimo.com.ua/images/rubase_3_628160325_59973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28604"/>
            <a:ext cx="4214810" cy="592935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0"/>
            <a:ext cx="4586262" cy="6858000"/>
          </a:xfrm>
        </p:spPr>
        <p:txBody>
          <a:bodyPr numCol="1">
            <a:noAutofit/>
          </a:bodyPr>
          <a:lstStyle/>
          <a:p>
            <a:r>
              <a:rPr lang="ru-RU" sz="2000" b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/>
            </a:r>
            <a:br>
              <a:rPr lang="ru-RU" sz="2000" b="0" dirty="0" smtClean="0">
                <a:ln>
                  <a:noFill/>
                </a:ln>
                <a:solidFill>
                  <a:srgbClr val="000099"/>
                </a:solidFill>
                <a:effectLst/>
              </a:rPr>
            </a:b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Ford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Motor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Company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почала свою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виробничу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діяльність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,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і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в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результаті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була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створена </a:t>
            </a:r>
            <a:r>
              <a:rPr lang="ru-RU" sz="2500" b="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«</a:t>
            </a:r>
            <a:r>
              <a:rPr lang="ru-RU" sz="2500" b="0" u="sng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бензинова</a:t>
            </a:r>
            <a:r>
              <a:rPr lang="ru-RU" sz="2500" b="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коляска»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з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приводом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від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двигуна,що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одержала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найменування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«Модель А». </a:t>
            </a:r>
            <a:r>
              <a:rPr lang="ru-RU" sz="2000" b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/>
            </a:r>
            <a:br>
              <a:rPr lang="ru-RU" sz="2000" b="0" dirty="0" smtClean="0">
                <a:ln>
                  <a:noFill/>
                </a:ln>
                <a:solidFill>
                  <a:srgbClr val="000099"/>
                </a:solidFill>
                <a:effectLst/>
              </a:rPr>
            </a:br>
            <a:r>
              <a:rPr lang="ru-RU" sz="2000" dirty="0" smtClean="0"/>
              <a:t> </a:t>
            </a:r>
            <a:endParaRPr lang="ru-RU" sz="2000" dirty="0"/>
          </a:p>
        </p:txBody>
      </p:sp>
      <p:pic>
        <p:nvPicPr>
          <p:cNvPr id="8" name="Содержимое 7" descr="http://vsiavto.at.ua/ford-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485775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0"/>
            <a:ext cx="4929190" cy="3357562"/>
          </a:xfrm>
        </p:spPr>
        <p:txBody>
          <a:bodyPr>
            <a:normAutofit fontScale="90000"/>
          </a:bodyPr>
          <a:lstStyle/>
          <a:p>
            <a:r>
              <a:rPr lang="en-US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1904 — 1908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рр</a:t>
            </a:r>
            <a:r>
              <a:rPr lang="en-US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. — 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розпочато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виробництво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перших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двухциліндрових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автомобілів</a:t>
            </a:r>
            <a:r>
              <a:rPr lang="en-US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,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випуск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u="sng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моделі</a:t>
            </a:r>
            <a:r>
              <a:rPr lang="en-US" sz="2500" b="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«T», 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так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званої</a:t>
            </a:r>
            <a:r>
              <a:rPr lang="en-US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en-US" sz="2500" b="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«</a:t>
            </a:r>
            <a:r>
              <a:rPr lang="ru-RU" sz="2500" b="0" u="sng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бляшаної</a:t>
            </a:r>
            <a:r>
              <a:rPr lang="ru-RU" sz="2500" b="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u="sng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Ліззі</a:t>
            </a:r>
            <a:r>
              <a:rPr lang="en-US" sz="2500" b="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», </a:t>
            </a:r>
            <a:r>
              <a:rPr lang="ru-RU" sz="2500" b="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/>
            </a:r>
            <a:br>
              <a:rPr lang="ru-RU" sz="2500" b="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</a:b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у 1919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році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було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створено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ще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один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варіант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автомобілей</a:t>
            </a:r>
            <a:r>
              <a:rPr lang="ru-RU" sz="2500" b="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u="sng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моделі</a:t>
            </a:r>
            <a:r>
              <a:rPr lang="ru-RU" sz="2500" b="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«Т»</a:t>
            </a:r>
            <a:r>
              <a:rPr lang="ru-RU" sz="1000" u="sng" dirty="0" smtClean="0"/>
              <a:t/>
            </a:r>
            <a:br>
              <a:rPr lang="ru-RU" sz="1000" u="sng" dirty="0" smtClean="0"/>
            </a:br>
            <a:endParaRPr lang="ru-RU" sz="1000" u="sng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500306"/>
            <a:ext cx="1114404" cy="38090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Содержимое 3" descr="Model Т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" name="Содержимое 3" descr="1919_Ford_Model_T_Tour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000372"/>
            <a:ext cx="4929190" cy="407196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rd-t-ambulan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430" y="0"/>
            <a:ext cx="5643570" cy="385762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1571612"/>
            <a:ext cx="4214842" cy="2786082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</a:rPr>
              <a:t> 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57186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500" u="sng" dirty="0" smtClean="0">
                <a:solidFill>
                  <a:srgbClr val="000099"/>
                </a:solidFill>
                <a:latin typeface="Arial Black" pitchFamily="34" charset="0"/>
                <a:ea typeface="+mj-ea"/>
                <a:cs typeface="+mj-cs"/>
              </a:rPr>
              <a:t>Ford T </a:t>
            </a:r>
            <a:r>
              <a:rPr lang="ru-RU" sz="2500" dirty="0" err="1" smtClean="0">
                <a:solidFill>
                  <a:srgbClr val="000099"/>
                </a:solidFill>
                <a:latin typeface="Arial Black" pitchFamily="34" charset="0"/>
                <a:ea typeface="+mj-ea"/>
                <a:cs typeface="+mj-cs"/>
              </a:rPr>
              <a:t>робився</a:t>
            </a:r>
            <a:r>
              <a:rPr lang="ru-RU" sz="2500" dirty="0" smtClean="0">
                <a:solidFill>
                  <a:srgbClr val="000099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2500" dirty="0" err="1" smtClean="0">
                <a:solidFill>
                  <a:srgbClr val="000099"/>
                </a:solidFill>
                <a:latin typeface="Arial Black" pitchFamily="34" charset="0"/>
                <a:ea typeface="+mj-ea"/>
                <a:cs typeface="+mj-cs"/>
              </a:rPr>
              <a:t>і</a:t>
            </a:r>
            <a:r>
              <a:rPr lang="ru-RU" sz="2500" dirty="0" smtClean="0">
                <a:solidFill>
                  <a:srgbClr val="000099"/>
                </a:solidFill>
                <a:latin typeface="Arial Black" pitchFamily="34" charset="0"/>
                <a:ea typeface="+mj-ea"/>
                <a:cs typeface="+mj-cs"/>
              </a:rPr>
              <a:t> у </a:t>
            </a:r>
            <a:r>
              <a:rPr lang="ru-RU" sz="2500" dirty="0" err="1" smtClean="0">
                <a:solidFill>
                  <a:srgbClr val="000099"/>
                </a:solidFill>
                <a:latin typeface="Arial Black" pitchFamily="34" charset="0"/>
                <a:ea typeface="+mj-ea"/>
                <a:cs typeface="+mj-cs"/>
              </a:rPr>
              <a:t>варіанті</a:t>
            </a:r>
            <a:r>
              <a:rPr lang="ru-RU" sz="2500" dirty="0" smtClean="0">
                <a:solidFill>
                  <a:srgbClr val="000099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2500" dirty="0" err="1" smtClean="0">
                <a:solidFill>
                  <a:srgbClr val="000099"/>
                </a:solidFill>
                <a:latin typeface="Arial Black" pitchFamily="34" charset="0"/>
                <a:ea typeface="+mj-ea"/>
                <a:cs typeface="+mj-cs"/>
              </a:rPr>
              <a:t>військової</a:t>
            </a:r>
            <a:r>
              <a:rPr lang="ru-RU" sz="2500" dirty="0" smtClean="0">
                <a:solidFill>
                  <a:srgbClr val="000099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2500" u="sng" dirty="0" err="1" smtClean="0">
                <a:solidFill>
                  <a:srgbClr val="000099"/>
                </a:solidFill>
                <a:latin typeface="Arial Black" pitchFamily="34" charset="0"/>
                <a:ea typeface="+mj-ea"/>
                <a:cs typeface="+mj-cs"/>
              </a:rPr>
              <a:t>швидкої</a:t>
            </a:r>
            <a:r>
              <a:rPr lang="ru-RU" sz="2500" u="sng" dirty="0" smtClean="0">
                <a:solidFill>
                  <a:srgbClr val="000099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2500" u="sng" dirty="0" err="1" smtClean="0">
                <a:solidFill>
                  <a:srgbClr val="000099"/>
                </a:solidFill>
                <a:latin typeface="Arial Black" pitchFamily="34" charset="0"/>
                <a:ea typeface="+mj-ea"/>
                <a:cs typeface="+mj-cs"/>
              </a:rPr>
              <a:t>допомоги</a:t>
            </a:r>
            <a:r>
              <a:rPr lang="ru-RU" sz="2500" u="sng" dirty="0" smtClean="0">
                <a:solidFill>
                  <a:srgbClr val="000099"/>
                </a:solidFill>
                <a:latin typeface="Arial Black" pitchFamily="34" charset="0"/>
                <a:ea typeface="+mj-ea"/>
                <a:cs typeface="+mj-cs"/>
              </a:rPr>
              <a:t>,</a:t>
            </a:r>
            <a:endParaRPr lang="ru-RU" sz="2500" u="sng" dirty="0" smtClean="0">
              <a:solidFill>
                <a:srgbClr val="000099"/>
              </a:solidFill>
              <a:latin typeface="Arial Black" pitchFamily="34" charset="0"/>
              <a:ea typeface="+mj-ea"/>
              <a:cs typeface="+mj-cs"/>
            </a:endParaRPr>
          </a:p>
          <a:p>
            <a:pPr algn="ctr"/>
            <a:r>
              <a:rPr lang="ru-RU" sz="2500" dirty="0" smtClean="0">
                <a:solidFill>
                  <a:srgbClr val="000099"/>
                </a:solidFill>
                <a:latin typeface="Arial Black" pitchFamily="34" charset="0"/>
              </a:rPr>
              <a:t>а </a:t>
            </a:r>
            <a:r>
              <a:rPr lang="ru-RU" sz="2500" dirty="0" err="1" smtClean="0">
                <a:solidFill>
                  <a:srgbClr val="000099"/>
                </a:solidFill>
                <a:latin typeface="Arial Black" pitchFamily="34" charset="0"/>
              </a:rPr>
              <a:t>вже</a:t>
            </a:r>
            <a:r>
              <a:rPr lang="ru-RU" sz="2500" dirty="0" smtClean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500" dirty="0" smtClean="0">
                <a:solidFill>
                  <a:srgbClr val="000099"/>
                </a:solidFill>
                <a:latin typeface="Arial Black" pitchFamily="34" charset="0"/>
              </a:rPr>
              <a:t>в 1934 </a:t>
            </a:r>
            <a:r>
              <a:rPr lang="ru-RU" sz="2500" dirty="0" err="1" smtClean="0">
                <a:solidFill>
                  <a:srgbClr val="000099"/>
                </a:solidFill>
                <a:latin typeface="Arial Black" pitchFamily="34" charset="0"/>
              </a:rPr>
              <a:t>році</a:t>
            </a:r>
            <a:r>
              <a:rPr lang="ru-RU" sz="2500" dirty="0" smtClean="0">
                <a:solidFill>
                  <a:srgbClr val="000099"/>
                </a:solidFill>
                <a:latin typeface="Arial Black" pitchFamily="34" charset="0"/>
              </a:rPr>
              <a:t> на </a:t>
            </a:r>
            <a:r>
              <a:rPr lang="ru-RU" sz="2500" dirty="0" err="1" smtClean="0">
                <a:solidFill>
                  <a:srgbClr val="000099"/>
                </a:solidFill>
                <a:latin typeface="Arial Black" pitchFamily="34" charset="0"/>
              </a:rPr>
              <a:t>сільських</a:t>
            </a:r>
            <a:r>
              <a:rPr lang="ru-RU" sz="2500" dirty="0" smtClean="0">
                <a:solidFill>
                  <a:srgbClr val="000099"/>
                </a:solidFill>
                <a:latin typeface="Arial Black" pitchFamily="34" charset="0"/>
              </a:rPr>
              <a:t> фермах </a:t>
            </a:r>
            <a:r>
              <a:rPr lang="ru-RU" sz="2500" dirty="0" err="1" smtClean="0">
                <a:solidFill>
                  <a:srgbClr val="000099"/>
                </a:solidFill>
                <a:latin typeface="Arial Black" pitchFamily="34" charset="0"/>
              </a:rPr>
              <a:t>і</a:t>
            </a:r>
            <a:r>
              <a:rPr lang="ru-RU" sz="2500" dirty="0" smtClean="0">
                <a:solidFill>
                  <a:srgbClr val="000099"/>
                </a:solidFill>
                <a:latin typeface="Arial Black" pitchFamily="34" charset="0"/>
              </a:rPr>
              <a:t> на </a:t>
            </a:r>
            <a:r>
              <a:rPr lang="ru-RU" sz="2500" dirty="0" err="1" smtClean="0">
                <a:solidFill>
                  <a:srgbClr val="000099"/>
                </a:solidFill>
                <a:latin typeface="Arial Black" pitchFamily="34" charset="0"/>
              </a:rPr>
              <a:t>вулицях</a:t>
            </a:r>
            <a:r>
              <a:rPr lang="ru-RU" sz="2500" dirty="0" smtClean="0">
                <a:solidFill>
                  <a:srgbClr val="000099"/>
                </a:solidFill>
                <a:latin typeface="Arial Black" pitchFamily="34" charset="0"/>
              </a:rPr>
              <a:t> великих </a:t>
            </a:r>
            <a:r>
              <a:rPr lang="ru-RU" sz="2500" dirty="0" err="1" smtClean="0">
                <a:solidFill>
                  <a:srgbClr val="000099"/>
                </a:solidFill>
                <a:latin typeface="Arial Black" pitchFamily="34" charset="0"/>
              </a:rPr>
              <a:t>міст</a:t>
            </a:r>
            <a:r>
              <a:rPr lang="ru-RU" sz="2500" dirty="0" smtClean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500" dirty="0" err="1" smtClean="0">
                <a:solidFill>
                  <a:srgbClr val="000099"/>
                </a:solidFill>
                <a:latin typeface="Arial Black" pitchFamily="34" charset="0"/>
              </a:rPr>
              <a:t>з'явилися</a:t>
            </a:r>
            <a:r>
              <a:rPr lang="ru-RU" sz="2500" dirty="0" smtClean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500" u="sng" dirty="0" err="1" smtClean="0">
                <a:solidFill>
                  <a:srgbClr val="000099"/>
                </a:solidFill>
                <a:latin typeface="Arial Black" pitchFamily="34" charset="0"/>
              </a:rPr>
              <a:t>вантажні</a:t>
            </a:r>
            <a:r>
              <a:rPr lang="ru-RU" sz="2500" u="sng" dirty="0" smtClean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500" u="sng" dirty="0" err="1" smtClean="0">
                <a:solidFill>
                  <a:srgbClr val="000099"/>
                </a:solidFill>
                <a:latin typeface="Arial Black" pitchFamily="34" charset="0"/>
              </a:rPr>
              <a:t>автомобілі</a:t>
            </a:r>
            <a:r>
              <a:rPr lang="ru-RU" sz="2500" u="sng" dirty="0" smtClean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de-DE" sz="2500" u="sng" dirty="0" smtClean="0">
                <a:solidFill>
                  <a:srgbClr val="000099"/>
                </a:solidFill>
                <a:latin typeface="Arial Black" pitchFamily="34" charset="0"/>
              </a:rPr>
              <a:t>Ford</a:t>
            </a:r>
            <a:r>
              <a:rPr lang="uk-UA" sz="2500" u="sng" dirty="0" smtClean="0">
                <a:solidFill>
                  <a:srgbClr val="000099"/>
                </a:solidFill>
                <a:latin typeface="Arial Black" pitchFamily="34" charset="0"/>
              </a:rPr>
              <a:t> моделі </a:t>
            </a:r>
            <a:r>
              <a:rPr lang="en-US" sz="2500" u="sng" dirty="0" smtClean="0">
                <a:solidFill>
                  <a:srgbClr val="000099"/>
                </a:solidFill>
                <a:latin typeface="Arial Black" pitchFamily="34" charset="0"/>
              </a:rPr>
              <a:t>«T», </a:t>
            </a:r>
            <a:r>
              <a:rPr lang="ru-RU" sz="2500" dirty="0" err="1" smtClean="0">
                <a:solidFill>
                  <a:srgbClr val="000099"/>
                </a:solidFill>
                <a:latin typeface="Arial Black" pitchFamily="34" charset="0"/>
              </a:rPr>
              <a:t>оснащені</a:t>
            </a:r>
            <a:r>
              <a:rPr lang="ru-RU" sz="2500" dirty="0" smtClean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500" dirty="0" err="1" smtClean="0">
                <a:solidFill>
                  <a:srgbClr val="000099"/>
                </a:solidFill>
                <a:latin typeface="Arial Black" pitchFamily="34" charset="0"/>
              </a:rPr>
              <a:t>повністю</a:t>
            </a:r>
            <a:r>
              <a:rPr lang="ru-RU" sz="2500" dirty="0" smtClean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500" dirty="0" err="1" smtClean="0">
                <a:solidFill>
                  <a:srgbClr val="000099"/>
                </a:solidFill>
                <a:latin typeface="Arial Black" pitchFamily="34" charset="0"/>
              </a:rPr>
              <a:t>допрацьованим</a:t>
            </a:r>
            <a:r>
              <a:rPr lang="ru-RU" sz="2500" dirty="0" smtClean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500" dirty="0" err="1" smtClean="0">
                <a:solidFill>
                  <a:srgbClr val="000099"/>
                </a:solidFill>
                <a:latin typeface="Arial Black" pitchFamily="34" charset="0"/>
              </a:rPr>
              <a:t>двигуном</a:t>
            </a:r>
            <a:r>
              <a:rPr lang="ru-RU" sz="2500" dirty="0" smtClean="0">
                <a:solidFill>
                  <a:srgbClr val="000099"/>
                </a:solidFill>
                <a:latin typeface="Arial Black" pitchFamily="34" charset="0"/>
              </a:rPr>
              <a:t>.</a:t>
            </a:r>
            <a:endParaRPr lang="ru-RU" sz="2500" dirty="0" smtClean="0">
              <a:solidFill>
                <a:srgbClr val="000099"/>
              </a:solidFill>
              <a:latin typeface="Arial Black" pitchFamily="34" charset="0"/>
              <a:ea typeface="+mj-ea"/>
              <a:cs typeface="+mj-cs"/>
            </a:endParaRPr>
          </a:p>
          <a:p>
            <a:pPr algn="ctr"/>
            <a:endParaRPr lang="ru-RU" dirty="0"/>
          </a:p>
        </p:txBody>
      </p:sp>
      <p:pic>
        <p:nvPicPr>
          <p:cNvPr id="7170" name="Picture 2" descr="http://www.gazists.ru/images/stories/1929_ford_model_aa_truck_dgo0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714752"/>
            <a:ext cx="5857916" cy="3143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0"/>
            <a:ext cx="3643306" cy="6858000"/>
          </a:xfrm>
        </p:spPr>
        <p:txBody>
          <a:bodyPr>
            <a:noAutofit/>
          </a:bodyPr>
          <a:lstStyle/>
          <a:p>
            <a:r>
              <a:rPr lang="ru-RU" sz="2500" b="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Модель A,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випущена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в 1927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році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, стала першим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автомобілем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компанії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Ford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з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овальною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емблемою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на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решітці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радіатора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. У 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1940-1945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рр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. — за 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військовим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замовленням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створено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функціональний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позашляховик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 — </a:t>
            </a:r>
            <a:r>
              <a:rPr lang="ru-RU" sz="2500" b="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GP — джип </a:t>
            </a:r>
            <a:r>
              <a:rPr lang="ru-RU" sz="2500" b="0" u="sng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моделі</a:t>
            </a:r>
            <a:r>
              <a:rPr lang="ru-RU" sz="2500" b="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А.</a:t>
            </a:r>
            <a:endParaRPr lang="ru-RU" sz="2500" b="0" u="sng" dirty="0">
              <a:ln>
                <a:noFill/>
              </a:ln>
              <a:solidFill>
                <a:srgbClr val="000099"/>
              </a:solidFill>
              <a:effectLst/>
              <a:latin typeface="Arial Black" pitchFamily="34" charset="0"/>
            </a:endParaRPr>
          </a:p>
        </p:txBody>
      </p:sp>
      <p:pic>
        <p:nvPicPr>
          <p:cNvPr id="6" name="Содержимое 5" descr="300px-1931_Ford_Model_A_Deluxe_Tud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908" y="0"/>
            <a:ext cx="4572000" cy="4000504"/>
          </a:xfrm>
          <a:effectLst>
            <a:softEdge rad="317500"/>
          </a:effectLst>
        </p:spPr>
      </p:pic>
      <p:pic>
        <p:nvPicPr>
          <p:cNvPr id="6148" name="Picture 4" descr="http://4.bp.blogspot.com/_hoXWZla-BGQ/SpeUV-KfUII/AAAAAAAAAS8/CtwYghx9HD4/s400/Ford.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86190"/>
            <a:ext cx="4857784" cy="307181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0"/>
            <a:ext cx="5500694" cy="6858000"/>
          </a:xfrm>
        </p:spPr>
        <p:txBody>
          <a:bodyPr>
            <a:normAutofit/>
          </a:bodyPr>
          <a:lstStyle/>
          <a:p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1976 —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поява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моделі</a:t>
            </a:r>
            <a:r>
              <a:rPr lang="ru-RU" sz="2500" b="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u="sng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Fiesta</a:t>
            </a:r>
            <a:r>
              <a:rPr lang="ru-RU" sz="2500" b="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, 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яка у 1995 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і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1999 роках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зазнала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значний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рестайлінг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і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 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залишається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однією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з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 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найпопулярніших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моделей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сучасності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500" dirty="0"/>
          </a:p>
        </p:txBody>
      </p:sp>
      <p:pic>
        <p:nvPicPr>
          <p:cNvPr id="4" name="Содержимое 3" descr="ford-fiesta-1976-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57232"/>
            <a:ext cx="3786182" cy="5214973"/>
          </a:xfrm>
          <a:effectLst>
            <a:softEdge rad="317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0"/>
            <a:ext cx="5357818" cy="6858000"/>
          </a:xfrm>
        </p:spPr>
        <p:txBody>
          <a:bodyPr>
            <a:noAutofit/>
          </a:bodyPr>
          <a:lstStyle/>
          <a:p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2001 р. — 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компанія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Ford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презентувала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принципово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нову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модель </a:t>
            </a:r>
            <a:r>
              <a:rPr lang="ru-RU" sz="2500" b="0" u="sng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Ford</a:t>
            </a:r>
            <a:r>
              <a:rPr lang="ru-RU" sz="2500" b="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u="sng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Mondeo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.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Її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 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появу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можна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вважати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революційною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5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подією</a:t>
            </a:r>
            <a:r>
              <a:rPr lang="ru-RU" sz="25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.</a:t>
            </a:r>
            <a:endParaRPr lang="ru-RU" sz="2500" b="0" dirty="0">
              <a:ln>
                <a:noFill/>
              </a:ln>
              <a:solidFill>
                <a:srgbClr val="000099"/>
              </a:solidFill>
              <a:effectLst/>
              <a:latin typeface="Arial Black" pitchFamily="34" charset="0"/>
            </a:endParaRPr>
          </a:p>
        </p:txBody>
      </p:sp>
      <p:pic>
        <p:nvPicPr>
          <p:cNvPr id="4" name="Содержимое 3" descr="1216215922_ford-mondeo-2001g.-dv.2-.0-polnaja-komplektacij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14356"/>
            <a:ext cx="4071934" cy="5500726"/>
          </a:xfrm>
          <a:effectLst>
            <a:softEdge rad="317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0"/>
            <a:ext cx="4786314" cy="3500438"/>
          </a:xfrm>
        </p:spPr>
        <p:txBody>
          <a:bodyPr>
            <a:normAutofit/>
          </a:bodyPr>
          <a:lstStyle/>
          <a:p>
            <a:r>
              <a:rPr lang="ru-RU" sz="20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Сьогодні</a:t>
            </a:r>
            <a:r>
              <a:rPr lang="ru-RU" sz="20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у </a:t>
            </a:r>
            <a:r>
              <a:rPr lang="ru-RU" sz="20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Ford</a:t>
            </a:r>
            <a:r>
              <a:rPr lang="ru-RU" sz="20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0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Motor</a:t>
            </a:r>
            <a:r>
              <a:rPr lang="ru-RU" sz="20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0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Company</a:t>
            </a:r>
            <a:r>
              <a:rPr lang="ru-RU" sz="20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0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є</a:t>
            </a:r>
            <a:r>
              <a:rPr lang="ru-RU" sz="20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 </a:t>
            </a:r>
            <a:r>
              <a:rPr lang="ru-RU" sz="20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свої</a:t>
            </a:r>
            <a:r>
              <a:rPr lang="ru-RU" sz="20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0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виробничі</a:t>
            </a:r>
            <a:r>
              <a:rPr lang="ru-RU" sz="20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та </a:t>
            </a:r>
            <a:r>
              <a:rPr lang="ru-RU" sz="20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торгові</a:t>
            </a:r>
            <a:r>
              <a:rPr lang="ru-RU" sz="20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0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центри</a:t>
            </a:r>
            <a:r>
              <a:rPr lang="ru-RU" sz="20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у 30 </a:t>
            </a:r>
            <a:r>
              <a:rPr lang="ru-RU" sz="20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країнах</a:t>
            </a:r>
            <a:r>
              <a:rPr lang="ru-RU" sz="20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0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світу</a:t>
            </a:r>
            <a:r>
              <a:rPr lang="ru-RU" sz="20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. </a:t>
            </a:r>
            <a:r>
              <a:rPr lang="ru-RU" sz="20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Компанія</a:t>
            </a:r>
            <a:r>
              <a:rPr lang="ru-RU" sz="20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0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щорічно</a:t>
            </a:r>
            <a:r>
              <a:rPr lang="ru-RU" sz="20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0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виробляє</a:t>
            </a:r>
            <a:r>
              <a:rPr lang="ru-RU" sz="20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0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мільони</a:t>
            </a:r>
            <a:r>
              <a:rPr lang="ru-RU" sz="20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0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автомобілів.Компанія</a:t>
            </a:r>
            <a:r>
              <a:rPr lang="ru-RU" sz="20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0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реалізує</a:t>
            </a:r>
            <a:r>
              <a:rPr lang="ru-RU" sz="20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0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близько</a:t>
            </a:r>
            <a:r>
              <a:rPr lang="ru-RU" sz="20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70 моделей машин по </a:t>
            </a:r>
            <a:r>
              <a:rPr lang="ru-RU" sz="20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всьому</a:t>
            </a:r>
            <a:r>
              <a:rPr lang="ru-RU" sz="20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0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світу</a:t>
            </a:r>
            <a:r>
              <a:rPr lang="ru-RU" sz="20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, </a:t>
            </a:r>
            <a:r>
              <a:rPr lang="ru-RU" sz="20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вироблених</a:t>
            </a:r>
            <a:r>
              <a:rPr lang="ru-RU" sz="20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000" b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під</a:t>
            </a:r>
            <a:r>
              <a:rPr lang="ru-RU" sz="2000" b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марками</a:t>
            </a:r>
            <a:r>
              <a:rPr lang="ru-RU" sz="2000" b="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000" b="0" u="sng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Ford</a:t>
            </a:r>
            <a:r>
              <a:rPr lang="ru-RU" sz="2000" b="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, </a:t>
            </a:r>
            <a:r>
              <a:rPr lang="ru-RU" sz="2000" b="0" u="sng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Lincoln</a:t>
            </a:r>
            <a:r>
              <a:rPr lang="ru-RU" sz="2000" b="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, </a:t>
            </a:r>
            <a:r>
              <a:rPr lang="ru-RU" sz="2000" b="0" u="sng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Mercury</a:t>
            </a:r>
            <a:r>
              <a:rPr lang="ru-RU" sz="2000" b="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, </a:t>
            </a:r>
            <a:r>
              <a:rPr lang="ru-RU" sz="2000" b="0" u="sng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Jaguar</a:t>
            </a:r>
            <a:r>
              <a:rPr lang="ru-RU" sz="2000" b="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и </a:t>
            </a:r>
            <a:r>
              <a:rPr lang="ru-RU" sz="2000" b="0" u="sng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Aston</a:t>
            </a:r>
            <a:r>
              <a:rPr lang="ru-RU" sz="2000" b="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 </a:t>
            </a:r>
            <a:r>
              <a:rPr lang="ru-RU" sz="2000" b="0" u="sng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</a:rPr>
              <a:t>Martin</a:t>
            </a:r>
            <a:endParaRPr lang="ru-RU" sz="2000" b="0" u="sng" dirty="0">
              <a:ln>
                <a:noFill/>
              </a:ln>
              <a:solidFill>
                <a:srgbClr val="000099"/>
              </a:solidFill>
              <a:effectLst/>
              <a:latin typeface="Arial Black" pitchFamily="34" charset="0"/>
            </a:endParaRPr>
          </a:p>
        </p:txBody>
      </p:sp>
      <p:pic>
        <p:nvPicPr>
          <p:cNvPr id="4" name="Содержимое 3" descr="aston_martin-thum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429124" cy="1928802"/>
          </a:xfrm>
          <a:effectLst>
            <a:softEdge rad="317500"/>
          </a:effectLst>
        </p:spPr>
      </p:pic>
      <p:pic>
        <p:nvPicPr>
          <p:cNvPr id="5" name="Рисунок 4" descr="20070111-jaguar-c-xf-concep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5926"/>
            <a:ext cx="4429124" cy="235745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00504"/>
            <a:ext cx="4500562" cy="2857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news_ford_zakrivaet_cvoe_podrazdelenie_mercury1_5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929066"/>
            <a:ext cx="4572000" cy="29289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67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ІСОТІЯ РОЗВИТКУ  АВТОМОБІЛЕЙ Ford</vt:lpstr>
      <vt:lpstr>     У 1872 році Генрі Форд впав з коня під час роботи на фермі свого батька біля міста Дірборн.Саме в цей день він вирішив створити такий транспортний засіб, яке б не завдавало страждань і було б більш надійним, ніж транспортні засоби з використанням сили тварин.</vt:lpstr>
      <vt:lpstr> Ford Motor Company почала свою виробничу діяльність, і в результаті була створена «бензинова коляска» з приводом від двигуна,що одержала найменування «Модель А».   </vt:lpstr>
      <vt:lpstr>1904 — 1908рр. — розпочато виробництво перших двухциліндрових автомобілів, випуск моделі «T», так званої «бляшаної Ліззі»,  у 1919 році було створено ще один варіант автомобілей моделі «Т» </vt:lpstr>
      <vt:lpstr> </vt:lpstr>
      <vt:lpstr>Модель A, випущена в 1927 році, стала першим автомобілем компанії Ford з овальною емблемою на решітці радіатора. У 1940-1945 рр. — за військовим замовленням створено функціональний позашляховик — GP — джип моделі А.</vt:lpstr>
      <vt:lpstr>1976 — поява моделі Fiesta, яка у 1995 і 1999 роках зазнала значний рестайлінг і залишається однією з найпопулярніших моделей сучасності. </vt:lpstr>
      <vt:lpstr>2001 р. — компанія Ford презентувала принципово нову модель Ford Mondeo. Її появу можна вважати революційною подією.</vt:lpstr>
      <vt:lpstr>Сьогодні у Ford Motor Company є свої виробничі та торгові центри у 30 країнах світу. Компанія щорічно виробляє мільони автомобілів.Компанія реалізує близько 70 моделей машин по всьому світу, вироблених під марками Ford, Lincoln, Mercury, Jaguar и Aston Martin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ІСОТІЯ РОЗВИТКУ  АВТОМОБІЛЕЙ Ford</dc:title>
  <dc:creator>user</dc:creator>
  <cp:lastModifiedBy>user</cp:lastModifiedBy>
  <cp:revision>26</cp:revision>
  <dcterms:created xsi:type="dcterms:W3CDTF">2012-11-17T16:26:42Z</dcterms:created>
  <dcterms:modified xsi:type="dcterms:W3CDTF">2012-11-22T15:52:58Z</dcterms:modified>
</cp:coreProperties>
</file>