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2" r:id="rId1"/>
  </p:sldMasterIdLst>
  <p:sldIdLst>
    <p:sldId id="256" r:id="rId2"/>
    <p:sldId id="258" r:id="rId3"/>
    <p:sldId id="259" r:id="rId4"/>
    <p:sldId id="260" r:id="rId5"/>
    <p:sldId id="261" r:id="rId6"/>
    <p:sldId id="262" r:id="rId7"/>
    <p:sldId id="263" r:id="rId8"/>
    <p:sldId id="264" r:id="rId9"/>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2C448806-0D58-426B-BE72-10B89E44D5D9}" type="datetimeFigureOut">
              <a:rPr lang="uk-UA" smtClean="0"/>
              <a:t>14.10.2014</a:t>
            </a:fld>
            <a:endParaRPr lang="uk-UA"/>
          </a:p>
        </p:txBody>
      </p:sp>
      <p:sp>
        <p:nvSpPr>
          <p:cNvPr id="5" name="Footer Placeholder 4"/>
          <p:cNvSpPr>
            <a:spLocks noGrp="1"/>
          </p:cNvSpPr>
          <p:nvPr>
            <p:ph type="ftr" sz="quarter" idx="11"/>
          </p:nvPr>
        </p:nvSpPr>
        <p:spPr>
          <a:xfrm>
            <a:off x="1876424" y="5410201"/>
            <a:ext cx="5124886" cy="365125"/>
          </a:xfrm>
        </p:spPr>
        <p:txBody>
          <a:bodyPr/>
          <a:lstStyle/>
          <a:p>
            <a:endParaRPr lang="uk-UA"/>
          </a:p>
        </p:txBody>
      </p:sp>
      <p:sp>
        <p:nvSpPr>
          <p:cNvPr id="6" name="Slide Number Placeholder 5"/>
          <p:cNvSpPr>
            <a:spLocks noGrp="1"/>
          </p:cNvSpPr>
          <p:nvPr>
            <p:ph type="sldNum" sz="quarter" idx="12"/>
          </p:nvPr>
        </p:nvSpPr>
        <p:spPr>
          <a:xfrm>
            <a:off x="9896911" y="5410199"/>
            <a:ext cx="771089" cy="365125"/>
          </a:xfrm>
        </p:spPr>
        <p:txBody>
          <a:bodyPr/>
          <a:lstStyle/>
          <a:p>
            <a:fld id="{4331EF92-0BF3-4B3E-8524-5E892FDCB2CF}" type="slidenum">
              <a:rPr lang="uk-UA" smtClean="0"/>
              <a:t>‹#›</a:t>
            </a:fld>
            <a:endParaRPr lang="uk-UA"/>
          </a:p>
        </p:txBody>
      </p:sp>
    </p:spTree>
    <p:extLst>
      <p:ext uri="{BB962C8B-B14F-4D97-AF65-F5344CB8AC3E}">
        <p14:creationId xmlns:p14="http://schemas.microsoft.com/office/powerpoint/2010/main" val="1124086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ru-RU" smtClean="0"/>
              <a:t>Вставка рисунка</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2C448806-0D58-426B-BE72-10B89E44D5D9}" type="datetimeFigureOut">
              <a:rPr lang="uk-UA" smtClean="0"/>
              <a:t>14.10.2014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331EF92-0BF3-4B3E-8524-5E892FDCB2CF}" type="slidenum">
              <a:rPr lang="uk-UA" smtClean="0"/>
              <a:t>‹#›</a:t>
            </a:fld>
            <a:endParaRPr lang="uk-UA"/>
          </a:p>
        </p:txBody>
      </p:sp>
    </p:spTree>
    <p:extLst>
      <p:ext uri="{BB962C8B-B14F-4D97-AF65-F5344CB8AC3E}">
        <p14:creationId xmlns:p14="http://schemas.microsoft.com/office/powerpoint/2010/main" val="733312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2C448806-0D58-426B-BE72-10B89E44D5D9}" type="datetimeFigureOut">
              <a:rPr lang="uk-UA" smtClean="0"/>
              <a:t>14.10.2014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331EF92-0BF3-4B3E-8524-5E892FDCB2CF}" type="slidenum">
              <a:rPr lang="uk-UA" smtClean="0"/>
              <a:t>‹#›</a:t>
            </a:fld>
            <a:endParaRPr lang="uk-UA"/>
          </a:p>
        </p:txBody>
      </p:sp>
    </p:spTree>
    <p:extLst>
      <p:ext uri="{BB962C8B-B14F-4D97-AF65-F5344CB8AC3E}">
        <p14:creationId xmlns:p14="http://schemas.microsoft.com/office/powerpoint/2010/main" val="2983450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2C448806-0D58-426B-BE72-10B89E44D5D9}" type="datetimeFigureOut">
              <a:rPr lang="uk-UA" smtClean="0"/>
              <a:t>14.10.2014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331EF92-0BF3-4B3E-8524-5E892FDCB2CF}" type="slidenum">
              <a:rPr lang="uk-UA" smtClean="0"/>
              <a:t>‹#›</a:t>
            </a:fld>
            <a:endParaRPr lang="uk-UA"/>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76717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2C448806-0D58-426B-BE72-10B89E44D5D9}" type="datetimeFigureOut">
              <a:rPr lang="uk-UA" smtClean="0"/>
              <a:t>14.10.2014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331EF92-0BF3-4B3E-8524-5E892FDCB2CF}" type="slidenum">
              <a:rPr lang="uk-UA" smtClean="0"/>
              <a:t>‹#›</a:t>
            </a:fld>
            <a:endParaRPr lang="uk-UA"/>
          </a:p>
        </p:txBody>
      </p:sp>
    </p:spTree>
    <p:extLst>
      <p:ext uri="{BB962C8B-B14F-4D97-AF65-F5344CB8AC3E}">
        <p14:creationId xmlns:p14="http://schemas.microsoft.com/office/powerpoint/2010/main" val="20066670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2C448806-0D58-426B-BE72-10B89E44D5D9}" type="datetimeFigureOut">
              <a:rPr lang="uk-UA" smtClean="0"/>
              <a:t>14.10.2014</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4331EF92-0BF3-4B3E-8524-5E892FDCB2CF}" type="slidenum">
              <a:rPr lang="uk-UA" smtClean="0"/>
              <a:t>‹#›</a:t>
            </a:fld>
            <a:endParaRPr lang="uk-UA"/>
          </a:p>
        </p:txBody>
      </p:sp>
    </p:spTree>
    <p:extLst>
      <p:ext uri="{BB962C8B-B14F-4D97-AF65-F5344CB8AC3E}">
        <p14:creationId xmlns:p14="http://schemas.microsoft.com/office/powerpoint/2010/main" val="323021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ru-RU" smtClean="0"/>
              <a:t>Вставка рисунка</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ru-RU" smtClean="0"/>
              <a:t>Вставка рисунка</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ru-RU" smtClean="0"/>
              <a:t>Вставка рисунка</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2C448806-0D58-426B-BE72-10B89E44D5D9}" type="datetimeFigureOut">
              <a:rPr lang="uk-UA" smtClean="0"/>
              <a:t>14.10.2014</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4331EF92-0BF3-4B3E-8524-5E892FDCB2CF}" type="slidenum">
              <a:rPr lang="uk-UA" smtClean="0"/>
              <a:t>‹#›</a:t>
            </a:fld>
            <a:endParaRPr lang="uk-UA"/>
          </a:p>
        </p:txBody>
      </p:sp>
    </p:spTree>
    <p:extLst>
      <p:ext uri="{BB962C8B-B14F-4D97-AF65-F5344CB8AC3E}">
        <p14:creationId xmlns:p14="http://schemas.microsoft.com/office/powerpoint/2010/main" val="7737795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C448806-0D58-426B-BE72-10B89E44D5D9}" type="datetimeFigureOut">
              <a:rPr lang="uk-UA" smtClean="0"/>
              <a:t>14.10.2014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331EF92-0BF3-4B3E-8524-5E892FDCB2CF}" type="slidenum">
              <a:rPr lang="uk-UA" smtClean="0"/>
              <a:t>‹#›</a:t>
            </a:fld>
            <a:endParaRPr lang="uk-UA"/>
          </a:p>
        </p:txBody>
      </p:sp>
    </p:spTree>
    <p:extLst>
      <p:ext uri="{BB962C8B-B14F-4D97-AF65-F5344CB8AC3E}">
        <p14:creationId xmlns:p14="http://schemas.microsoft.com/office/powerpoint/2010/main" val="3156673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C448806-0D58-426B-BE72-10B89E44D5D9}" type="datetimeFigureOut">
              <a:rPr lang="uk-UA" smtClean="0"/>
              <a:t>14.10.2014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331EF92-0BF3-4B3E-8524-5E892FDCB2CF}" type="slidenum">
              <a:rPr lang="uk-UA" smtClean="0"/>
              <a:t>‹#›</a:t>
            </a:fld>
            <a:endParaRPr lang="uk-UA"/>
          </a:p>
        </p:txBody>
      </p:sp>
    </p:spTree>
    <p:extLst>
      <p:ext uri="{BB962C8B-B14F-4D97-AF65-F5344CB8AC3E}">
        <p14:creationId xmlns:p14="http://schemas.microsoft.com/office/powerpoint/2010/main" val="4087758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C448806-0D58-426B-BE72-10B89E44D5D9}" type="datetimeFigureOut">
              <a:rPr lang="uk-UA" smtClean="0"/>
              <a:t>14.10.2014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331EF92-0BF3-4B3E-8524-5E892FDCB2CF}" type="slidenum">
              <a:rPr lang="uk-UA" smtClean="0"/>
              <a:t>‹#›</a:t>
            </a:fld>
            <a:endParaRPr lang="uk-UA"/>
          </a:p>
        </p:txBody>
      </p:sp>
    </p:spTree>
    <p:extLst>
      <p:ext uri="{BB962C8B-B14F-4D97-AF65-F5344CB8AC3E}">
        <p14:creationId xmlns:p14="http://schemas.microsoft.com/office/powerpoint/2010/main" val="654258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ru-RU" smtClean="0"/>
              <a:t>Образец заголовка</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C448806-0D58-426B-BE72-10B89E44D5D9}" type="datetimeFigureOut">
              <a:rPr lang="uk-UA" smtClean="0"/>
              <a:t>14.10.2014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331EF92-0BF3-4B3E-8524-5E892FDCB2CF}" type="slidenum">
              <a:rPr lang="uk-UA" smtClean="0"/>
              <a:t>‹#›</a:t>
            </a:fld>
            <a:endParaRPr lang="uk-UA"/>
          </a:p>
        </p:txBody>
      </p:sp>
    </p:spTree>
    <p:extLst>
      <p:ext uri="{BB962C8B-B14F-4D97-AF65-F5344CB8AC3E}">
        <p14:creationId xmlns:p14="http://schemas.microsoft.com/office/powerpoint/2010/main" val="177316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2C448806-0D58-426B-BE72-10B89E44D5D9}" type="datetimeFigureOut">
              <a:rPr lang="uk-UA" smtClean="0"/>
              <a:t>14.10.2014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331EF92-0BF3-4B3E-8524-5E892FDCB2CF}" type="slidenum">
              <a:rPr lang="uk-UA" smtClean="0"/>
              <a:t>‹#›</a:t>
            </a:fld>
            <a:endParaRPr lang="uk-UA"/>
          </a:p>
        </p:txBody>
      </p:sp>
    </p:spTree>
    <p:extLst>
      <p:ext uri="{BB962C8B-B14F-4D97-AF65-F5344CB8AC3E}">
        <p14:creationId xmlns:p14="http://schemas.microsoft.com/office/powerpoint/2010/main" val="423025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41410" y="3073397"/>
            <a:ext cx="4878391" cy="271780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3073397"/>
            <a:ext cx="4875210" cy="271780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2C448806-0D58-426B-BE72-10B89E44D5D9}" type="datetimeFigureOut">
              <a:rPr lang="uk-UA" smtClean="0"/>
              <a:t>14.10.2014</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4331EF92-0BF3-4B3E-8524-5E892FDCB2CF}" type="slidenum">
              <a:rPr lang="uk-UA" smtClean="0"/>
              <a:t>‹#›</a:t>
            </a:fld>
            <a:endParaRPr lang="uk-UA"/>
          </a:p>
        </p:txBody>
      </p:sp>
    </p:spTree>
    <p:extLst>
      <p:ext uri="{BB962C8B-B14F-4D97-AF65-F5344CB8AC3E}">
        <p14:creationId xmlns:p14="http://schemas.microsoft.com/office/powerpoint/2010/main" val="3093104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2C448806-0D58-426B-BE72-10B89E44D5D9}" type="datetimeFigureOut">
              <a:rPr lang="uk-UA" smtClean="0"/>
              <a:t>14.10.2014</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4331EF92-0BF3-4B3E-8524-5E892FDCB2CF}" type="slidenum">
              <a:rPr lang="uk-UA" smtClean="0"/>
              <a:t>‹#›</a:t>
            </a:fld>
            <a:endParaRPr lang="uk-UA"/>
          </a:p>
        </p:txBody>
      </p:sp>
    </p:spTree>
    <p:extLst>
      <p:ext uri="{BB962C8B-B14F-4D97-AF65-F5344CB8AC3E}">
        <p14:creationId xmlns:p14="http://schemas.microsoft.com/office/powerpoint/2010/main" val="2924017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48806-0D58-426B-BE72-10B89E44D5D9}" type="datetimeFigureOut">
              <a:rPr lang="uk-UA" smtClean="0"/>
              <a:t>14.10.2014</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4331EF92-0BF3-4B3E-8524-5E892FDCB2CF}" type="slidenum">
              <a:rPr lang="uk-UA" smtClean="0"/>
              <a:t>‹#›</a:t>
            </a:fld>
            <a:endParaRPr lang="uk-UA"/>
          </a:p>
        </p:txBody>
      </p:sp>
    </p:spTree>
    <p:extLst>
      <p:ext uri="{BB962C8B-B14F-4D97-AF65-F5344CB8AC3E}">
        <p14:creationId xmlns:p14="http://schemas.microsoft.com/office/powerpoint/2010/main" val="3374899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2C448806-0D58-426B-BE72-10B89E44D5D9}" type="datetimeFigureOut">
              <a:rPr lang="uk-UA" smtClean="0"/>
              <a:t>14.10.2014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331EF92-0BF3-4B3E-8524-5E892FDCB2CF}" type="slidenum">
              <a:rPr lang="uk-UA" smtClean="0"/>
              <a:t>‹#›</a:t>
            </a:fld>
            <a:endParaRPr lang="uk-UA"/>
          </a:p>
        </p:txBody>
      </p:sp>
    </p:spTree>
    <p:extLst>
      <p:ext uri="{BB962C8B-B14F-4D97-AF65-F5344CB8AC3E}">
        <p14:creationId xmlns:p14="http://schemas.microsoft.com/office/powerpoint/2010/main" val="228815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2C448806-0D58-426B-BE72-10B89E44D5D9}" type="datetimeFigureOut">
              <a:rPr lang="uk-UA" smtClean="0"/>
              <a:t>14.10.2014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331EF92-0BF3-4B3E-8524-5E892FDCB2CF}" type="slidenum">
              <a:rPr lang="uk-UA" smtClean="0"/>
              <a:t>‹#›</a:t>
            </a:fld>
            <a:endParaRPr lang="uk-UA"/>
          </a:p>
        </p:txBody>
      </p:sp>
    </p:spTree>
    <p:extLst>
      <p:ext uri="{BB962C8B-B14F-4D97-AF65-F5344CB8AC3E}">
        <p14:creationId xmlns:p14="http://schemas.microsoft.com/office/powerpoint/2010/main" val="2628559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C448806-0D58-426B-BE72-10B89E44D5D9}" type="datetimeFigureOut">
              <a:rPr lang="uk-UA" smtClean="0"/>
              <a:t>14.10.2014</a:t>
            </a:fld>
            <a:endParaRPr lang="uk-UA"/>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331EF92-0BF3-4B3E-8524-5E892FDCB2CF}" type="slidenum">
              <a:rPr lang="uk-UA" smtClean="0"/>
              <a:t>‹#›</a:t>
            </a:fld>
            <a:endParaRPr lang="uk-UA"/>
          </a:p>
        </p:txBody>
      </p:sp>
    </p:spTree>
    <p:extLst>
      <p:ext uri="{BB962C8B-B14F-4D97-AF65-F5344CB8AC3E}">
        <p14:creationId xmlns:p14="http://schemas.microsoft.com/office/powerpoint/2010/main" val="274099069"/>
      </p:ext>
    </p:extLst>
  </p:cSld>
  <p:clrMap bg1="dk1" tx1="lt1" bg2="dk2" tx2="lt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 id="2147484024" r:id="rId12"/>
    <p:sldLayoutId id="2147484025" r:id="rId13"/>
    <p:sldLayoutId id="2147484026" r:id="rId14"/>
    <p:sldLayoutId id="2147484027" r:id="rId15"/>
    <p:sldLayoutId id="2147484028" r:id="rId16"/>
    <p:sldLayoutId id="214748402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fr-FR" sz="5400" dirty="0">
                <a:latin typeface="Andalus" panose="02020603050405020304" pitchFamily="18" charset="-78"/>
                <a:cs typeface="Andalus" panose="02020603050405020304" pitchFamily="18" charset="-78"/>
              </a:rPr>
              <a:t>La fête de la musique</a:t>
            </a:r>
            <a:endParaRPr lang="uk-UA" sz="5400" dirty="0">
              <a:cs typeface="Andalus" panose="02020603050405020304" pitchFamily="18" charset="-78"/>
            </a:endParaRPr>
          </a:p>
        </p:txBody>
      </p:sp>
    </p:spTree>
    <p:extLst>
      <p:ext uri="{BB962C8B-B14F-4D97-AF65-F5344CB8AC3E}">
        <p14:creationId xmlns:p14="http://schemas.microsoft.com/office/powerpoint/2010/main" val="3668206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0" fill="hold"/>
                                        <p:tgtEl>
                                          <p:spTgt spid="2"/>
                                        </p:tgtEl>
                                        <p:attrNameLst>
                                          <p:attrName>ppt_x</p:attrName>
                                        </p:attrNameLst>
                                      </p:cBhvr>
                                      <p:tavLst>
                                        <p:tav tm="0">
                                          <p:val>
                                            <p:strVal val="#ppt_x"/>
                                          </p:val>
                                        </p:tav>
                                        <p:tav tm="100000">
                                          <p:val>
                                            <p:strVal val="#ppt_x"/>
                                          </p:val>
                                        </p:tav>
                                      </p:tavLst>
                                    </p:anim>
                                    <p:anim calcmode="lin" valueType="num">
                                      <p:cBhvr additive="base">
                                        <p:cTn id="8" dur="2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rcRect l="26398" r="26398"/>
          <a:stretch>
            <a:fillRect/>
          </a:stretch>
        </p:blipFill>
        <p:spPr/>
      </p:pic>
      <p:sp>
        <p:nvSpPr>
          <p:cNvPr id="4" name="Текст 3"/>
          <p:cNvSpPr>
            <a:spLocks noGrp="1"/>
          </p:cNvSpPr>
          <p:nvPr>
            <p:ph type="body" sz="half" idx="2"/>
          </p:nvPr>
        </p:nvSpPr>
        <p:spPr/>
        <p:txBody>
          <a:bodyPr>
            <a:normAutofit/>
          </a:bodyPr>
          <a:lstStyle/>
          <a:p>
            <a:r>
              <a:rPr lang="fr-FR" sz="2400" dirty="0"/>
              <a:t>La Fête de la musique est  célébrée le 21 juin (c’est  le premier jour de l’été dans l’hémisphère nord), le soir et la nuit jusqu’au lendemain matin.</a:t>
            </a:r>
          </a:p>
          <a:p>
            <a:r>
              <a:rPr lang="fr-FR" sz="2400" dirty="0"/>
              <a:t>Différents festivals de musique locaux qui se pasaient ce jour de solstice prennent part  aujourd’hui à cette fête populaire.</a:t>
            </a:r>
          </a:p>
          <a:p>
            <a:endParaRPr lang="uk-UA" sz="2400" dirty="0"/>
          </a:p>
        </p:txBody>
      </p:sp>
    </p:spTree>
    <p:extLst>
      <p:ext uri="{BB962C8B-B14F-4D97-AF65-F5344CB8AC3E}">
        <p14:creationId xmlns:p14="http://schemas.microsoft.com/office/powerpoint/2010/main" val="3314710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ppt_x"/>
                                          </p:val>
                                        </p:tav>
                                        <p:tav tm="100000">
                                          <p:val>
                                            <p:strVal val="#ppt_x"/>
                                          </p:val>
                                        </p:tav>
                                      </p:tavLst>
                                    </p:anim>
                                    <p:anim calcmode="lin" valueType="num">
                                      <p:cBhvr additive="base">
                                        <p:cTn id="8" dur="1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4" fill="hold" nodeType="after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1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1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3000"/>
                            </p:stCondLst>
                            <p:childTnLst>
                              <p:par>
                                <p:cTn id="15" presetID="2" presetClass="entr" presetSubtype="4" fill="hold" nodeType="after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1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1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rcRect l="29358" r="29358"/>
          <a:stretch>
            <a:fillRect/>
          </a:stretch>
        </p:blipFill>
        <p:spPr>
          <a:xfrm>
            <a:off x="7380721" y="609602"/>
            <a:ext cx="3841462" cy="4951614"/>
          </a:xfrm>
        </p:spPr>
      </p:pic>
      <p:sp>
        <p:nvSpPr>
          <p:cNvPr id="4" name="Текст 3"/>
          <p:cNvSpPr>
            <a:spLocks noGrp="1"/>
          </p:cNvSpPr>
          <p:nvPr>
            <p:ph type="body" sz="half" idx="2"/>
          </p:nvPr>
        </p:nvSpPr>
        <p:spPr>
          <a:xfrm>
            <a:off x="1141410" y="609601"/>
            <a:ext cx="5916095" cy="5181599"/>
          </a:xfrm>
        </p:spPr>
        <p:txBody>
          <a:bodyPr>
            <a:normAutofit lnSpcReduction="10000"/>
          </a:bodyPr>
          <a:lstStyle/>
          <a:p>
            <a:pPr fontAlgn="base"/>
            <a:r>
              <a:rPr lang="en-US" sz="2400" dirty="0" err="1"/>
              <a:t>L’idée</a:t>
            </a:r>
            <a:r>
              <a:rPr lang="en-US" sz="2400" dirty="0"/>
              <a:t> de </a:t>
            </a:r>
            <a:r>
              <a:rPr lang="en-US" sz="2400" dirty="0" err="1"/>
              <a:t>cette</a:t>
            </a:r>
            <a:r>
              <a:rPr lang="en-US" sz="2400" dirty="0"/>
              <a:t> fête </a:t>
            </a:r>
            <a:r>
              <a:rPr lang="en-US" sz="2400" dirty="0" err="1"/>
              <a:t>est</a:t>
            </a:r>
            <a:r>
              <a:rPr lang="en-US" sz="2400" dirty="0"/>
              <a:t> venue au </a:t>
            </a:r>
            <a:r>
              <a:rPr lang="en-US" sz="2400" dirty="0" err="1"/>
              <a:t>musicien</a:t>
            </a:r>
            <a:r>
              <a:rPr lang="en-US" sz="2400" dirty="0"/>
              <a:t> </a:t>
            </a:r>
            <a:r>
              <a:rPr lang="en-US" sz="2400" dirty="0" err="1"/>
              <a:t>américain</a:t>
            </a:r>
            <a:r>
              <a:rPr lang="en-US" sz="2400" dirty="0"/>
              <a:t> Joel Cohen en 1976 qui </a:t>
            </a:r>
            <a:r>
              <a:rPr lang="en-US" sz="2400" dirty="0" err="1"/>
              <a:t>travaillait</a:t>
            </a:r>
            <a:r>
              <a:rPr lang="en-US" sz="2400" dirty="0"/>
              <a:t> </a:t>
            </a:r>
            <a:r>
              <a:rPr lang="en-US" sz="2400" dirty="0" err="1"/>
              <a:t>alors</a:t>
            </a:r>
            <a:r>
              <a:rPr lang="en-US" sz="2400" dirty="0"/>
              <a:t> pour Radio France – France </a:t>
            </a:r>
            <a:r>
              <a:rPr lang="en-US" sz="2400" dirty="0" err="1"/>
              <a:t>Musique</a:t>
            </a:r>
            <a:r>
              <a:rPr lang="en-US" sz="2400" dirty="0"/>
              <a:t>.</a:t>
            </a:r>
          </a:p>
          <a:p>
            <a:pPr fontAlgn="base"/>
            <a:r>
              <a:rPr lang="en-US" sz="2400" dirty="0" smtClean="0"/>
              <a:t>Cohen </a:t>
            </a:r>
            <a:r>
              <a:rPr lang="en-US" sz="2400" dirty="0" err="1"/>
              <a:t>proposait</a:t>
            </a:r>
            <a:r>
              <a:rPr lang="en-US" sz="2400" dirty="0"/>
              <a:t> pour </a:t>
            </a:r>
            <a:r>
              <a:rPr lang="en-US" sz="2400" dirty="0" err="1"/>
              <a:t>cette</a:t>
            </a:r>
            <a:r>
              <a:rPr lang="en-US" sz="2400" dirty="0"/>
              <a:t> </a:t>
            </a:r>
            <a:r>
              <a:rPr lang="en-US" sz="2400" dirty="0" err="1"/>
              <a:t>chaîne</a:t>
            </a:r>
            <a:r>
              <a:rPr lang="en-US" sz="2400" dirty="0"/>
              <a:t> des «</a:t>
            </a:r>
            <a:r>
              <a:rPr lang="en-US" sz="2400" dirty="0" err="1"/>
              <a:t>Saturnales</a:t>
            </a:r>
            <a:r>
              <a:rPr lang="en-US" sz="2400" dirty="0"/>
              <a:t> </a:t>
            </a:r>
            <a:r>
              <a:rPr lang="en-US" sz="2400" dirty="0" err="1"/>
              <a:t>dela</a:t>
            </a:r>
            <a:r>
              <a:rPr lang="en-US" sz="2400" dirty="0"/>
              <a:t> </a:t>
            </a:r>
            <a:r>
              <a:rPr lang="en-US" sz="2400" dirty="0" err="1"/>
              <a:t>Musique</a:t>
            </a:r>
            <a:r>
              <a:rPr lang="en-US" sz="2400" dirty="0"/>
              <a:t>» pour le 21 </a:t>
            </a:r>
            <a:r>
              <a:rPr lang="en-US" sz="2400" dirty="0" err="1"/>
              <a:t>juin</a:t>
            </a:r>
            <a:r>
              <a:rPr lang="en-US" sz="2400" dirty="0"/>
              <a:t> et le 21 </a:t>
            </a:r>
            <a:r>
              <a:rPr lang="en-US" sz="2400" dirty="0" err="1"/>
              <a:t>décembre</a:t>
            </a:r>
            <a:r>
              <a:rPr lang="en-US" sz="2400" dirty="0"/>
              <a:t> </a:t>
            </a:r>
            <a:r>
              <a:rPr lang="en-US" sz="2400" dirty="0" err="1"/>
              <a:t>lors</a:t>
            </a:r>
            <a:r>
              <a:rPr lang="en-US" sz="2400" dirty="0"/>
              <a:t> des </a:t>
            </a:r>
            <a:r>
              <a:rPr lang="en-US" sz="2400" dirty="0" err="1"/>
              <a:t>deux</a:t>
            </a:r>
            <a:r>
              <a:rPr lang="en-US" sz="2400" dirty="0"/>
              <a:t> solstices.</a:t>
            </a:r>
          </a:p>
          <a:p>
            <a:pPr fontAlgn="base"/>
            <a:r>
              <a:rPr lang="en-US" sz="2400" dirty="0" smtClean="0"/>
              <a:t>Il </a:t>
            </a:r>
            <a:r>
              <a:rPr lang="en-US" sz="2400" dirty="0" err="1"/>
              <a:t>voulait</a:t>
            </a:r>
            <a:r>
              <a:rPr lang="en-US" sz="2400" dirty="0"/>
              <a:t> </a:t>
            </a:r>
            <a:r>
              <a:rPr lang="en-US" sz="2400" dirty="0" err="1"/>
              <a:t>que</a:t>
            </a:r>
            <a:r>
              <a:rPr lang="en-US" sz="2400" dirty="0"/>
              <a:t> les </a:t>
            </a:r>
            <a:r>
              <a:rPr lang="en-US" sz="2400" dirty="0" err="1"/>
              <a:t>groupes</a:t>
            </a:r>
            <a:r>
              <a:rPr lang="en-US" sz="2400" dirty="0"/>
              <a:t> de </a:t>
            </a:r>
            <a:r>
              <a:rPr lang="en-US" sz="2400" dirty="0" err="1"/>
              <a:t>musiques</a:t>
            </a:r>
            <a:r>
              <a:rPr lang="en-US" sz="2400" dirty="0"/>
              <a:t> </a:t>
            </a:r>
            <a:r>
              <a:rPr lang="en-US" sz="2400" dirty="0" err="1"/>
              <a:t>jouent</a:t>
            </a:r>
            <a:r>
              <a:rPr lang="en-US" sz="2400" dirty="0"/>
              <a:t> le 21 </a:t>
            </a:r>
            <a:r>
              <a:rPr lang="en-US" sz="2400" dirty="0" err="1"/>
              <a:t>juin</a:t>
            </a:r>
            <a:r>
              <a:rPr lang="en-US" sz="2400" dirty="0"/>
              <a:t> au </a:t>
            </a:r>
            <a:r>
              <a:rPr lang="en-US" sz="2400" dirty="0" err="1"/>
              <a:t>soir</a:t>
            </a:r>
            <a:r>
              <a:rPr lang="en-US" sz="2400" dirty="0"/>
              <a:t>, jour de </a:t>
            </a:r>
            <a:r>
              <a:rPr lang="en-US" sz="2400" dirty="0" err="1"/>
              <a:t>l’été</a:t>
            </a:r>
            <a:r>
              <a:rPr lang="en-US" sz="2400" dirty="0"/>
              <a:t>.</a:t>
            </a:r>
          </a:p>
          <a:p>
            <a:pPr fontAlgn="base"/>
            <a:r>
              <a:rPr lang="en-US" sz="2400" dirty="0" smtClean="0"/>
              <a:t>Après </a:t>
            </a:r>
            <a:r>
              <a:rPr lang="en-US" sz="2400" dirty="0"/>
              <a:t>les </a:t>
            </a:r>
            <a:r>
              <a:rPr lang="en-US" sz="2400" dirty="0" err="1"/>
              <a:t>élections</a:t>
            </a:r>
            <a:r>
              <a:rPr lang="en-US" sz="2400" dirty="0"/>
              <a:t> </a:t>
            </a:r>
            <a:r>
              <a:rPr lang="en-US" sz="2400" dirty="0" err="1"/>
              <a:t>présidentielles</a:t>
            </a:r>
            <a:r>
              <a:rPr lang="en-US" sz="2400" dirty="0"/>
              <a:t> de 1981 </a:t>
            </a:r>
            <a:r>
              <a:rPr lang="en-US" sz="2400" dirty="0" err="1"/>
              <a:t>cette</a:t>
            </a:r>
            <a:r>
              <a:rPr lang="en-US" sz="2400" dirty="0"/>
              <a:t> fête a </a:t>
            </a:r>
            <a:r>
              <a:rPr lang="en-US" sz="2400" dirty="0" err="1"/>
              <a:t>été</a:t>
            </a:r>
            <a:r>
              <a:rPr lang="en-US" sz="2400" dirty="0"/>
              <a:t> </a:t>
            </a:r>
            <a:r>
              <a:rPr lang="en-US" sz="2400" dirty="0" err="1"/>
              <a:t>instituée</a:t>
            </a:r>
            <a:r>
              <a:rPr lang="en-US" sz="2400" dirty="0"/>
              <a:t> par Jack Lang </a:t>
            </a:r>
            <a:r>
              <a:rPr lang="en-US" sz="2400" dirty="0" err="1"/>
              <a:t>alors</a:t>
            </a:r>
            <a:r>
              <a:rPr lang="en-US" sz="2400" dirty="0"/>
              <a:t> </a:t>
            </a:r>
            <a:r>
              <a:rPr lang="en-US" sz="2400" dirty="0" err="1"/>
              <a:t>ministre</a:t>
            </a:r>
            <a:r>
              <a:rPr lang="en-US" sz="2400" dirty="0"/>
              <a:t> de la culture.</a:t>
            </a:r>
          </a:p>
          <a:p>
            <a:endParaRPr lang="uk-UA" dirty="0"/>
          </a:p>
        </p:txBody>
      </p:sp>
    </p:spTree>
    <p:extLst>
      <p:ext uri="{BB962C8B-B14F-4D97-AF65-F5344CB8AC3E}">
        <p14:creationId xmlns:p14="http://schemas.microsoft.com/office/powerpoint/2010/main" val="614110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ppt_x"/>
                                          </p:val>
                                        </p:tav>
                                        <p:tav tm="100000">
                                          <p:val>
                                            <p:strVal val="#ppt_x"/>
                                          </p:val>
                                        </p:tav>
                                      </p:tavLst>
                                    </p:anim>
                                    <p:anim calcmode="lin" valueType="num">
                                      <p:cBhvr additive="base">
                                        <p:cTn id="8" dur="1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4" fill="hold" nodeType="after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1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1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3000"/>
                            </p:stCondLst>
                            <p:childTnLst>
                              <p:par>
                                <p:cTn id="15" presetID="2" presetClass="entr" presetSubtype="4" fill="hold" nodeType="after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1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1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4500"/>
                            </p:stCondLst>
                            <p:childTnLst>
                              <p:par>
                                <p:cTn id="20" presetID="2" presetClass="entr" presetSubtype="4" fill="hold" nodeType="after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 calcmode="lin" valueType="num">
                                      <p:cBhvr additive="base">
                                        <p:cTn id="22" dur="1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3" dur="1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6000"/>
                            </p:stCondLst>
                            <p:childTnLst>
                              <p:par>
                                <p:cTn id="25" presetID="2" presetClass="entr" presetSubtype="4" fill="hold" nodeType="after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 calcmode="lin" valueType="num">
                                      <p:cBhvr additive="base">
                                        <p:cTn id="27" dur="1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8" dur="1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3164" y="407324"/>
            <a:ext cx="9634451" cy="2523768"/>
          </a:xfrm>
          <a:prstGeom prst="rect">
            <a:avLst/>
          </a:prstGeom>
          <a:noFill/>
        </p:spPr>
        <p:txBody>
          <a:bodyPr wrap="square" rtlCol="0">
            <a:spAutoFit/>
          </a:bodyPr>
          <a:lstStyle/>
          <a:p>
            <a:pPr fontAlgn="base"/>
            <a:r>
              <a:rPr lang="en-US" sz="2800" dirty="0"/>
              <a:t>Sa première </a:t>
            </a:r>
            <a:r>
              <a:rPr lang="en-US" sz="2800" dirty="0" err="1"/>
              <a:t>édition</a:t>
            </a:r>
            <a:r>
              <a:rPr lang="en-US" sz="2800" dirty="0"/>
              <a:t> le 21 </a:t>
            </a:r>
            <a:r>
              <a:rPr lang="en-US" sz="2800" dirty="0" err="1"/>
              <a:t>juin</a:t>
            </a:r>
            <a:r>
              <a:rPr lang="en-US" sz="2800" dirty="0"/>
              <a:t> 1982 </a:t>
            </a:r>
            <a:r>
              <a:rPr lang="en-US" sz="2800" dirty="0" err="1"/>
              <a:t>mais</a:t>
            </a:r>
            <a:r>
              <a:rPr lang="en-US" sz="2800" dirty="0"/>
              <a:t> </a:t>
            </a:r>
            <a:r>
              <a:rPr lang="en-US" sz="2800" dirty="0" err="1"/>
              <a:t>elle</a:t>
            </a:r>
            <a:r>
              <a:rPr lang="en-US" sz="2800" dirty="0"/>
              <a:t> </a:t>
            </a:r>
            <a:r>
              <a:rPr lang="en-US" sz="2800" dirty="0" err="1"/>
              <a:t>est</a:t>
            </a:r>
            <a:r>
              <a:rPr lang="en-US" sz="2800" dirty="0"/>
              <a:t> </a:t>
            </a:r>
            <a:r>
              <a:rPr lang="en-US" sz="2800" dirty="0" err="1"/>
              <a:t>officiellement</a:t>
            </a:r>
            <a:r>
              <a:rPr lang="en-US" sz="2800" dirty="0"/>
              <a:t> </a:t>
            </a:r>
            <a:r>
              <a:rPr lang="en-US" sz="2800" dirty="0" err="1"/>
              <a:t>déclarée</a:t>
            </a:r>
            <a:r>
              <a:rPr lang="en-US" sz="2800" dirty="0"/>
              <a:t> le 21 </a:t>
            </a:r>
            <a:r>
              <a:rPr lang="en-US" sz="2800" dirty="0" err="1"/>
              <a:t>juin</a:t>
            </a:r>
            <a:r>
              <a:rPr lang="en-US" sz="2800" dirty="0"/>
              <a:t> 1983.</a:t>
            </a:r>
          </a:p>
          <a:p>
            <a:pPr fontAlgn="base"/>
            <a:r>
              <a:rPr lang="en-US" sz="2800" dirty="0" err="1" smtClean="0"/>
              <a:t>C’est</a:t>
            </a:r>
            <a:r>
              <a:rPr lang="en-US" sz="2800" dirty="0" smtClean="0"/>
              <a:t> </a:t>
            </a:r>
            <a:r>
              <a:rPr lang="en-US" sz="2800" dirty="0" err="1"/>
              <a:t>l’occasion</a:t>
            </a:r>
            <a:r>
              <a:rPr lang="en-US" sz="2800" dirty="0"/>
              <a:t> </a:t>
            </a:r>
            <a:r>
              <a:rPr lang="en-US" sz="2800" dirty="0" err="1"/>
              <a:t>d’une</a:t>
            </a:r>
            <a:r>
              <a:rPr lang="en-US" sz="2800" dirty="0"/>
              <a:t> </a:t>
            </a:r>
            <a:r>
              <a:rPr lang="en-US" sz="2800" dirty="0" err="1"/>
              <a:t>allégresse</a:t>
            </a:r>
            <a:r>
              <a:rPr lang="en-US" sz="2800" dirty="0"/>
              <a:t> </a:t>
            </a:r>
            <a:r>
              <a:rPr lang="en-US" sz="2800" dirty="0" err="1"/>
              <a:t>populaire</a:t>
            </a:r>
            <a:r>
              <a:rPr lang="en-US" sz="2800" dirty="0"/>
              <a:t> et la </a:t>
            </a:r>
            <a:r>
              <a:rPr lang="en-US" sz="2800" dirty="0" err="1"/>
              <a:t>manif</a:t>
            </a:r>
            <a:r>
              <a:rPr lang="en-US" sz="2800" dirty="0"/>
              <a:t> </a:t>
            </a:r>
            <a:r>
              <a:rPr lang="en-US" sz="2800" dirty="0" err="1"/>
              <a:t>connaît</a:t>
            </a:r>
            <a:r>
              <a:rPr lang="en-US" sz="2800" dirty="0"/>
              <a:t> </a:t>
            </a:r>
            <a:r>
              <a:rPr lang="en-US" sz="2800" dirty="0" err="1"/>
              <a:t>devient</a:t>
            </a:r>
            <a:r>
              <a:rPr lang="en-US" sz="2800" dirty="0"/>
              <a:t> de plus en plus </a:t>
            </a:r>
            <a:r>
              <a:rPr lang="en-US" sz="2800" dirty="0" err="1"/>
              <a:t>populaire</a:t>
            </a:r>
            <a:r>
              <a:rPr lang="en-US" sz="2800" dirty="0"/>
              <a:t> au </a:t>
            </a:r>
            <a:r>
              <a:rPr lang="en-US" sz="2800" dirty="0" err="1"/>
              <a:t>cours</a:t>
            </a:r>
            <a:r>
              <a:rPr lang="en-US" sz="2800" dirty="0"/>
              <a:t> des </a:t>
            </a:r>
            <a:r>
              <a:rPr lang="en-US" sz="2800" dirty="0" err="1"/>
              <a:t>décennies</a:t>
            </a:r>
            <a:r>
              <a:rPr lang="en-US" sz="2800" dirty="0"/>
              <a:t> </a:t>
            </a:r>
            <a:r>
              <a:rPr lang="en-US" sz="2800" dirty="0" err="1"/>
              <a:t>suivantes</a:t>
            </a:r>
            <a:r>
              <a:rPr lang="en-US" sz="2800" dirty="0"/>
              <a:t>.</a:t>
            </a:r>
          </a:p>
          <a:p>
            <a:endParaRPr lang="uk-UA"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95178" y="2698518"/>
            <a:ext cx="5980001" cy="3685655"/>
          </a:xfrm>
          <a:prstGeom prst="rect">
            <a:avLst/>
          </a:prstGeom>
        </p:spPr>
      </p:pic>
    </p:spTree>
    <p:extLst>
      <p:ext uri="{BB962C8B-B14F-4D97-AF65-F5344CB8AC3E}">
        <p14:creationId xmlns:p14="http://schemas.microsoft.com/office/powerpoint/2010/main" val="201195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1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1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1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1500" fill="hold"/>
                                        <p:tgtEl>
                                          <p:spTgt spid="4"/>
                                        </p:tgtEl>
                                        <p:attrNameLst>
                                          <p:attrName>ppt_x</p:attrName>
                                        </p:attrNameLst>
                                      </p:cBhvr>
                                      <p:tavLst>
                                        <p:tav tm="0">
                                          <p:val>
                                            <p:strVal val="#ppt_x"/>
                                          </p:val>
                                        </p:tav>
                                        <p:tav tm="100000">
                                          <p:val>
                                            <p:strVal val="#ppt_x"/>
                                          </p:val>
                                        </p:tav>
                                      </p:tavLst>
                                    </p:anim>
                                    <p:anim calcmode="lin" valueType="num">
                                      <p:cBhvr additive="base">
                                        <p:cTn id="17" dur="1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6841" y="473825"/>
            <a:ext cx="4563689" cy="3042459"/>
          </a:xfrm>
          <a:prstGeom prst="rect">
            <a:avLst/>
          </a:prstGeom>
        </p:spPr>
      </p:pic>
      <p:sp>
        <p:nvSpPr>
          <p:cNvPr id="3" name="TextBox 2"/>
          <p:cNvSpPr txBox="1"/>
          <p:nvPr/>
        </p:nvSpPr>
        <p:spPr>
          <a:xfrm>
            <a:off x="947651" y="473825"/>
            <a:ext cx="5428211" cy="3447098"/>
          </a:xfrm>
          <a:prstGeom prst="rect">
            <a:avLst/>
          </a:prstGeom>
          <a:noFill/>
        </p:spPr>
        <p:txBody>
          <a:bodyPr wrap="square" rtlCol="0">
            <a:spAutoFit/>
          </a:bodyPr>
          <a:lstStyle/>
          <a:p>
            <a:pPr fontAlgn="base"/>
            <a:r>
              <a:rPr lang="en-US" sz="2000" dirty="0"/>
              <a:t>La </a:t>
            </a:r>
            <a:r>
              <a:rPr lang="en-US" sz="2000" dirty="0" smtClean="0"/>
              <a:t>Fête</a:t>
            </a:r>
            <a:r>
              <a:rPr lang="ru-RU" sz="2000" dirty="0" smtClean="0"/>
              <a:t> </a:t>
            </a:r>
            <a:r>
              <a:rPr lang="en-US" sz="2000" dirty="0" smtClean="0"/>
              <a:t>de</a:t>
            </a:r>
            <a:r>
              <a:rPr lang="ru-RU" sz="2000" dirty="0" smtClean="0"/>
              <a:t> </a:t>
            </a:r>
            <a:r>
              <a:rPr lang="en-US" sz="2000" dirty="0" smtClean="0"/>
              <a:t>la </a:t>
            </a:r>
            <a:r>
              <a:rPr lang="en-US" sz="2000" dirty="0" err="1" smtClean="0"/>
              <a:t>Musique</a:t>
            </a:r>
            <a:r>
              <a:rPr lang="ru-RU" sz="2000" dirty="0" smtClean="0"/>
              <a:t> </a:t>
            </a:r>
            <a:r>
              <a:rPr lang="en-US" sz="2000" dirty="0" err="1" smtClean="0"/>
              <a:t>préconise</a:t>
            </a:r>
            <a:r>
              <a:rPr lang="en-US" sz="2000" dirty="0" smtClean="0"/>
              <a:t> </a:t>
            </a:r>
            <a:r>
              <a:rPr lang="en-US" sz="2000" dirty="0"/>
              <a:t>la </a:t>
            </a:r>
            <a:r>
              <a:rPr lang="en-US" sz="2000" dirty="0" err="1"/>
              <a:t>musique</a:t>
            </a:r>
            <a:r>
              <a:rPr lang="en-US" sz="2000" dirty="0"/>
              <a:t> de </a:t>
            </a:r>
            <a:r>
              <a:rPr lang="en-US" sz="2000" dirty="0" err="1"/>
              <a:t>deux</a:t>
            </a:r>
            <a:r>
              <a:rPr lang="en-US" sz="2000" dirty="0"/>
              <a:t> </a:t>
            </a:r>
            <a:r>
              <a:rPr lang="en-US" sz="2000" dirty="0" err="1"/>
              <a:t>façons</a:t>
            </a:r>
            <a:r>
              <a:rPr lang="en-US" sz="2000" dirty="0"/>
              <a:t>.</a:t>
            </a:r>
          </a:p>
          <a:p>
            <a:pPr fontAlgn="base"/>
            <a:r>
              <a:rPr lang="en-US" sz="2000" dirty="0" smtClean="0"/>
              <a:t>La </a:t>
            </a:r>
            <a:r>
              <a:rPr lang="en-US" sz="2000" dirty="0" err="1"/>
              <a:t>Fêtede</a:t>
            </a:r>
            <a:r>
              <a:rPr lang="en-US" sz="2000" dirty="0"/>
              <a:t> la </a:t>
            </a:r>
            <a:r>
              <a:rPr lang="en-US" sz="2000" dirty="0" err="1"/>
              <a:t>musique</a:t>
            </a:r>
            <a:r>
              <a:rPr lang="en-US" sz="2000" dirty="0"/>
              <a:t> a </a:t>
            </a:r>
            <a:r>
              <a:rPr lang="en-US" sz="2000" dirty="0" err="1"/>
              <a:t>comme</a:t>
            </a:r>
            <a:r>
              <a:rPr lang="en-US" sz="2000" dirty="0"/>
              <a:t> slogan son homophone « </a:t>
            </a:r>
            <a:r>
              <a:rPr lang="en-US" sz="2000" dirty="0" err="1"/>
              <a:t>Faites</a:t>
            </a:r>
            <a:r>
              <a:rPr lang="en-US" sz="2000" dirty="0"/>
              <a:t> de la </a:t>
            </a:r>
            <a:r>
              <a:rPr lang="en-US" sz="2000" dirty="0" err="1"/>
              <a:t>musique</a:t>
            </a:r>
            <a:r>
              <a:rPr lang="en-US" sz="2000" dirty="0"/>
              <a:t> ! », qui  </a:t>
            </a:r>
            <a:r>
              <a:rPr lang="en-US" sz="2000" dirty="0" err="1"/>
              <a:t>pousse</a:t>
            </a:r>
            <a:r>
              <a:rPr lang="en-US" sz="2000" dirty="0"/>
              <a:t> les </a:t>
            </a:r>
            <a:r>
              <a:rPr lang="en-US" sz="2000" dirty="0" err="1"/>
              <a:t>musiciens</a:t>
            </a:r>
            <a:r>
              <a:rPr lang="en-US" sz="2000" dirty="0"/>
              <a:t> amateurs à se </a:t>
            </a:r>
            <a:r>
              <a:rPr lang="en-US" sz="2000" dirty="0" err="1"/>
              <a:t>produire</a:t>
            </a:r>
            <a:r>
              <a:rPr lang="en-US" sz="2000" dirty="0"/>
              <a:t> </a:t>
            </a:r>
            <a:r>
              <a:rPr lang="en-US" sz="2000" dirty="0" err="1"/>
              <a:t>bénévolement</a:t>
            </a:r>
            <a:r>
              <a:rPr lang="en-US" sz="2000" dirty="0"/>
              <a:t> </a:t>
            </a:r>
            <a:r>
              <a:rPr lang="en-US" sz="2000" dirty="0" err="1"/>
              <a:t>dans</a:t>
            </a:r>
            <a:r>
              <a:rPr lang="en-US" sz="2000" dirty="0"/>
              <a:t> les rues et lieu publics.</a:t>
            </a:r>
          </a:p>
          <a:p>
            <a:pPr fontAlgn="base"/>
            <a:r>
              <a:rPr lang="en-US" sz="2000" dirty="0" smtClean="0"/>
              <a:t>Ce </a:t>
            </a:r>
            <a:r>
              <a:rPr lang="en-US" sz="2000" dirty="0"/>
              <a:t>jour-</a:t>
            </a:r>
            <a:r>
              <a:rPr lang="en-US" sz="2000" dirty="0" err="1"/>
              <a:t>là</a:t>
            </a:r>
            <a:r>
              <a:rPr lang="en-US" sz="2000" dirty="0"/>
              <a:t> le public </a:t>
            </a:r>
            <a:r>
              <a:rPr lang="en-US" sz="2000" dirty="0" err="1"/>
              <a:t>entend</a:t>
            </a:r>
            <a:r>
              <a:rPr lang="en-US" sz="2000" dirty="0"/>
              <a:t> des </a:t>
            </a:r>
            <a:r>
              <a:rPr lang="en-US" sz="2000" dirty="0" err="1"/>
              <a:t>musiques</a:t>
            </a:r>
            <a:r>
              <a:rPr lang="en-US" sz="2000" dirty="0"/>
              <a:t> de </a:t>
            </a:r>
            <a:r>
              <a:rPr lang="en-US" sz="2000" dirty="0" err="1"/>
              <a:t>toutes</a:t>
            </a:r>
            <a:r>
              <a:rPr lang="en-US" sz="2000" dirty="0"/>
              <a:t> </a:t>
            </a:r>
            <a:r>
              <a:rPr lang="en-US" sz="2000" dirty="0" err="1"/>
              <a:t>sortes</a:t>
            </a:r>
            <a:r>
              <a:rPr lang="en-US" sz="2000" dirty="0"/>
              <a:t> et </a:t>
            </a:r>
            <a:r>
              <a:rPr lang="en-US" sz="2000" dirty="0" err="1"/>
              <a:t>origines</a:t>
            </a:r>
            <a:r>
              <a:rPr lang="en-US" sz="2000" dirty="0"/>
              <a:t> (</a:t>
            </a:r>
            <a:r>
              <a:rPr lang="en-US" sz="2000" dirty="0" err="1"/>
              <a:t>musique</a:t>
            </a:r>
            <a:r>
              <a:rPr lang="en-US" sz="2000" dirty="0"/>
              <a:t> </a:t>
            </a:r>
            <a:r>
              <a:rPr lang="en-US" sz="2000" dirty="0" err="1"/>
              <a:t>classique</a:t>
            </a:r>
            <a:r>
              <a:rPr lang="en-US" sz="2000" dirty="0"/>
              <a:t>, jazz, rock, world music, </a:t>
            </a:r>
            <a:r>
              <a:rPr lang="en-US" sz="2000" dirty="0" err="1"/>
              <a:t>musique</a:t>
            </a:r>
            <a:r>
              <a:rPr lang="en-US" sz="2000" dirty="0"/>
              <a:t> </a:t>
            </a:r>
            <a:r>
              <a:rPr lang="en-US" sz="2000" dirty="0" err="1"/>
              <a:t>traditionnelle</a:t>
            </a:r>
            <a:r>
              <a:rPr lang="en-US" sz="2000" dirty="0"/>
              <a:t>, etc.) Et </a:t>
            </a:r>
            <a:r>
              <a:rPr lang="en-US" sz="2000" dirty="0" err="1"/>
              <a:t>mêmes</a:t>
            </a:r>
            <a:r>
              <a:rPr lang="en-US" sz="2000" dirty="0"/>
              <a:t> </a:t>
            </a:r>
            <a:r>
              <a:rPr lang="en-US" sz="2000" dirty="0" err="1"/>
              <a:t>celles</a:t>
            </a:r>
            <a:r>
              <a:rPr lang="en-US" sz="2000" dirty="0"/>
              <a:t> </a:t>
            </a:r>
            <a:r>
              <a:rPr lang="en-US" sz="2000" dirty="0" err="1"/>
              <a:t>chantées</a:t>
            </a:r>
            <a:r>
              <a:rPr lang="en-US" sz="2000" dirty="0"/>
              <a:t> </a:t>
            </a:r>
            <a:r>
              <a:rPr lang="en-US" sz="2000" dirty="0" err="1"/>
              <a:t>dans</a:t>
            </a:r>
            <a:r>
              <a:rPr lang="en-US" sz="2000" dirty="0"/>
              <a:t> </a:t>
            </a:r>
            <a:r>
              <a:rPr lang="en-US" sz="2000" dirty="0" err="1"/>
              <a:t>toutes</a:t>
            </a:r>
            <a:r>
              <a:rPr lang="en-US" sz="2000" dirty="0"/>
              <a:t> les </a:t>
            </a:r>
            <a:r>
              <a:rPr lang="en-US" sz="2000" dirty="0" err="1"/>
              <a:t>langues</a:t>
            </a:r>
            <a:r>
              <a:rPr lang="en-US" sz="2000" dirty="0"/>
              <a:t>.</a:t>
            </a:r>
          </a:p>
          <a:p>
            <a:endParaRPr lang="uk-UA" dirty="0"/>
          </a:p>
        </p:txBody>
      </p:sp>
      <p:sp>
        <p:nvSpPr>
          <p:cNvPr id="4" name="TextBox 3"/>
          <p:cNvSpPr txBox="1"/>
          <p:nvPr/>
        </p:nvSpPr>
        <p:spPr>
          <a:xfrm>
            <a:off x="947651" y="3765665"/>
            <a:ext cx="9867207" cy="2954655"/>
          </a:xfrm>
          <a:prstGeom prst="rect">
            <a:avLst/>
          </a:prstGeom>
          <a:noFill/>
        </p:spPr>
        <p:txBody>
          <a:bodyPr wrap="square" rtlCol="0">
            <a:spAutoFit/>
          </a:bodyPr>
          <a:lstStyle/>
          <a:p>
            <a:pPr fontAlgn="base"/>
            <a:r>
              <a:rPr lang="en-US" sz="2400" dirty="0" smtClean="0"/>
              <a:t>Beaucoup </a:t>
            </a:r>
            <a:r>
              <a:rPr lang="en-US" sz="2400" dirty="0" err="1"/>
              <a:t>d'établissements</a:t>
            </a:r>
            <a:r>
              <a:rPr lang="en-US" sz="2400" dirty="0"/>
              <a:t> </a:t>
            </a:r>
            <a:r>
              <a:rPr lang="en-US" sz="2400" dirty="0" err="1"/>
              <a:t>sont</a:t>
            </a:r>
            <a:r>
              <a:rPr lang="en-US" sz="2400" dirty="0"/>
              <a:t> </a:t>
            </a:r>
            <a:r>
              <a:rPr lang="en-US" sz="2400" dirty="0" err="1"/>
              <a:t>autorisés</a:t>
            </a:r>
            <a:r>
              <a:rPr lang="en-US" sz="2400" dirty="0"/>
              <a:t> à </a:t>
            </a:r>
            <a:r>
              <a:rPr lang="en-US" sz="2400" dirty="0" err="1"/>
              <a:t>rester</a:t>
            </a:r>
            <a:r>
              <a:rPr lang="en-US" sz="2400" dirty="0"/>
              <a:t> </a:t>
            </a:r>
            <a:r>
              <a:rPr lang="en-US" sz="2400" dirty="0" err="1"/>
              <a:t>ouverts</a:t>
            </a:r>
            <a:r>
              <a:rPr lang="en-US" sz="2400" dirty="0"/>
              <a:t> plus </a:t>
            </a:r>
            <a:r>
              <a:rPr lang="en-US" sz="2400" dirty="0" err="1"/>
              <a:t>longtemps</a:t>
            </a:r>
            <a:r>
              <a:rPr lang="en-US" sz="2400" dirty="0"/>
              <a:t> </a:t>
            </a:r>
            <a:r>
              <a:rPr lang="en-US" sz="2400" dirty="0" err="1"/>
              <a:t>ce</a:t>
            </a:r>
            <a:r>
              <a:rPr lang="en-US" sz="2400" dirty="0"/>
              <a:t> </a:t>
            </a:r>
            <a:r>
              <a:rPr lang="en-US" sz="2400" dirty="0" err="1"/>
              <a:t>soir</a:t>
            </a:r>
            <a:r>
              <a:rPr lang="en-US" sz="2400" dirty="0"/>
              <a:t> </a:t>
            </a:r>
            <a:r>
              <a:rPr lang="en-US" sz="2400" dirty="0" err="1"/>
              <a:t>là</a:t>
            </a:r>
            <a:r>
              <a:rPr lang="en-US" sz="2400" dirty="0"/>
              <a:t> pour </a:t>
            </a:r>
            <a:r>
              <a:rPr lang="en-US" sz="2400" dirty="0" err="1"/>
              <a:t>accueillir</a:t>
            </a:r>
            <a:r>
              <a:rPr lang="en-US" sz="2400" dirty="0"/>
              <a:t> le public, et de </a:t>
            </a:r>
            <a:r>
              <a:rPr lang="en-US" sz="2400" dirty="0" err="1"/>
              <a:t>nombreuses</a:t>
            </a:r>
            <a:r>
              <a:rPr lang="en-US" sz="2400" dirty="0"/>
              <a:t> rues </a:t>
            </a:r>
            <a:r>
              <a:rPr lang="en-US" sz="2400" dirty="0" err="1"/>
              <a:t>sont</a:t>
            </a:r>
            <a:r>
              <a:rPr lang="en-US" sz="2400" dirty="0"/>
              <a:t> </a:t>
            </a:r>
            <a:r>
              <a:rPr lang="en-US" sz="2400" dirty="0" err="1"/>
              <a:t>fermées</a:t>
            </a:r>
            <a:r>
              <a:rPr lang="en-US" sz="2400" dirty="0"/>
              <a:t> à la circulation </a:t>
            </a:r>
            <a:r>
              <a:rPr lang="en-US" sz="2400" dirty="0" err="1"/>
              <a:t>dans</a:t>
            </a:r>
            <a:r>
              <a:rPr lang="en-US" sz="2400" dirty="0"/>
              <a:t> les </a:t>
            </a:r>
            <a:r>
              <a:rPr lang="en-US" sz="2400" dirty="0" err="1"/>
              <a:t>grandes</a:t>
            </a:r>
            <a:r>
              <a:rPr lang="en-US" sz="2400" dirty="0"/>
              <a:t> </a:t>
            </a:r>
            <a:r>
              <a:rPr lang="en-US" sz="2400" dirty="0" err="1"/>
              <a:t>villes</a:t>
            </a:r>
            <a:r>
              <a:rPr lang="en-US" sz="2400" dirty="0"/>
              <a:t> pour </a:t>
            </a:r>
            <a:r>
              <a:rPr lang="en-US" sz="2400" dirty="0" err="1"/>
              <a:t>laisser</a:t>
            </a:r>
            <a:r>
              <a:rPr lang="en-US" sz="2400" dirty="0"/>
              <a:t> la place aux </a:t>
            </a:r>
            <a:r>
              <a:rPr lang="en-US" sz="2400" dirty="0" err="1"/>
              <a:t>scènes</a:t>
            </a:r>
            <a:r>
              <a:rPr lang="en-US" sz="2400" dirty="0"/>
              <a:t> </a:t>
            </a:r>
            <a:r>
              <a:rPr lang="en-US" sz="2400" dirty="0" err="1"/>
              <a:t>organisées</a:t>
            </a:r>
            <a:r>
              <a:rPr lang="en-US" sz="2400" dirty="0"/>
              <a:t> </a:t>
            </a:r>
            <a:r>
              <a:rPr lang="en-US" sz="2400" dirty="0" err="1"/>
              <a:t>ou</a:t>
            </a:r>
            <a:r>
              <a:rPr lang="en-US" sz="2400" dirty="0"/>
              <a:t> </a:t>
            </a:r>
            <a:r>
              <a:rPr lang="en-US" sz="2400" dirty="0" err="1"/>
              <a:t>improvisées</a:t>
            </a:r>
            <a:r>
              <a:rPr lang="en-US" sz="2400" dirty="0"/>
              <a:t> et aux </a:t>
            </a:r>
            <a:r>
              <a:rPr lang="en-US" sz="2400" dirty="0" err="1"/>
              <a:t>spectateurs</a:t>
            </a:r>
            <a:r>
              <a:rPr lang="en-US" sz="2400" dirty="0"/>
              <a:t> qui </a:t>
            </a:r>
            <a:r>
              <a:rPr lang="en-US" sz="2400" dirty="0" err="1"/>
              <a:t>déambulent</a:t>
            </a:r>
            <a:r>
              <a:rPr lang="en-US" sz="2400" dirty="0"/>
              <a:t> d'un spectacle à </a:t>
            </a:r>
            <a:r>
              <a:rPr lang="en-US" sz="2400" dirty="0" err="1"/>
              <a:t>l'autre</a:t>
            </a:r>
            <a:r>
              <a:rPr lang="en-US" sz="2400" dirty="0"/>
              <a:t>.</a:t>
            </a:r>
          </a:p>
          <a:p>
            <a:pPr fontAlgn="base"/>
            <a:r>
              <a:rPr lang="en-US" sz="2400" dirty="0" err="1" smtClean="0"/>
              <a:t>Toutefois</a:t>
            </a:r>
            <a:r>
              <a:rPr lang="en-US" sz="2400" dirty="0"/>
              <a:t>, </a:t>
            </a:r>
            <a:r>
              <a:rPr lang="en-US" sz="2400" dirty="0" err="1"/>
              <a:t>ce</a:t>
            </a:r>
            <a:r>
              <a:rPr lang="en-US" sz="2400" dirty="0"/>
              <a:t> </a:t>
            </a:r>
            <a:r>
              <a:rPr lang="en-US" sz="2400" dirty="0" err="1"/>
              <a:t>n'est</a:t>
            </a:r>
            <a:r>
              <a:rPr lang="en-US" sz="2400" dirty="0"/>
              <a:t> pas le </a:t>
            </a:r>
            <a:r>
              <a:rPr lang="en-US" sz="2400" dirty="0" err="1"/>
              <a:t>cas</a:t>
            </a:r>
            <a:r>
              <a:rPr lang="en-US" sz="2400" dirty="0"/>
              <a:t> partout </a:t>
            </a:r>
            <a:r>
              <a:rPr lang="en-US" sz="2400" dirty="0" err="1"/>
              <a:t>où</a:t>
            </a:r>
            <a:r>
              <a:rPr lang="en-US" sz="2400" dirty="0"/>
              <a:t> les </a:t>
            </a:r>
            <a:r>
              <a:rPr lang="en-US" sz="2400" dirty="0" err="1"/>
              <a:t>scènes</a:t>
            </a:r>
            <a:r>
              <a:rPr lang="en-US" sz="2400" dirty="0"/>
              <a:t> </a:t>
            </a:r>
            <a:r>
              <a:rPr lang="en-US" sz="2400" dirty="0" err="1"/>
              <a:t>sont</a:t>
            </a:r>
            <a:r>
              <a:rPr lang="en-US" sz="2400" dirty="0"/>
              <a:t> </a:t>
            </a:r>
            <a:r>
              <a:rPr lang="en-US" sz="2400" dirty="0" err="1"/>
              <a:t>alors</a:t>
            </a:r>
            <a:r>
              <a:rPr lang="en-US" sz="2400" dirty="0"/>
              <a:t> </a:t>
            </a:r>
            <a:r>
              <a:rPr lang="en-US" sz="2400" dirty="0" err="1"/>
              <a:t>montées</a:t>
            </a:r>
            <a:r>
              <a:rPr lang="en-US" sz="2400" dirty="0"/>
              <a:t> </a:t>
            </a:r>
            <a:r>
              <a:rPr lang="en-US" sz="2400" dirty="0" err="1"/>
              <a:t>dans</a:t>
            </a:r>
            <a:r>
              <a:rPr lang="en-US" sz="2400" dirty="0"/>
              <a:t> des </a:t>
            </a:r>
            <a:r>
              <a:rPr lang="en-US" sz="2400" dirty="0" err="1"/>
              <a:t>espaces</a:t>
            </a:r>
            <a:r>
              <a:rPr lang="en-US" sz="2400" dirty="0"/>
              <a:t> </a:t>
            </a:r>
            <a:r>
              <a:rPr lang="en-US" sz="2400" dirty="0" err="1"/>
              <a:t>mieux</a:t>
            </a:r>
            <a:r>
              <a:rPr lang="en-US" sz="2400" dirty="0"/>
              <a:t> </a:t>
            </a:r>
            <a:r>
              <a:rPr lang="en-US" sz="2400" dirty="0" err="1"/>
              <a:t>délimités</a:t>
            </a:r>
            <a:r>
              <a:rPr lang="en-US" sz="2400" dirty="0"/>
              <a:t> </a:t>
            </a:r>
            <a:r>
              <a:rPr lang="en-US" sz="2400" dirty="0" err="1"/>
              <a:t>tels</a:t>
            </a:r>
            <a:r>
              <a:rPr lang="en-US" sz="2400" dirty="0"/>
              <a:t> </a:t>
            </a:r>
            <a:r>
              <a:rPr lang="en-US" sz="2400" dirty="0" err="1"/>
              <a:t>que</a:t>
            </a:r>
            <a:r>
              <a:rPr lang="en-US" sz="2400" dirty="0"/>
              <a:t> des </a:t>
            </a:r>
            <a:r>
              <a:rPr lang="en-US" sz="2400" dirty="0" err="1"/>
              <a:t>parcs</a:t>
            </a:r>
            <a:r>
              <a:rPr lang="en-US" sz="2400" dirty="0"/>
              <a:t> et </a:t>
            </a:r>
            <a:r>
              <a:rPr lang="en-US" sz="2400" dirty="0" err="1"/>
              <a:t>espaces</a:t>
            </a:r>
            <a:r>
              <a:rPr lang="en-US" sz="2400" dirty="0"/>
              <a:t> </a:t>
            </a:r>
            <a:r>
              <a:rPr lang="en-US" sz="2400" dirty="0" err="1"/>
              <a:t>sportifs</a:t>
            </a:r>
            <a:r>
              <a:rPr lang="en-US" sz="2400" dirty="0"/>
              <a:t>, </a:t>
            </a:r>
            <a:r>
              <a:rPr lang="en-US" sz="2400" dirty="0" err="1"/>
              <a:t>mais</a:t>
            </a:r>
            <a:r>
              <a:rPr lang="en-US" sz="2400" dirty="0"/>
              <a:t> </a:t>
            </a:r>
            <a:r>
              <a:rPr lang="en-US" sz="2400" dirty="0" err="1"/>
              <a:t>aussi</a:t>
            </a:r>
            <a:r>
              <a:rPr lang="en-US" sz="2400" dirty="0"/>
              <a:t> des </a:t>
            </a:r>
            <a:r>
              <a:rPr lang="en-US" sz="2400" dirty="0" err="1"/>
              <a:t>salles</a:t>
            </a:r>
            <a:r>
              <a:rPr lang="en-US" sz="2400" dirty="0"/>
              <a:t> de spectacles avec des entrées </a:t>
            </a:r>
            <a:r>
              <a:rPr lang="en-US" sz="2400" dirty="0" err="1"/>
              <a:t>exceptionnellement</a:t>
            </a:r>
            <a:r>
              <a:rPr lang="en-US" sz="2400" dirty="0"/>
              <a:t> </a:t>
            </a:r>
            <a:r>
              <a:rPr lang="en-US" sz="2400" dirty="0" err="1"/>
              <a:t>gratuites</a:t>
            </a:r>
            <a:r>
              <a:rPr lang="en-US" sz="2400" dirty="0"/>
              <a:t> </a:t>
            </a:r>
            <a:r>
              <a:rPr lang="en-US" sz="2400" dirty="0" err="1"/>
              <a:t>ce</a:t>
            </a:r>
            <a:r>
              <a:rPr lang="en-US" sz="2400" dirty="0"/>
              <a:t> jour </a:t>
            </a:r>
            <a:r>
              <a:rPr lang="en-US" sz="2400" dirty="0" err="1"/>
              <a:t>là</a:t>
            </a:r>
            <a:r>
              <a:rPr lang="en-US" sz="2400" dirty="0"/>
              <a:t>.</a:t>
            </a:r>
          </a:p>
          <a:p>
            <a:endParaRPr lang="uk-UA" dirty="0"/>
          </a:p>
        </p:txBody>
      </p:sp>
    </p:spTree>
    <p:extLst>
      <p:ext uri="{BB962C8B-B14F-4D97-AF65-F5344CB8AC3E}">
        <p14:creationId xmlns:p14="http://schemas.microsoft.com/office/powerpoint/2010/main" val="2555391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1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1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1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1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1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1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 calcmode="lin" valueType="num">
                                      <p:cBhvr additive="base">
                                        <p:cTn id="26" dur="1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7" dur="1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nodeType="after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1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2" dur="1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1422" y="1015247"/>
            <a:ext cx="5532505" cy="3657601"/>
          </a:xfrm>
          <a:prstGeom prst="rect">
            <a:avLst/>
          </a:prstGeom>
        </p:spPr>
      </p:pic>
      <p:sp>
        <p:nvSpPr>
          <p:cNvPr id="3" name="TextBox 2"/>
          <p:cNvSpPr txBox="1"/>
          <p:nvPr/>
        </p:nvSpPr>
        <p:spPr>
          <a:xfrm>
            <a:off x="6591992" y="1015247"/>
            <a:ext cx="5120640" cy="4708981"/>
          </a:xfrm>
          <a:prstGeom prst="rect">
            <a:avLst/>
          </a:prstGeom>
          <a:noFill/>
        </p:spPr>
        <p:txBody>
          <a:bodyPr wrap="square" rtlCol="0">
            <a:spAutoFit/>
          </a:bodyPr>
          <a:lstStyle/>
          <a:p>
            <a:r>
              <a:rPr lang="fr-FR" sz="2500" dirty="0"/>
              <a:t>La fête permet de </a:t>
            </a:r>
            <a:r>
              <a:rPr lang="fr-FR" sz="2500" dirty="0"/>
              <a:t>rélevér </a:t>
            </a:r>
            <a:r>
              <a:rPr lang="fr-FR" sz="2500" dirty="0"/>
              <a:t>des talents dans des genres musicaux «populaires» alors naissants, comme le rap, le hip-hop ou la techno, les danses de rue. Elle permet encore </a:t>
            </a:r>
            <a:r>
              <a:rPr lang="fr-FR" sz="2500"/>
              <a:t>de </a:t>
            </a:r>
            <a:r>
              <a:rPr lang="fr-FR" sz="2500"/>
              <a:t>rélevér </a:t>
            </a:r>
            <a:r>
              <a:rPr lang="fr-FR" sz="2500" dirty="0"/>
              <a:t>les musiques des minorités notamment africaines et antillaises qui sortent de leurs quartiers «ghettos» habituels, mais aussi tous les genres des musiques traditionnelles régionales qui s'entrechoquent et se renouvellent dans un joyeux mélange des influences.</a:t>
            </a:r>
            <a:endParaRPr lang="uk-UA" sz="2500" dirty="0"/>
          </a:p>
        </p:txBody>
      </p:sp>
    </p:spTree>
    <p:extLst>
      <p:ext uri="{BB962C8B-B14F-4D97-AF65-F5344CB8AC3E}">
        <p14:creationId xmlns:p14="http://schemas.microsoft.com/office/powerpoint/2010/main" val="158817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4"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1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1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0349" y="2798733"/>
            <a:ext cx="5347285" cy="3252932"/>
          </a:xfrm>
          <a:prstGeom prst="rect">
            <a:avLst/>
          </a:prstGeom>
        </p:spPr>
      </p:pic>
      <p:sp>
        <p:nvSpPr>
          <p:cNvPr id="3" name="TextBox 2"/>
          <p:cNvSpPr txBox="1"/>
          <p:nvPr/>
        </p:nvSpPr>
        <p:spPr>
          <a:xfrm>
            <a:off x="1255222" y="457200"/>
            <a:ext cx="9935910" cy="2015936"/>
          </a:xfrm>
          <a:prstGeom prst="rect">
            <a:avLst/>
          </a:prstGeom>
          <a:noFill/>
        </p:spPr>
        <p:txBody>
          <a:bodyPr wrap="square" rtlCol="0">
            <a:spAutoFit/>
          </a:bodyPr>
          <a:lstStyle/>
          <a:p>
            <a:r>
              <a:rPr lang="fr-FR" sz="2500" dirty="0"/>
              <a:t>La Fêtedela Musiquemontre aussi que des genres musicaux dits morts, même «ringards» ou sans public, connaissaient toujours un intérêt affirmé par de nombreux artistes amateurs, avec une large participation des jeunes, et par un public qui y découvre encore chaque année des créations originales et de nouvelles expressions et styles sans cesse renouvelés.</a:t>
            </a:r>
            <a:endParaRPr lang="uk-UA" sz="2500" dirty="0"/>
          </a:p>
        </p:txBody>
      </p:sp>
      <p:sp>
        <p:nvSpPr>
          <p:cNvPr id="4" name="TextBox 3"/>
          <p:cNvSpPr txBox="1"/>
          <p:nvPr/>
        </p:nvSpPr>
        <p:spPr>
          <a:xfrm>
            <a:off x="1396538" y="2668385"/>
            <a:ext cx="4289367" cy="3416320"/>
          </a:xfrm>
          <a:prstGeom prst="rect">
            <a:avLst/>
          </a:prstGeom>
          <a:noFill/>
        </p:spPr>
        <p:txBody>
          <a:bodyPr wrap="square" rtlCol="0">
            <a:spAutoFit/>
          </a:bodyPr>
          <a:lstStyle/>
          <a:p>
            <a:r>
              <a:rPr lang="fr-FR" sz="2400" dirty="0"/>
              <a:t>La fête de la musique est une partie de la vie culturelle française, elle est devenue un énorme évènement culturel mondial, participant à l'image dela Franceet dela Francophoniedans le monde, mais aussi à la mixité des cultures et à la paix sociale.</a:t>
            </a:r>
            <a:endParaRPr lang="uk-UA" sz="2400" dirty="0"/>
          </a:p>
        </p:txBody>
      </p:sp>
    </p:spTree>
    <p:extLst>
      <p:ext uri="{BB962C8B-B14F-4D97-AF65-F5344CB8AC3E}">
        <p14:creationId xmlns:p14="http://schemas.microsoft.com/office/powerpoint/2010/main" val="424615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500" fill="hold"/>
                                        <p:tgtEl>
                                          <p:spTgt spid="2"/>
                                        </p:tgtEl>
                                        <p:attrNameLst>
                                          <p:attrName>ppt_x</p:attrName>
                                        </p:attrNameLst>
                                      </p:cBhvr>
                                      <p:tavLst>
                                        <p:tav tm="0">
                                          <p:val>
                                            <p:strVal val="#ppt_x"/>
                                          </p:val>
                                        </p:tav>
                                        <p:tav tm="100000">
                                          <p:val>
                                            <p:strVal val="#ppt_x"/>
                                          </p:val>
                                        </p:tav>
                                      </p:tavLst>
                                    </p:anim>
                                    <p:anim calcmode="lin" valueType="num">
                                      <p:cBhvr additive="base">
                                        <p:cTn id="13" dur="1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3000"/>
                            </p:stCondLst>
                            <p:childTnLst>
                              <p:par>
                                <p:cTn id="15" presetID="2" presetClass="entr" presetSubtype="4" fill="hold"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1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8" dur="1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6044" y="241069"/>
            <a:ext cx="5074502" cy="3377362"/>
          </a:xfrm>
          <a:prstGeom prst="rect">
            <a:avLst/>
          </a:prstGeom>
        </p:spPr>
      </p:pic>
      <p:sp>
        <p:nvSpPr>
          <p:cNvPr id="3" name="TextBox 2"/>
          <p:cNvSpPr txBox="1"/>
          <p:nvPr/>
        </p:nvSpPr>
        <p:spPr>
          <a:xfrm>
            <a:off x="1413164" y="3865418"/>
            <a:ext cx="9576262" cy="2677656"/>
          </a:xfrm>
          <a:prstGeom prst="rect">
            <a:avLst/>
          </a:prstGeom>
          <a:noFill/>
        </p:spPr>
        <p:txBody>
          <a:bodyPr wrap="square" rtlCol="0">
            <a:spAutoFit/>
          </a:bodyPr>
          <a:lstStyle/>
          <a:p>
            <a:r>
              <a:rPr lang="fr-FR" sz="2100" dirty="0"/>
              <a:t>La Fêtedela Musiqueest très populaire grâce aux nombreux festivals de musique en France durant la période estivale. Toutes ces manifs ont un financements publics et privés et un espace de promotion des meilleurs artistes rompus à l'expression sur scène devant un public diversifié: la fête assure ainsi la publicité et le succès commercial de l'ensemble des festivals d'été. Aussi, dans nombre de petites villes non touristiques, c'est pratiquement le seul évènement culturel d'importance de l'année (souvent même devant la fête nationale qui attire moins de spectateurs et qui peine à y attirer des artistes professionnels ou amateurs dans les bals populaires).</a:t>
            </a:r>
            <a:endParaRPr lang="uk-UA" sz="2100" dirty="0"/>
          </a:p>
        </p:txBody>
      </p:sp>
    </p:spTree>
    <p:extLst>
      <p:ext uri="{BB962C8B-B14F-4D97-AF65-F5344CB8AC3E}">
        <p14:creationId xmlns:p14="http://schemas.microsoft.com/office/powerpoint/2010/main" val="4176009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4"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1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1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Контур">
  <a:themeElements>
    <a:clrScheme name="Контур">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Контур">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онтур">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xmlns=""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TC104033919[[fn=Контур]]</Template>
  <TotalTime>48</TotalTime>
  <Words>544</Words>
  <Application>Microsoft Office PowerPoint</Application>
  <PresentationFormat>Произвольный</PresentationFormat>
  <Paragraphs>18</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Контур</vt:lpstr>
      <vt:lpstr>La fête de la musique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fête de la musique</dc:title>
  <dc:creator>Dixit</dc:creator>
  <cp:lastModifiedBy>Home</cp:lastModifiedBy>
  <cp:revision>5</cp:revision>
  <dcterms:created xsi:type="dcterms:W3CDTF">2014-10-14T04:05:24Z</dcterms:created>
  <dcterms:modified xsi:type="dcterms:W3CDTF">2014-10-14T11:00:26Z</dcterms:modified>
</cp:coreProperties>
</file>