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0" r:id="rId6"/>
    <p:sldId id="259"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88693-E361-4905-AA5B-64AE91E5FB17}" type="doc">
      <dgm:prSet loTypeId="urn:microsoft.com/office/officeart/2005/8/layout/lProcess3" loCatId="process" qsTypeId="urn:microsoft.com/office/officeart/2005/8/quickstyle/simple1" qsCatId="simple" csTypeId="urn:microsoft.com/office/officeart/2005/8/colors/accent2_3" csCatId="accent2" phldr="1"/>
      <dgm:spPr/>
      <dgm:t>
        <a:bodyPr/>
        <a:lstStyle/>
        <a:p>
          <a:endParaRPr lang="uk-UA"/>
        </a:p>
      </dgm:t>
    </dgm:pt>
    <dgm:pt modelId="{17AE9C2D-42BE-445D-A5E4-D7BCB00A0AE2}">
      <dgm:prSet/>
      <dgm:spPr/>
      <dgm:t>
        <a:bodyPr/>
        <a:lstStyle/>
        <a:p>
          <a:pPr rtl="0"/>
          <a:r>
            <a:rPr lang="en-US" dirty="0" smtClean="0"/>
            <a:t>House was  built by his father  </a:t>
          </a:r>
          <a:endParaRPr lang="uk-UA" dirty="0"/>
        </a:p>
      </dgm:t>
    </dgm:pt>
    <dgm:pt modelId="{076E6BE4-E2EF-4505-AF8D-FAB9BCAA8320}" type="parTrans" cxnId="{C55B3B83-ED33-4C12-84AF-5FB52CE0C415}">
      <dgm:prSet/>
      <dgm:spPr/>
      <dgm:t>
        <a:bodyPr/>
        <a:lstStyle/>
        <a:p>
          <a:endParaRPr lang="uk-UA"/>
        </a:p>
      </dgm:t>
    </dgm:pt>
    <dgm:pt modelId="{E00372E9-A98B-43E6-BEB4-3BCF3BAE9BFB}" type="sibTrans" cxnId="{C55B3B83-ED33-4C12-84AF-5FB52CE0C415}">
      <dgm:prSet/>
      <dgm:spPr/>
      <dgm:t>
        <a:bodyPr/>
        <a:lstStyle/>
        <a:p>
          <a:endParaRPr lang="uk-UA"/>
        </a:p>
      </dgm:t>
    </dgm:pt>
    <dgm:pt modelId="{954067FA-D5DD-4D36-9749-110721AF2E87}" type="pres">
      <dgm:prSet presAssocID="{FC188693-E361-4905-AA5B-64AE91E5FB17}" presName="Name0" presStyleCnt="0">
        <dgm:presLayoutVars>
          <dgm:chPref val="3"/>
          <dgm:dir val="rev"/>
          <dgm:animLvl val="lvl"/>
          <dgm:resizeHandles/>
        </dgm:presLayoutVars>
      </dgm:prSet>
      <dgm:spPr/>
      <dgm:t>
        <a:bodyPr/>
        <a:lstStyle/>
        <a:p>
          <a:endParaRPr lang="uk-UA"/>
        </a:p>
      </dgm:t>
    </dgm:pt>
    <dgm:pt modelId="{4B54ED10-8118-4701-89C8-B5042EAC3397}" type="pres">
      <dgm:prSet presAssocID="{17AE9C2D-42BE-445D-A5E4-D7BCB00A0AE2}" presName="horFlow" presStyleCnt="0"/>
      <dgm:spPr/>
    </dgm:pt>
    <dgm:pt modelId="{B30F5989-843E-4997-81F1-BD84F36291C0}" type="pres">
      <dgm:prSet presAssocID="{17AE9C2D-42BE-445D-A5E4-D7BCB00A0AE2}" presName="bigChev" presStyleLbl="node1" presStyleIdx="0" presStyleCnt="1" custScaleX="130114" custScaleY="73196"/>
      <dgm:spPr/>
      <dgm:t>
        <a:bodyPr/>
        <a:lstStyle/>
        <a:p>
          <a:endParaRPr lang="uk-UA"/>
        </a:p>
      </dgm:t>
    </dgm:pt>
  </dgm:ptLst>
  <dgm:cxnLst>
    <dgm:cxn modelId="{5E8894DB-3F35-4992-9674-6C302A99BCC3}" type="presOf" srcId="{FC188693-E361-4905-AA5B-64AE91E5FB17}" destId="{954067FA-D5DD-4D36-9749-110721AF2E87}" srcOrd="0" destOrd="0" presId="urn:microsoft.com/office/officeart/2005/8/layout/lProcess3"/>
    <dgm:cxn modelId="{C55B3B83-ED33-4C12-84AF-5FB52CE0C415}" srcId="{FC188693-E361-4905-AA5B-64AE91E5FB17}" destId="{17AE9C2D-42BE-445D-A5E4-D7BCB00A0AE2}" srcOrd="0" destOrd="0" parTransId="{076E6BE4-E2EF-4505-AF8D-FAB9BCAA8320}" sibTransId="{E00372E9-A98B-43E6-BEB4-3BCF3BAE9BFB}"/>
    <dgm:cxn modelId="{51A2AD2B-6098-4FAE-B3F1-46FD8AB78C9D}" type="presOf" srcId="{17AE9C2D-42BE-445D-A5E4-D7BCB00A0AE2}" destId="{B30F5989-843E-4997-81F1-BD84F36291C0}" srcOrd="0" destOrd="0" presId="urn:microsoft.com/office/officeart/2005/8/layout/lProcess3"/>
    <dgm:cxn modelId="{5F3AC283-C008-4952-B364-3816A8B26EAE}" type="presParOf" srcId="{954067FA-D5DD-4D36-9749-110721AF2E87}" destId="{4B54ED10-8118-4701-89C8-B5042EAC3397}" srcOrd="0" destOrd="0" presId="urn:microsoft.com/office/officeart/2005/8/layout/lProcess3"/>
    <dgm:cxn modelId="{6ECAAF64-53A0-4CB5-871B-FE6BBFC8CB40}" type="presParOf" srcId="{4B54ED10-8118-4701-89C8-B5042EAC3397}" destId="{B30F5989-843E-4997-81F1-BD84F36291C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99B5F-883F-49B3-8017-B6A7451AD591}" type="doc">
      <dgm:prSet loTypeId="urn:microsoft.com/office/officeart/2005/8/layout/lProcess3" loCatId="process" qsTypeId="urn:microsoft.com/office/officeart/2005/8/quickstyle/simple1" qsCatId="simple" csTypeId="urn:microsoft.com/office/officeart/2005/8/colors/accent2_3" csCatId="accent2" phldr="1"/>
      <dgm:spPr/>
      <dgm:t>
        <a:bodyPr/>
        <a:lstStyle/>
        <a:p>
          <a:endParaRPr lang="uk-UA"/>
        </a:p>
      </dgm:t>
    </dgm:pt>
    <dgm:pt modelId="{D77D122E-133B-402E-BA4B-26A5EB81EAF1}">
      <dgm:prSet/>
      <dgm:spPr/>
      <dgm:t>
        <a:bodyPr/>
        <a:lstStyle/>
        <a:p>
          <a:pPr rtl="0"/>
          <a:r>
            <a:rPr lang="en-US" dirty="0" smtClean="0"/>
            <a:t>Now the Burns Cottage Museum</a:t>
          </a:r>
          <a:endParaRPr lang="uk-UA" dirty="0"/>
        </a:p>
      </dgm:t>
    </dgm:pt>
    <dgm:pt modelId="{F785686B-7318-4113-905C-853474E877A7}" type="parTrans" cxnId="{379A20C0-1BDD-497D-80F8-115FA62E88FA}">
      <dgm:prSet/>
      <dgm:spPr/>
      <dgm:t>
        <a:bodyPr/>
        <a:lstStyle/>
        <a:p>
          <a:endParaRPr lang="uk-UA"/>
        </a:p>
      </dgm:t>
    </dgm:pt>
    <dgm:pt modelId="{FA37A75E-6550-4449-87EC-D725DD3C8CF5}" type="sibTrans" cxnId="{379A20C0-1BDD-497D-80F8-115FA62E88FA}">
      <dgm:prSet/>
      <dgm:spPr/>
      <dgm:t>
        <a:bodyPr/>
        <a:lstStyle/>
        <a:p>
          <a:endParaRPr lang="uk-UA"/>
        </a:p>
      </dgm:t>
    </dgm:pt>
    <dgm:pt modelId="{92142B5A-BC7D-41F9-A4ED-31CE13637CFC}" type="pres">
      <dgm:prSet presAssocID="{BD799B5F-883F-49B3-8017-B6A7451AD591}" presName="Name0" presStyleCnt="0">
        <dgm:presLayoutVars>
          <dgm:chPref val="3"/>
          <dgm:dir/>
          <dgm:animLvl val="lvl"/>
          <dgm:resizeHandles/>
        </dgm:presLayoutVars>
      </dgm:prSet>
      <dgm:spPr/>
      <dgm:t>
        <a:bodyPr/>
        <a:lstStyle/>
        <a:p>
          <a:endParaRPr lang="uk-UA"/>
        </a:p>
      </dgm:t>
    </dgm:pt>
    <dgm:pt modelId="{A5ABF72A-D7A1-48BC-877F-6DA13674A3E0}" type="pres">
      <dgm:prSet presAssocID="{D77D122E-133B-402E-BA4B-26A5EB81EAF1}" presName="horFlow" presStyleCnt="0"/>
      <dgm:spPr/>
    </dgm:pt>
    <dgm:pt modelId="{592BAB0A-0E06-4270-BC5B-D20326FAA53F}" type="pres">
      <dgm:prSet presAssocID="{D77D122E-133B-402E-BA4B-26A5EB81EAF1}" presName="bigChev" presStyleLbl="node1" presStyleIdx="0" presStyleCnt="1" custScaleX="198450" custScaleY="107795"/>
      <dgm:spPr/>
      <dgm:t>
        <a:bodyPr/>
        <a:lstStyle/>
        <a:p>
          <a:endParaRPr lang="uk-UA"/>
        </a:p>
      </dgm:t>
    </dgm:pt>
  </dgm:ptLst>
  <dgm:cxnLst>
    <dgm:cxn modelId="{9A4D0057-47A5-4029-BE5C-0F04B2469BE3}" type="presOf" srcId="{BD799B5F-883F-49B3-8017-B6A7451AD591}" destId="{92142B5A-BC7D-41F9-A4ED-31CE13637CFC}" srcOrd="0" destOrd="0" presId="urn:microsoft.com/office/officeart/2005/8/layout/lProcess3"/>
    <dgm:cxn modelId="{379A20C0-1BDD-497D-80F8-115FA62E88FA}" srcId="{BD799B5F-883F-49B3-8017-B6A7451AD591}" destId="{D77D122E-133B-402E-BA4B-26A5EB81EAF1}" srcOrd="0" destOrd="0" parTransId="{F785686B-7318-4113-905C-853474E877A7}" sibTransId="{FA37A75E-6550-4449-87EC-D725DD3C8CF5}"/>
    <dgm:cxn modelId="{71A4EB25-2383-499D-8792-728D924EBD69}" type="presOf" srcId="{D77D122E-133B-402E-BA4B-26A5EB81EAF1}" destId="{592BAB0A-0E06-4270-BC5B-D20326FAA53F}" srcOrd="0" destOrd="0" presId="urn:microsoft.com/office/officeart/2005/8/layout/lProcess3"/>
    <dgm:cxn modelId="{57FBA5F1-1662-4038-A010-137A7AD5DDBE}" type="presParOf" srcId="{92142B5A-BC7D-41F9-A4ED-31CE13637CFC}" destId="{A5ABF72A-D7A1-48BC-877F-6DA13674A3E0}" srcOrd="0" destOrd="0" presId="urn:microsoft.com/office/officeart/2005/8/layout/lProcess3"/>
    <dgm:cxn modelId="{1A5A9129-113A-4F04-B497-E75B0B525BB4}" type="presParOf" srcId="{A5ABF72A-D7A1-48BC-877F-6DA13674A3E0}" destId="{592BAB0A-0E06-4270-BC5B-D20326FAA53F}" srcOrd="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F5989-843E-4997-81F1-BD84F36291C0}">
      <dsp:nvSpPr>
        <dsp:cNvPr id="0" name=""/>
        <dsp:cNvSpPr/>
      </dsp:nvSpPr>
      <dsp:spPr>
        <a:xfrm rot="10800000">
          <a:off x="5" y="144016"/>
          <a:ext cx="4176452" cy="939790"/>
        </a:xfrm>
        <a:prstGeom prst="chevron">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40640" bIns="20320" numCol="1" spcCol="1270" anchor="ctr" anchorCtr="0">
          <a:noAutofit/>
        </a:bodyPr>
        <a:lstStyle/>
        <a:p>
          <a:pPr lvl="0" algn="ctr" defTabSz="1422400" rtl="0">
            <a:lnSpc>
              <a:spcPct val="90000"/>
            </a:lnSpc>
            <a:spcBef>
              <a:spcPct val="0"/>
            </a:spcBef>
            <a:spcAft>
              <a:spcPct val="35000"/>
            </a:spcAft>
          </a:pPr>
          <a:r>
            <a:rPr lang="en-US" sz="3200" kern="1200" dirty="0" smtClean="0"/>
            <a:t>House was  built by his father  </a:t>
          </a:r>
          <a:endParaRPr lang="uk-UA" sz="3200" kern="1200" dirty="0"/>
        </a:p>
      </dsp:txBody>
      <dsp:txXfrm rot="10800000">
        <a:off x="469900" y="144016"/>
        <a:ext cx="3236662" cy="939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BAB0A-0E06-4270-BC5B-D20326FAA53F}">
      <dsp:nvSpPr>
        <dsp:cNvPr id="0" name=""/>
        <dsp:cNvSpPr/>
      </dsp:nvSpPr>
      <dsp:spPr>
        <a:xfrm>
          <a:off x="3709" y="1"/>
          <a:ext cx="3824640" cy="830994"/>
        </a:xfrm>
        <a:prstGeom prst="chevron">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kern="1200" dirty="0" smtClean="0"/>
            <a:t>Now the Burns Cottage Museum</a:t>
          </a:r>
          <a:endParaRPr lang="uk-UA" sz="2800" kern="1200" dirty="0"/>
        </a:p>
      </dsp:txBody>
      <dsp:txXfrm>
        <a:off x="419206" y="1"/>
        <a:ext cx="2993646" cy="8309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14.05.2013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14.05.2013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14.05.2013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14.05.2013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14.05.2013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14.05.2013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14.05.2013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9592" y="163991"/>
            <a:ext cx="7772400" cy="1470025"/>
          </a:xfrm>
          <a:prstGeom prst="rect">
            <a:avLst/>
          </a:prstGeom>
        </p:spPr>
        <p:txBody>
          <a:bodyPr/>
          <a:lstStyle/>
          <a:p>
            <a:pPr lvl="0" rtl="0"/>
            <a:r>
              <a:rPr lang="en-US" sz="5400" dirty="0" smtClean="0"/>
              <a:t>Robert Burns(1759-1796)</a:t>
            </a:r>
            <a:endParaRPr lang="uk-UA" sz="5400" dirty="0"/>
          </a:p>
        </p:txBody>
      </p:sp>
      <p:pic>
        <p:nvPicPr>
          <p:cNvPr id="1026" name="Picture 2" descr="C:\Users\Admin\Desktop\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19268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238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6364057" cy="5355312"/>
          </a:xfrm>
          <a:prstGeom prst="rect">
            <a:avLst/>
          </a:prstGeom>
        </p:spPr>
        <p:txBody>
          <a:bodyPr wrap="square">
            <a:spAutoFit/>
          </a:bodyPr>
          <a:lstStyle/>
          <a:p>
            <a:r>
              <a:rPr lang="en-US" dirty="0" smtClean="0">
                <a:solidFill>
                  <a:schemeClr val="accent6">
                    <a:lumMod val="40000"/>
                    <a:lumOff val="60000"/>
                  </a:schemeClr>
                </a:solidFill>
              </a:rPr>
              <a:t>Robert </a:t>
            </a:r>
            <a:r>
              <a:rPr lang="en-US" dirty="0">
                <a:solidFill>
                  <a:schemeClr val="accent6">
                    <a:lumMod val="40000"/>
                    <a:lumOff val="60000"/>
                  </a:schemeClr>
                </a:solidFill>
              </a:rPr>
              <a:t>Burns (25 January 1759 – 21 July 1796)  was a Scottish poet and lyricist. He is widely regarded as the national poet of Scotland and is celebrated worldwide. He is the best known of the poets who have written in the Scots language, although much of his writing is also in English and a light Scots dialect, accessible to an audience beyond Scotland. He also wrote in standard English, and in these his political or civil commentary is often at its bluntest.</a:t>
            </a:r>
          </a:p>
          <a:p>
            <a:endParaRPr lang="en-US" dirty="0">
              <a:solidFill>
                <a:schemeClr val="accent6">
                  <a:lumMod val="40000"/>
                  <a:lumOff val="60000"/>
                </a:schemeClr>
              </a:solidFill>
            </a:endParaRPr>
          </a:p>
          <a:p>
            <a:r>
              <a:rPr lang="en-US" dirty="0">
                <a:solidFill>
                  <a:schemeClr val="accent6">
                    <a:lumMod val="40000"/>
                    <a:lumOff val="60000"/>
                  </a:schemeClr>
                </a:solidFill>
              </a:rPr>
              <a:t>He is regarded as a pioneer of the Romantic movement, and after his death he became a great source of inspiration to the founders of both liberalism and socialism, and a cultural icon in Scotland and among the Scottish Diaspora around the world. </a:t>
            </a:r>
          </a:p>
          <a:p>
            <a:endParaRPr lang="en-US" dirty="0">
              <a:solidFill>
                <a:schemeClr val="accent6">
                  <a:lumMod val="40000"/>
                  <a:lumOff val="60000"/>
                </a:schemeClr>
              </a:solidFill>
            </a:endParaRPr>
          </a:p>
          <a:p>
            <a:r>
              <a:rPr lang="en-US" dirty="0">
                <a:solidFill>
                  <a:schemeClr val="accent6">
                    <a:lumMod val="40000"/>
                    <a:lumOff val="60000"/>
                  </a:schemeClr>
                </a:solidFill>
              </a:rPr>
              <a:t>As well as making original compositions, Burns also collected folk songs from across Scotland, often revising or adapting them. His poem (and song) "Auld Lang </a:t>
            </a:r>
            <a:r>
              <a:rPr lang="en-US" dirty="0" err="1">
                <a:solidFill>
                  <a:schemeClr val="accent6">
                    <a:lumMod val="40000"/>
                    <a:lumOff val="60000"/>
                  </a:schemeClr>
                </a:solidFill>
              </a:rPr>
              <a:t>Syne</a:t>
            </a:r>
            <a:r>
              <a:rPr lang="en-US" dirty="0">
                <a:solidFill>
                  <a:schemeClr val="accent6">
                    <a:lumMod val="40000"/>
                    <a:lumOff val="60000"/>
                  </a:schemeClr>
                </a:solidFill>
              </a:rPr>
              <a:t>" is often sung at Hogmanay (the last day of the year), and "Scots </a:t>
            </a:r>
            <a:r>
              <a:rPr lang="en-US" dirty="0" err="1">
                <a:solidFill>
                  <a:schemeClr val="accent6">
                    <a:lumMod val="40000"/>
                    <a:lumOff val="60000"/>
                  </a:schemeClr>
                </a:solidFill>
              </a:rPr>
              <a:t>Wha</a:t>
            </a:r>
            <a:r>
              <a:rPr lang="en-US" dirty="0">
                <a:solidFill>
                  <a:schemeClr val="accent6">
                    <a:lumMod val="40000"/>
                    <a:lumOff val="60000"/>
                  </a:schemeClr>
                </a:solidFill>
              </a:rPr>
              <a:t> </a:t>
            </a:r>
            <a:r>
              <a:rPr lang="en-US" dirty="0" err="1" smtClean="0">
                <a:solidFill>
                  <a:schemeClr val="accent6">
                    <a:lumMod val="40000"/>
                    <a:lumOff val="60000"/>
                  </a:schemeClr>
                </a:solidFill>
              </a:rPr>
              <a:t>Hae</a:t>
            </a:r>
            <a:r>
              <a:rPr lang="en-US" dirty="0" smtClean="0">
                <a:solidFill>
                  <a:schemeClr val="accent6">
                    <a:lumMod val="40000"/>
                    <a:lumOff val="60000"/>
                  </a:schemeClr>
                </a:solidFill>
              </a:rPr>
              <a:t> " </a:t>
            </a:r>
            <a:r>
              <a:rPr lang="en-US" dirty="0">
                <a:solidFill>
                  <a:schemeClr val="accent6">
                    <a:lumMod val="40000"/>
                    <a:lumOff val="60000"/>
                  </a:schemeClr>
                </a:solidFill>
              </a:rPr>
              <a:t>served for a long time as an unofficial national anthem of the country. </a:t>
            </a:r>
          </a:p>
        </p:txBody>
      </p:sp>
      <p:pic>
        <p:nvPicPr>
          <p:cNvPr id="2050" name="Picture 2" descr="C:\Users\Admin\Desktop\robert-bur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789632"/>
            <a:ext cx="2802264" cy="430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29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74890"/>
            <a:ext cx="8028384" cy="6555641"/>
          </a:xfrm>
          <a:prstGeom prst="rect">
            <a:avLst/>
          </a:prstGeom>
        </p:spPr>
        <p:txBody>
          <a:bodyPr wrap="square">
            <a:spAutoFit/>
          </a:bodyPr>
          <a:lstStyle/>
          <a:p>
            <a:r>
              <a:rPr lang="en-US" sz="2000" dirty="0"/>
              <a:t>Burns was born two miles  south of </a:t>
            </a:r>
            <a:r>
              <a:rPr lang="en-US" sz="2000" dirty="0" err="1"/>
              <a:t>Ayr</a:t>
            </a:r>
            <a:r>
              <a:rPr lang="en-US" sz="2000" dirty="0"/>
              <a:t>, in </a:t>
            </a:r>
            <a:r>
              <a:rPr lang="en-US" sz="2000" dirty="0" err="1"/>
              <a:t>Alloway</a:t>
            </a:r>
            <a:r>
              <a:rPr lang="en-US" sz="2000" dirty="0"/>
              <a:t>, South Ayrshire, Scotland, the eldest of the seven children of William </a:t>
            </a:r>
            <a:r>
              <a:rPr lang="en-US" sz="2000" dirty="0" err="1" smtClean="0"/>
              <a:t>Burnes</a:t>
            </a:r>
            <a:r>
              <a:rPr lang="en-US" sz="2000" dirty="0"/>
              <a:t>.</a:t>
            </a:r>
            <a:r>
              <a:rPr lang="en-US" sz="2000" dirty="0" smtClean="0"/>
              <a:t> </a:t>
            </a:r>
          </a:p>
          <a:p>
            <a:r>
              <a:rPr lang="en-US" sz="2000" dirty="0" smtClean="0"/>
              <a:t>He </a:t>
            </a:r>
            <a:r>
              <a:rPr lang="en-US" sz="2000" dirty="0"/>
              <a:t>was born in a house built by his father (now the Burns Cottage Museum), where he lived until Easter 1766, when he was seven years old. William </a:t>
            </a:r>
            <a:r>
              <a:rPr lang="en-US" sz="2000" dirty="0" err="1"/>
              <a:t>Burnes</a:t>
            </a:r>
            <a:r>
              <a:rPr lang="en-US" sz="2000" dirty="0"/>
              <a:t> sold the house and took the tenancy of the 70-acre  Mount Oliphant farm, southeast of </a:t>
            </a:r>
            <a:r>
              <a:rPr lang="en-US" sz="2000" dirty="0" err="1"/>
              <a:t>Alloway</a:t>
            </a:r>
            <a:r>
              <a:rPr lang="en-US" sz="2000" dirty="0"/>
              <a:t>. Here Burns grew up in poverty and hardship, and the severe manual </a:t>
            </a:r>
            <a:r>
              <a:rPr lang="en-US" sz="2000" dirty="0" err="1"/>
              <a:t>labour</a:t>
            </a:r>
            <a:r>
              <a:rPr lang="en-US" sz="2000" dirty="0"/>
              <a:t> of the farm left its traces in a premature stoop and a weakened constitution.</a:t>
            </a:r>
          </a:p>
          <a:p>
            <a:endParaRPr lang="en-US" sz="2000" dirty="0"/>
          </a:p>
          <a:p>
            <a:r>
              <a:rPr lang="en-US" sz="2000" dirty="0"/>
              <a:t>He had little regular schooling and got much of his education from his father, who taught his children reading, writing, arithmetic, geography, and history and also wrote for them A Manual Of Christian Belief.  After a few years of home education, Burns was sent to </a:t>
            </a:r>
            <a:r>
              <a:rPr lang="en-US" sz="2000" dirty="0" err="1"/>
              <a:t>Dalrymple</a:t>
            </a:r>
            <a:r>
              <a:rPr lang="en-US" sz="2000" dirty="0"/>
              <a:t> Parish School during the summer of 1772 .</a:t>
            </a:r>
          </a:p>
          <a:p>
            <a:endParaRPr lang="en-US" sz="2000" dirty="0" smtClean="0"/>
          </a:p>
          <a:p>
            <a:r>
              <a:rPr lang="en-US" sz="2000" dirty="0" smtClean="0"/>
              <a:t>By </a:t>
            </a:r>
            <a:r>
              <a:rPr lang="en-US" sz="2000" dirty="0"/>
              <a:t>the age of 15, Burns was the principal </a:t>
            </a:r>
            <a:r>
              <a:rPr lang="en-US" sz="2000" dirty="0" err="1"/>
              <a:t>labourer</a:t>
            </a:r>
            <a:r>
              <a:rPr lang="en-US" sz="2000" dirty="0"/>
              <a:t> at Mount Oliphant. During the harvest of 1774, he was assisted by Nelly Kilpatrick , who inspired his first attempt at poetry, "O, Once I </a:t>
            </a:r>
            <a:r>
              <a:rPr lang="en-US" sz="2000" dirty="0" err="1"/>
              <a:t>Lov'd</a:t>
            </a:r>
            <a:r>
              <a:rPr lang="en-US" sz="2000" dirty="0"/>
              <a:t> A Bonnie Lass". In the summer of 1775, he was sent to finish his education with a tutor at </a:t>
            </a:r>
            <a:r>
              <a:rPr lang="en-US" sz="2000" dirty="0" err="1"/>
              <a:t>Kirkoswald</a:t>
            </a:r>
            <a:r>
              <a:rPr lang="en-US" sz="2000" dirty="0"/>
              <a:t>, where he met Peggy Thompson </a:t>
            </a:r>
            <a:r>
              <a:rPr lang="en-US" sz="2000" dirty="0" smtClean="0"/>
              <a:t>,to </a:t>
            </a:r>
            <a:r>
              <a:rPr lang="en-US" sz="2000" dirty="0"/>
              <a:t>whom he wrote two songs, "Now </a:t>
            </a:r>
            <a:r>
              <a:rPr lang="en-US" sz="2000" dirty="0" err="1"/>
              <a:t>Westlin</a:t>
            </a:r>
            <a:r>
              <a:rPr lang="en-US" sz="2000" dirty="0"/>
              <a:t>' Winds" and "I </a:t>
            </a:r>
            <a:r>
              <a:rPr lang="en-US" sz="2000" dirty="0" err="1"/>
              <a:t>Dream'd</a:t>
            </a:r>
            <a:r>
              <a:rPr lang="en-US" sz="2000" dirty="0"/>
              <a:t> I Lay".</a:t>
            </a:r>
            <a:endParaRPr lang="uk-UA" sz="2000" dirty="0"/>
          </a:p>
        </p:txBody>
      </p:sp>
    </p:spTree>
    <p:extLst>
      <p:ext uri="{BB962C8B-B14F-4D97-AF65-F5344CB8AC3E}">
        <p14:creationId xmlns:p14="http://schemas.microsoft.com/office/powerpoint/2010/main" val="3296587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52935"/>
            <a:ext cx="5112568" cy="39887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0" y="112944"/>
            <a:ext cx="4480132" cy="331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Схема 6"/>
          <p:cNvGraphicFramePr/>
          <p:nvPr>
            <p:extLst>
              <p:ext uri="{D42A27DB-BD31-4B8C-83A1-F6EECF244321}">
                <p14:modId xmlns:p14="http://schemas.microsoft.com/office/powerpoint/2010/main" val="3552013000"/>
              </p:ext>
            </p:extLst>
          </p:nvPr>
        </p:nvGraphicFramePr>
        <p:xfrm>
          <a:off x="4499992" y="404664"/>
          <a:ext cx="4176464" cy="1227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p:cNvGraphicFramePr/>
          <p:nvPr>
            <p:extLst>
              <p:ext uri="{D42A27DB-BD31-4B8C-83A1-F6EECF244321}">
                <p14:modId xmlns:p14="http://schemas.microsoft.com/office/powerpoint/2010/main" val="1305456909"/>
              </p:ext>
            </p:extLst>
          </p:nvPr>
        </p:nvGraphicFramePr>
        <p:xfrm>
          <a:off x="19861" y="4430169"/>
          <a:ext cx="3832060" cy="8309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46338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ipe(down)">
                                      <p:cBhvr>
                                        <p:cTn id="18" dur="580">
                                          <p:stCondLst>
                                            <p:cond delay="0"/>
                                          </p:stCondLst>
                                        </p:cTn>
                                        <p:tgtEl>
                                          <p:spTgt spid="3075"/>
                                        </p:tgtEl>
                                      </p:cBhvr>
                                    </p:animEffect>
                                    <p:anim calcmode="lin" valueType="num">
                                      <p:cBhvr>
                                        <p:cTn id="19"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4" dur="26">
                                          <p:stCondLst>
                                            <p:cond delay="650"/>
                                          </p:stCondLst>
                                        </p:cTn>
                                        <p:tgtEl>
                                          <p:spTgt spid="3075"/>
                                        </p:tgtEl>
                                      </p:cBhvr>
                                      <p:to x="100000" y="60000"/>
                                    </p:animScale>
                                    <p:animScale>
                                      <p:cBhvr>
                                        <p:cTn id="25" dur="166" decel="50000">
                                          <p:stCondLst>
                                            <p:cond delay="676"/>
                                          </p:stCondLst>
                                        </p:cTn>
                                        <p:tgtEl>
                                          <p:spTgt spid="3075"/>
                                        </p:tgtEl>
                                      </p:cBhvr>
                                      <p:to x="100000" y="100000"/>
                                    </p:animScale>
                                    <p:animScale>
                                      <p:cBhvr>
                                        <p:cTn id="26" dur="26">
                                          <p:stCondLst>
                                            <p:cond delay="1312"/>
                                          </p:stCondLst>
                                        </p:cTn>
                                        <p:tgtEl>
                                          <p:spTgt spid="3075"/>
                                        </p:tgtEl>
                                      </p:cBhvr>
                                      <p:to x="100000" y="80000"/>
                                    </p:animScale>
                                    <p:animScale>
                                      <p:cBhvr>
                                        <p:cTn id="27" dur="166" decel="50000">
                                          <p:stCondLst>
                                            <p:cond delay="1338"/>
                                          </p:stCondLst>
                                        </p:cTn>
                                        <p:tgtEl>
                                          <p:spTgt spid="3075"/>
                                        </p:tgtEl>
                                      </p:cBhvr>
                                      <p:to x="100000" y="100000"/>
                                    </p:animScale>
                                    <p:animScale>
                                      <p:cBhvr>
                                        <p:cTn id="28" dur="26">
                                          <p:stCondLst>
                                            <p:cond delay="1642"/>
                                          </p:stCondLst>
                                        </p:cTn>
                                        <p:tgtEl>
                                          <p:spTgt spid="3075"/>
                                        </p:tgtEl>
                                      </p:cBhvr>
                                      <p:to x="100000" y="90000"/>
                                    </p:animScale>
                                    <p:animScale>
                                      <p:cBhvr>
                                        <p:cTn id="29" dur="166" decel="50000">
                                          <p:stCondLst>
                                            <p:cond delay="1668"/>
                                          </p:stCondLst>
                                        </p:cTn>
                                        <p:tgtEl>
                                          <p:spTgt spid="3075"/>
                                        </p:tgtEl>
                                      </p:cBhvr>
                                      <p:to x="100000" y="100000"/>
                                    </p:animScale>
                                    <p:animScale>
                                      <p:cBhvr>
                                        <p:cTn id="30" dur="26">
                                          <p:stCondLst>
                                            <p:cond delay="1808"/>
                                          </p:stCondLst>
                                        </p:cTn>
                                        <p:tgtEl>
                                          <p:spTgt spid="3075"/>
                                        </p:tgtEl>
                                      </p:cBhvr>
                                      <p:to x="100000" y="95000"/>
                                    </p:animScale>
                                    <p:animScale>
                                      <p:cBhvr>
                                        <p:cTn id="31" dur="166" decel="50000">
                                          <p:stCondLst>
                                            <p:cond delay="1834"/>
                                          </p:stCondLst>
                                        </p:cTn>
                                        <p:tgtEl>
                                          <p:spTgt spid="307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03294"/>
            <a:ext cx="4572000" cy="5940088"/>
          </a:xfrm>
          <a:prstGeom prst="rect">
            <a:avLst/>
          </a:prstGeom>
        </p:spPr>
        <p:txBody>
          <a:bodyPr>
            <a:spAutoFit/>
          </a:bodyPr>
          <a:lstStyle/>
          <a:p>
            <a:r>
              <a:rPr lang="en-US" sz="2000" dirty="0" smtClean="0"/>
              <a:t>Despite </a:t>
            </a:r>
            <a:r>
              <a:rPr lang="en-US" sz="2000" dirty="0"/>
              <a:t>his ability and character, William </a:t>
            </a:r>
            <a:r>
              <a:rPr lang="en-US" sz="2000" dirty="0" err="1"/>
              <a:t>Burnes</a:t>
            </a:r>
            <a:r>
              <a:rPr lang="en-US" sz="2000" dirty="0"/>
              <a:t> was consistently unfortunate, and migrated with his large family from farm to farm without ever being able to improve his </a:t>
            </a:r>
            <a:r>
              <a:rPr lang="en-US" sz="2000" dirty="0" smtClean="0"/>
              <a:t>circumstances. His earliest </a:t>
            </a:r>
            <a:r>
              <a:rPr lang="en-US" sz="2000" dirty="0"/>
              <a:t>existing letters date from this time, when he began making romantic overtures to Alison </a:t>
            </a:r>
            <a:r>
              <a:rPr lang="en-US" sz="2000" dirty="0" err="1" smtClean="0"/>
              <a:t>Begbie</a:t>
            </a:r>
            <a:r>
              <a:rPr lang="en-US" sz="2000" dirty="0" smtClean="0"/>
              <a:t> . </a:t>
            </a:r>
            <a:r>
              <a:rPr lang="en-US" sz="2000" dirty="0"/>
              <a:t>In spite of four songs written for her and a suggestion that he was willing to marry her, she rejected him.</a:t>
            </a:r>
          </a:p>
          <a:p>
            <a:r>
              <a:rPr lang="en-US" sz="2000" dirty="0"/>
              <a:t> During this time he met and befriended Captain Richard Brown who encouraged him to become a poet.</a:t>
            </a:r>
          </a:p>
          <a:p>
            <a:r>
              <a:rPr lang="en-US" sz="2000" dirty="0"/>
              <a:t>He continued to write poems and songs and began a commonplace book in 1783, while his father fought a legal dispute with his landlord. The case went to the Court of Session, and </a:t>
            </a:r>
            <a:r>
              <a:rPr lang="en-US" sz="2000" dirty="0" err="1"/>
              <a:t>Burnes</a:t>
            </a:r>
            <a:r>
              <a:rPr lang="en-US" sz="2000" dirty="0"/>
              <a:t> was upheld in January 1784, a fortnight before he died.</a:t>
            </a:r>
            <a:endParaRPr lang="uk-UA" sz="20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764704"/>
            <a:ext cx="2266001" cy="30706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154448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21827" y="0"/>
            <a:ext cx="3794308" cy="923330"/>
          </a:xfrm>
          <a:prstGeom prst="rect">
            <a:avLst/>
          </a:prstGeom>
        </p:spPr>
        <p:txBody>
          <a:bodyPr wrap="none">
            <a:spAutoFit/>
          </a:bodyPr>
          <a:lstStyle/>
          <a:p>
            <a:pPr algn="ctr"/>
            <a:r>
              <a:rPr lang="en-US" sz="5400" dirty="0"/>
              <a:t>Literary style</a:t>
            </a:r>
            <a:endParaRPr lang="uk-UA" sz="5400" dirty="0"/>
          </a:p>
        </p:txBody>
      </p:sp>
      <p:sp>
        <p:nvSpPr>
          <p:cNvPr id="5" name="Прямоугольник 4"/>
          <p:cNvSpPr/>
          <p:nvPr/>
        </p:nvSpPr>
        <p:spPr>
          <a:xfrm>
            <a:off x="108929" y="764704"/>
            <a:ext cx="5893778" cy="6524863"/>
          </a:xfrm>
          <a:prstGeom prst="rect">
            <a:avLst/>
          </a:prstGeom>
        </p:spPr>
        <p:txBody>
          <a:bodyPr wrap="square">
            <a:spAutoFit/>
          </a:bodyPr>
          <a:lstStyle/>
          <a:p>
            <a:r>
              <a:rPr lang="en-US" sz="2000" dirty="0" smtClean="0"/>
              <a:t>Burn‘s </a:t>
            </a:r>
            <a:r>
              <a:rPr lang="en-US" sz="2000" dirty="0"/>
              <a:t>style is marked by spontaneity, directness and sincerity, and ranges from the tender intensity of some of his lyrics through the </a:t>
            </a:r>
            <a:r>
              <a:rPr lang="en-US" sz="2000" dirty="0" err="1"/>
              <a:t>humour</a:t>
            </a:r>
            <a:r>
              <a:rPr lang="en-US" sz="2000" dirty="0"/>
              <a:t> of "Tam o' </a:t>
            </a:r>
            <a:r>
              <a:rPr lang="en-US" sz="2000" dirty="0" err="1" smtClean="0"/>
              <a:t>Shanter</a:t>
            </a:r>
            <a:r>
              <a:rPr lang="en-US" sz="2000" dirty="0" smtClean="0"/>
              <a:t> " </a:t>
            </a:r>
            <a:r>
              <a:rPr lang="en-US" sz="2000" dirty="0"/>
              <a:t>and the satire of "Holy Willie's Prayer" and "The Holy Fair".</a:t>
            </a:r>
          </a:p>
          <a:p>
            <a:r>
              <a:rPr lang="en-US" sz="2000" dirty="0" smtClean="0"/>
              <a:t> </a:t>
            </a:r>
          </a:p>
          <a:p>
            <a:r>
              <a:rPr lang="en-US" sz="2000" dirty="0" smtClean="0"/>
              <a:t>Burn's </a:t>
            </a:r>
            <a:r>
              <a:rPr lang="en-US" sz="2000" dirty="0"/>
              <a:t>poetry drew upon a substantial familiarity with and knowledge of Classical, Biblical, and English literature, as well as the Scottish </a:t>
            </a:r>
            <a:r>
              <a:rPr lang="en-US" sz="2000" dirty="0" smtClean="0"/>
              <a:t>tradition </a:t>
            </a:r>
            <a:r>
              <a:rPr lang="en-US" sz="2000" dirty="0"/>
              <a:t>.Burns was skilled in writing not only in the Scots language but also in the Scottish English dialect of the English language. Some of his works, such as "Love and Liberty" (also known as "The Jolly Beggars"), are written in both Scots and English for various effects.</a:t>
            </a:r>
          </a:p>
          <a:p>
            <a:endParaRPr lang="en-US" sz="2000" dirty="0" smtClean="0"/>
          </a:p>
          <a:p>
            <a:r>
              <a:rPr lang="en-US" sz="2000" dirty="0" smtClean="0"/>
              <a:t>The </a:t>
            </a:r>
            <a:r>
              <a:rPr lang="en-US" sz="2000" dirty="0"/>
              <a:t>strong emotional highs and lows associated with many of </a:t>
            </a:r>
            <a:r>
              <a:rPr lang="en-US" sz="2000" dirty="0" smtClean="0"/>
              <a:t>Burns‘ s poems ,</a:t>
            </a:r>
            <a:r>
              <a:rPr lang="en-US" sz="2000" dirty="0"/>
              <a:t>to suggest that he suffered from manic depression—a hypothesis . </a:t>
            </a:r>
            <a:r>
              <a:rPr lang="en-US" sz="2000" dirty="0" smtClean="0"/>
              <a:t> </a:t>
            </a:r>
          </a:p>
          <a:p>
            <a:r>
              <a:rPr lang="en-US" sz="2000" dirty="0" smtClean="0"/>
              <a:t>Statue </a:t>
            </a:r>
            <a:r>
              <a:rPr lang="en-US" sz="2000" dirty="0"/>
              <a:t>of Burns in Dumfries town </a:t>
            </a:r>
            <a:r>
              <a:rPr lang="en-US" sz="2000" dirty="0" err="1" smtClean="0"/>
              <a:t>centre</a:t>
            </a:r>
            <a:r>
              <a:rPr lang="en-US" sz="2000" dirty="0" smtClean="0"/>
              <a:t> , </a:t>
            </a:r>
            <a:r>
              <a:rPr lang="en-US" sz="2000" dirty="0"/>
              <a:t>unveiled in 1882.</a:t>
            </a:r>
          </a:p>
          <a:p>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707" y="1556792"/>
            <a:ext cx="2664296" cy="3873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19087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22428"/>
            <a:ext cx="7992888" cy="1138773"/>
          </a:xfrm>
          <a:prstGeom prst="rect">
            <a:avLst/>
          </a:prstGeom>
        </p:spPr>
        <p:txBody>
          <a:bodyPr wrap="square">
            <a:spAutoFit/>
          </a:bodyPr>
          <a:lstStyle/>
          <a:p>
            <a:pPr algn="ctr"/>
            <a:r>
              <a:rPr lang="en-US" sz="4800" dirty="0"/>
              <a:t>Failing health and death</a:t>
            </a:r>
          </a:p>
          <a:p>
            <a:r>
              <a:rPr lang="en-US" sz="2000" dirty="0"/>
              <a:t> </a:t>
            </a:r>
            <a:r>
              <a:rPr lang="en-US" sz="2000" dirty="0" smtClean="0"/>
              <a:t> </a:t>
            </a:r>
            <a:endParaRPr lang="en-US" sz="2000" dirty="0"/>
          </a:p>
        </p:txBody>
      </p:sp>
      <p:sp>
        <p:nvSpPr>
          <p:cNvPr id="5" name="Прямоугольник 4"/>
          <p:cNvSpPr/>
          <p:nvPr/>
        </p:nvSpPr>
        <p:spPr>
          <a:xfrm>
            <a:off x="107504" y="1124744"/>
            <a:ext cx="4572000" cy="3785652"/>
          </a:xfrm>
          <a:prstGeom prst="rect">
            <a:avLst/>
          </a:prstGeom>
        </p:spPr>
        <p:txBody>
          <a:bodyPr>
            <a:spAutoFit/>
          </a:bodyPr>
          <a:lstStyle/>
          <a:p>
            <a:r>
              <a:rPr lang="en-US" sz="2000" dirty="0"/>
              <a:t>As his health began to give way, he began to age prematurely and fell into fits of despondency. The habits of intemperance </a:t>
            </a:r>
            <a:r>
              <a:rPr lang="en-US" sz="2000" dirty="0" smtClean="0"/>
              <a:t>are </a:t>
            </a:r>
            <a:r>
              <a:rPr lang="en-US" sz="2000" dirty="0"/>
              <a:t>said to have aggravated his long-standing possible rheumatic heart condition</a:t>
            </a:r>
            <a:r>
              <a:rPr lang="en-US" sz="2000" dirty="0" smtClean="0"/>
              <a:t>. </a:t>
            </a:r>
            <a:r>
              <a:rPr lang="en-US" sz="2000" dirty="0"/>
              <a:t>His death followed a dental extraction in winter 1795.</a:t>
            </a:r>
            <a:endParaRPr lang="en-US" sz="2000" dirty="0" smtClean="0"/>
          </a:p>
          <a:p>
            <a:endParaRPr lang="en-US" sz="2000" dirty="0"/>
          </a:p>
          <a:p>
            <a:r>
              <a:rPr lang="en-US" sz="2000" dirty="0" smtClean="0"/>
              <a:t>On </a:t>
            </a:r>
            <a:r>
              <a:rPr lang="en-US" sz="2000" dirty="0"/>
              <a:t>the morning of 21 July 1796 Burns died in Dumfries, at the age of 37. Through his twelve children, Burns has over 600 living </a:t>
            </a:r>
            <a:r>
              <a:rPr lang="en-US" sz="2000" dirty="0" err="1"/>
              <a:t>descendents</a:t>
            </a:r>
            <a:r>
              <a:rPr lang="en-US" sz="2000" dirty="0"/>
              <a:t> as of 2012.</a:t>
            </a:r>
            <a:endParaRPr lang="uk-UA"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12776"/>
            <a:ext cx="3995936" cy="2343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216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316</TotalTime>
  <Words>870</Words>
  <Application>Microsoft Office PowerPoint</Application>
  <PresentationFormat>Экран (4:3)</PresentationFormat>
  <Paragraphs>29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Burns(1759-1796)</dc:title>
  <dc:creator>Зоряночка</dc:creator>
  <cp:lastModifiedBy>Admin</cp:lastModifiedBy>
  <cp:revision>18</cp:revision>
  <dcterms:created xsi:type="dcterms:W3CDTF">2013-03-19T14:41:55Z</dcterms:created>
  <dcterms:modified xsi:type="dcterms:W3CDTF">2013-05-14T18:18:45Z</dcterms:modified>
</cp:coreProperties>
</file>