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EE298-7FC3-466E-9568-3D44844320A0}" type="datetimeFigureOut">
              <a:rPr lang="ru-RU" smtClean="0"/>
              <a:t>12.05.2013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7F797-95F5-438B-8679-B0EDB91B4DD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B16E68-F2F6-40A8-BCD6-15D7EB10EBC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C44562F-68FD-4DE2-BA51-943BC8B8A6B0}" type="datetimeFigureOut">
              <a:rPr lang="ru-RU" smtClean="0"/>
              <a:t>12.05.2013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B16E68-F2F6-40A8-BCD6-15D7EB10EBCA}"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44562F-68FD-4DE2-BA51-943BC8B8A6B0}" type="datetimeFigureOut">
              <a:rPr lang="ru-RU" smtClean="0"/>
              <a:t>12.05.2013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B16E68-F2F6-40A8-BCD6-15D7EB10EBC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r.wikipedia.org/wiki/L%27Amour_et_l%27Occident" TargetMode="External"/><Relationship Id="rId2" Type="http://schemas.openxmlformats.org/officeDocument/2006/relationships/hyperlink" Target="http://fr.wikipedia.org/wiki/Denis_de_Rougemont" TargetMode="External"/><Relationship Id="rId1" Type="http://schemas.openxmlformats.org/officeDocument/2006/relationships/slideLayout" Target="../slideLayouts/slideLayout2.xml"/><Relationship Id="rId5" Type="http://schemas.openxmlformats.org/officeDocument/2006/relationships/hyperlink" Target="http://fr.wikipedia.org/wiki/Michel_Zink" TargetMode="External"/><Relationship Id="rId4" Type="http://schemas.openxmlformats.org/officeDocument/2006/relationships/hyperlink" Target="http://fr.wikipedia.org/wiki/Philippe_Walte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Sp%C3%A9cial:Ouvrages_de_r%C3%A9f%C3%A9rence/978-2253004363" TargetMode="External"/><Relationship Id="rId3" Type="http://schemas.openxmlformats.org/officeDocument/2006/relationships/hyperlink" Target="http://fr.wikipedia.org/wiki/Sp%C3%A9cial:Ouvrages_de_r%C3%A9f%C3%A9rence/2-7616-1228-0" TargetMode="External"/><Relationship Id="rId7" Type="http://schemas.openxmlformats.org/officeDocument/2006/relationships/hyperlink" Target="http://fr.wikipedia.org/wiki/Sp%C3%A9cial:Ouvrages_de_r%C3%A9f%C3%A9rence/2-86477-213-2" TargetMode="External"/><Relationship Id="rId2" Type="http://schemas.openxmlformats.org/officeDocument/2006/relationships/hyperlink" Target="http://fr.wikipedia.org/wiki/Sp%C3%A9cial:Ouvrages_de_r%C3%A9f%C3%A9rence/2-268-04007-0" TargetMode="External"/><Relationship Id="rId1" Type="http://schemas.openxmlformats.org/officeDocument/2006/relationships/slideLayout" Target="../slideLayouts/slideLayout2.xml"/><Relationship Id="rId6" Type="http://schemas.openxmlformats.org/officeDocument/2006/relationships/hyperlink" Target="http://fr.wikipedia.org/wiki/Thierry_Jigourel" TargetMode="External"/><Relationship Id="rId5" Type="http://schemas.openxmlformats.org/officeDocument/2006/relationships/hyperlink" Target="http://fr.wikipedia.org/wiki/Sp%C3%A9cial:Ouvrages_de_r%C3%A9f%C3%A9rence/2844210260" TargetMode="External"/><Relationship Id="rId4" Type="http://schemas.openxmlformats.org/officeDocument/2006/relationships/hyperlink" Target="http://fr.wikipedia.org/wiki/Jacques_Chocheyra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fr.wikipedia.org/wiki/Arthur_(bande_dessin%C3%A9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fr.wikipedia.org/wiki/L%27%C3%89ternel_Retour" TargetMode="External"/><Relationship Id="rId13" Type="http://schemas.openxmlformats.org/officeDocument/2006/relationships/hyperlink" Target="http://fr.wikipedia.org/wiki/1972_au_cin%C3%A9ma" TargetMode="External"/><Relationship Id="rId18" Type="http://schemas.openxmlformats.org/officeDocument/2006/relationships/hyperlink" Target="http://fr.wikipedia.org/w/index.php?title=Fabrizio_Costa&amp;action=edit&amp;redlink=1" TargetMode="External"/><Relationship Id="rId26" Type="http://schemas.openxmlformats.org/officeDocument/2006/relationships/hyperlink" Target="http://fr.wikipedia.org/wiki/Sophia_Myles" TargetMode="External"/><Relationship Id="rId3" Type="http://schemas.openxmlformats.org/officeDocument/2006/relationships/hyperlink" Target="http://fr.wikipedia.org/wiki/Albert_Capellani" TargetMode="External"/><Relationship Id="rId21" Type="http://schemas.openxmlformats.org/officeDocument/2006/relationships/hyperlink" Target="http://fr.wikipedia.org/w/index.php?title=Thierry_Schiel&amp;action=edit&amp;redlink=1" TargetMode="External"/><Relationship Id="rId7" Type="http://schemas.openxmlformats.org/officeDocument/2006/relationships/hyperlink" Target="http://fr.wikipedia.org/wiki/1943_au_cin%C3%A9ma" TargetMode="External"/><Relationship Id="rId12" Type="http://schemas.openxmlformats.org/officeDocument/2006/relationships/hyperlink" Target="http://fr.wikipedia.org/wiki/Madeleine_Sologne" TargetMode="External"/><Relationship Id="rId17" Type="http://schemas.openxmlformats.org/officeDocument/2006/relationships/hyperlink" Target="http://fr.wikipedia.org/wiki/Le_C%C5%93ur_et_l%27%C3%89p%C3%A9e" TargetMode="External"/><Relationship Id="rId25" Type="http://schemas.openxmlformats.org/officeDocument/2006/relationships/hyperlink" Target="http://fr.wikipedia.org/wiki/James_Franco" TargetMode="External"/><Relationship Id="rId2" Type="http://schemas.openxmlformats.org/officeDocument/2006/relationships/hyperlink" Target="http://fr.wikipedia.org/wiki/1911_au_cin%C3%A9ma" TargetMode="External"/><Relationship Id="rId16" Type="http://schemas.openxmlformats.org/officeDocument/2006/relationships/hyperlink" Target="http://fr.wikipedia.org/wiki/1998_au_cin%C3%A9ma" TargetMode="External"/><Relationship Id="rId20" Type="http://schemas.openxmlformats.org/officeDocument/2006/relationships/hyperlink" Target="http://fr.wikipedia.org/wiki/Tristan_et_Iseut_(film,_2002)" TargetMode="External"/><Relationship Id="rId1" Type="http://schemas.openxmlformats.org/officeDocument/2006/relationships/slideLayout" Target="../slideLayouts/slideLayout2.xml"/><Relationship Id="rId6" Type="http://schemas.openxmlformats.org/officeDocument/2006/relationships/hyperlink" Target="http://fr.wikipedia.org/wiki/Franz_Toussaint" TargetMode="External"/><Relationship Id="rId11" Type="http://schemas.openxmlformats.org/officeDocument/2006/relationships/hyperlink" Target="http://fr.wikipedia.org/wiki/Jean_Marais" TargetMode="External"/><Relationship Id="rId24" Type="http://schemas.openxmlformats.org/officeDocument/2006/relationships/hyperlink" Target="http://fr.wikipedia.org/wiki/Kevin_Reynolds" TargetMode="External"/><Relationship Id="rId5" Type="http://schemas.openxmlformats.org/officeDocument/2006/relationships/hyperlink" Target="http://fr.wikipedia.org/w/index.php?title=Maurice_Mariaud&amp;action=edit&amp;redlink=1" TargetMode="External"/><Relationship Id="rId15" Type="http://schemas.openxmlformats.org/officeDocument/2006/relationships/hyperlink" Target="http://fr.wikipedia.org/wiki/Magma_(groupe)" TargetMode="External"/><Relationship Id="rId23" Type="http://schemas.openxmlformats.org/officeDocument/2006/relationships/hyperlink" Target="http://fr.wikipedia.org/wiki/Tristan_%26_Yseult_(film)" TargetMode="External"/><Relationship Id="rId28" Type="http://schemas.openxmlformats.org/officeDocument/2006/relationships/hyperlink" Target="http://fr.wikipedia.org/wiki/Tony_Scott" TargetMode="External"/><Relationship Id="rId10" Type="http://schemas.openxmlformats.org/officeDocument/2006/relationships/hyperlink" Target="http://fr.wikipedia.org/wiki/Jean_Cocteau" TargetMode="External"/><Relationship Id="rId19" Type="http://schemas.openxmlformats.org/officeDocument/2006/relationships/hyperlink" Target="http://fr.wikipedia.org/wiki/2002_au_cin%C3%A9ma" TargetMode="External"/><Relationship Id="rId4" Type="http://schemas.openxmlformats.org/officeDocument/2006/relationships/hyperlink" Target="http://fr.wikipedia.org/wiki/1920_au_cin%C3%A9ma" TargetMode="External"/><Relationship Id="rId9" Type="http://schemas.openxmlformats.org/officeDocument/2006/relationships/hyperlink" Target="http://fr.wikipedia.org/wiki/Jean_Delannoy" TargetMode="External"/><Relationship Id="rId14" Type="http://schemas.openxmlformats.org/officeDocument/2006/relationships/hyperlink" Target="http://fr.wikipedia.org/wiki/Yvan_Lagrange" TargetMode="External"/><Relationship Id="rId22" Type="http://schemas.openxmlformats.org/officeDocument/2006/relationships/hyperlink" Target="http://fr.wikipedia.org/wiki/2006_au_cin%C3%A9ma" TargetMode="External"/><Relationship Id="rId27" Type="http://schemas.openxmlformats.org/officeDocument/2006/relationships/hyperlink" Target="http://fr.wikipedia.org/wiki/Ridley_Scot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900106"/>
          </a:xfrm>
        </p:spPr>
        <p:txBody>
          <a:bodyPr>
            <a:noAutofit/>
          </a:bodyPr>
          <a:lstStyle/>
          <a:p>
            <a:r>
              <a:rPr lang="fr-FR" sz="6600" b="0" dirty="0" smtClean="0"/>
              <a:t>Tristan et </a:t>
            </a:r>
            <a:r>
              <a:rPr lang="fr-FR" sz="6600" b="0" dirty="0" smtClean="0"/>
              <a:t>Iseut</a:t>
            </a:r>
            <a:endParaRPr lang="ru-RU" sz="6600" dirty="0"/>
          </a:p>
        </p:txBody>
      </p:sp>
      <p:sp>
        <p:nvSpPr>
          <p:cNvPr id="3" name="Подзаголовок 2"/>
          <p:cNvSpPr>
            <a:spLocks noGrp="1"/>
          </p:cNvSpPr>
          <p:nvPr>
            <p:ph type="subTitle" idx="1"/>
          </p:nvPr>
        </p:nvSpPr>
        <p:spPr>
          <a:xfrm>
            <a:off x="571472" y="4714884"/>
            <a:ext cx="7772400" cy="1601356"/>
          </a:xfrm>
        </p:spPr>
        <p:txBody>
          <a:bodyPr>
            <a:normAutofit/>
          </a:bodyPr>
          <a:lstStyle/>
          <a:p>
            <a:pPr algn="ctr"/>
            <a:r>
              <a:rPr lang="fr-FR" dirty="0" smtClean="0">
                <a:solidFill>
                  <a:schemeClr val="tx1">
                    <a:lumMod val="50000"/>
                    <a:lumOff val="50000"/>
                  </a:schemeClr>
                </a:solidFill>
              </a:rPr>
              <a:t>L’histoire de </a:t>
            </a:r>
            <a:r>
              <a:rPr lang="fr-FR" b="1" dirty="0" smtClean="0">
                <a:solidFill>
                  <a:schemeClr val="tx1">
                    <a:lumMod val="50000"/>
                    <a:lumOff val="50000"/>
                  </a:schemeClr>
                </a:solidFill>
              </a:rPr>
              <a:t>Tristan et Iseut</a:t>
            </a:r>
            <a:r>
              <a:rPr lang="fr-FR" dirty="0" smtClean="0">
                <a:solidFill>
                  <a:schemeClr val="tx1">
                    <a:lumMod val="50000"/>
                    <a:lumOff val="50000"/>
                  </a:schemeClr>
                </a:solidFill>
              </a:rPr>
              <a:t> (ou Iseult, Yseut, Yseult, ainsi qu'Isolde et Ysolde) a traversé les siècles pour intégrer la littérature. Elle est d’origine </a:t>
            </a:r>
            <a:r>
              <a:rPr lang="fr-FR" dirty="0" smtClean="0">
                <a:solidFill>
                  <a:schemeClr val="tx1">
                    <a:lumMod val="50000"/>
                    <a:lumOff val="50000"/>
                  </a:schemeClr>
                </a:solidFill>
              </a:rPr>
              <a:t>celtique, </a:t>
            </a:r>
            <a:r>
              <a:rPr lang="fr-FR" dirty="0" smtClean="0">
                <a:solidFill>
                  <a:schemeClr val="tx1">
                    <a:lumMod val="50000"/>
                    <a:lumOff val="50000"/>
                  </a:schemeClr>
                </a:solidFill>
              </a:rPr>
              <a:t>mais ce sont les poètes </a:t>
            </a:r>
            <a:r>
              <a:rPr lang="fr-FR" dirty="0" smtClean="0">
                <a:solidFill>
                  <a:schemeClr val="tx1">
                    <a:lumMod val="50000"/>
                    <a:lumOff val="50000"/>
                  </a:schemeClr>
                </a:solidFill>
              </a:rPr>
              <a:t>normands</a:t>
            </a:r>
            <a:r>
              <a:rPr lang="uk-UA" dirty="0" smtClean="0">
                <a:solidFill>
                  <a:schemeClr val="tx1">
                    <a:lumMod val="50000"/>
                    <a:lumOff val="50000"/>
                  </a:schemeClr>
                </a:solidFill>
              </a:rPr>
              <a:t> </a:t>
            </a:r>
            <a:r>
              <a:rPr lang="fr-FR" dirty="0" smtClean="0">
                <a:solidFill>
                  <a:schemeClr val="tx1">
                    <a:lumMod val="50000"/>
                    <a:lumOff val="50000"/>
                  </a:schemeClr>
                </a:solidFill>
              </a:rPr>
              <a:t>qui </a:t>
            </a:r>
            <a:r>
              <a:rPr lang="fr-FR" dirty="0" smtClean="0">
                <a:solidFill>
                  <a:schemeClr val="tx1">
                    <a:lumMod val="50000"/>
                    <a:lumOff val="50000"/>
                  </a:schemeClr>
                </a:solidFill>
              </a:rPr>
              <a:t>en ont fait les premières rédactions qui nous sont conservées.</a:t>
            </a:r>
            <a:endParaRPr lang="ru-RU" dirty="0">
              <a:solidFill>
                <a:schemeClr val="tx1">
                  <a:lumMod val="50000"/>
                  <a:lumOff val="50000"/>
                </a:schemeClr>
              </a:solidFill>
            </a:endParaRPr>
          </a:p>
        </p:txBody>
      </p:sp>
      <p:pic>
        <p:nvPicPr>
          <p:cNvPr id="25606" name="Picture 6" descr="C:\Users\Пользователь\Desktop\оо\Tristan_Iseult_fountain_Louvre_OA10958.jpg"/>
          <p:cNvPicPr>
            <a:picLocks noChangeAspect="1" noChangeArrowheads="1"/>
          </p:cNvPicPr>
          <p:nvPr/>
        </p:nvPicPr>
        <p:blipFill>
          <a:blip r:embed="rId2" cstate="print"/>
          <a:srcRect/>
          <a:stretch>
            <a:fillRect/>
          </a:stretch>
        </p:blipFill>
        <p:spPr bwMode="auto">
          <a:xfrm>
            <a:off x="714348" y="1283953"/>
            <a:ext cx="3429024" cy="3106693"/>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4286248" y="1714488"/>
            <a:ext cx="3571900" cy="369332"/>
          </a:xfrm>
          <a:prstGeom prst="rect">
            <a:avLst/>
          </a:prstGeom>
        </p:spPr>
        <p:txBody>
          <a:bodyPr wrap="square">
            <a:spAutoFit/>
          </a:bodyPr>
          <a:lstStyle/>
          <a:p>
            <a:r>
              <a:rPr lang="fr-FR" dirty="0"/>
              <a:t>Tristan et Iseut à la fontaine</a:t>
            </a:r>
            <a:endParaRPr lang="ru-RU" dirty="0"/>
          </a:p>
        </p:txBody>
      </p:sp>
      <p:sp>
        <p:nvSpPr>
          <p:cNvPr id="11" name="TextBox 10"/>
          <p:cNvSpPr txBox="1"/>
          <p:nvPr/>
        </p:nvSpPr>
        <p:spPr>
          <a:xfrm>
            <a:off x="4786314" y="6500834"/>
            <a:ext cx="3929090" cy="369332"/>
          </a:xfrm>
          <a:prstGeom prst="rect">
            <a:avLst/>
          </a:prstGeom>
          <a:noFill/>
        </p:spPr>
        <p:txBody>
          <a:bodyPr wrap="square" rtlCol="0">
            <a:spAutoFit/>
          </a:bodyPr>
          <a:lstStyle/>
          <a:p>
            <a:r>
              <a:rPr lang="en-US" dirty="0" err="1" smtClean="0"/>
              <a:t>Anastassya</a:t>
            </a:r>
            <a:r>
              <a:rPr lang="en-US" dirty="0" smtClean="0"/>
              <a:t> </a:t>
            </a:r>
            <a:r>
              <a:rPr lang="en-US" dirty="0" err="1" smtClean="0"/>
              <a:t>Klichtchenko</a:t>
            </a:r>
            <a:r>
              <a:rPr lang="en-US" dirty="0" smtClean="0"/>
              <a:t> 10-B</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par>
                          <p:cTn id="17" fill="hold">
                            <p:stCondLst>
                              <p:cond delay="3000"/>
                            </p:stCondLst>
                            <p:childTnLst>
                              <p:par>
                                <p:cTn id="18" presetID="5"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357826"/>
            <a:ext cx="8183880" cy="1051560"/>
          </a:xfrm>
        </p:spPr>
        <p:txBody>
          <a:bodyPr>
            <a:normAutofit/>
          </a:bodyPr>
          <a:lstStyle/>
          <a:p>
            <a:r>
              <a:rPr lang="en-US" dirty="0" err="1" smtClean="0"/>
              <a:t>Bibliographie</a:t>
            </a:r>
            <a:endParaRPr lang="ru-RU" dirty="0"/>
          </a:p>
        </p:txBody>
      </p:sp>
      <p:sp>
        <p:nvSpPr>
          <p:cNvPr id="3" name="Содержимое 2"/>
          <p:cNvSpPr>
            <a:spLocks noGrp="1"/>
          </p:cNvSpPr>
          <p:nvPr>
            <p:ph idx="1"/>
          </p:nvPr>
        </p:nvSpPr>
        <p:spPr>
          <a:xfrm>
            <a:off x="502920" y="530352"/>
            <a:ext cx="8183880" cy="4970350"/>
          </a:xfrm>
        </p:spPr>
        <p:txBody>
          <a:bodyPr>
            <a:normAutofit fontScale="85000" lnSpcReduction="10000"/>
          </a:bodyPr>
          <a:lstStyle/>
          <a:p>
            <a:r>
              <a:rPr lang="fr-FR" dirty="0" smtClean="0"/>
              <a:t>Emmanuèle Baumgartner, </a:t>
            </a:r>
            <a:r>
              <a:rPr lang="fr-FR" i="1" dirty="0" smtClean="0"/>
              <a:t>Tristan et Iseut, De la légende aux récits en vers</a:t>
            </a:r>
            <a:r>
              <a:rPr lang="fr-FR" dirty="0" smtClean="0"/>
              <a:t>, Paris, P.U.F, 1993</a:t>
            </a:r>
          </a:p>
          <a:p>
            <a:r>
              <a:rPr lang="fr-FR" dirty="0" smtClean="0"/>
              <a:t>Jean-Charles Huchet, </a:t>
            </a:r>
            <a:r>
              <a:rPr lang="fr-FR" i="1" dirty="0" smtClean="0"/>
              <a:t>Tristan et le sang de l'écriture</a:t>
            </a:r>
            <a:r>
              <a:rPr lang="fr-FR" dirty="0" smtClean="0"/>
              <a:t>, Paris, P.U.F, 1990</a:t>
            </a:r>
          </a:p>
          <a:p>
            <a:r>
              <a:rPr lang="fr-FR" dirty="0" smtClean="0"/>
              <a:t>Jacques Ribard, Le </a:t>
            </a:r>
            <a:r>
              <a:rPr lang="fr-FR" i="1" dirty="0" smtClean="0"/>
              <a:t>Tristan</a:t>
            </a:r>
            <a:r>
              <a:rPr lang="fr-FR" dirty="0" smtClean="0"/>
              <a:t> de Béroul, un monde de l'illusion ?, in </a:t>
            </a:r>
            <a:r>
              <a:rPr lang="fr-FR" i="1" dirty="0" smtClean="0"/>
              <a:t>Du mythique au mystique. La littérature médiévale et ses symboles</a:t>
            </a:r>
            <a:r>
              <a:rPr lang="fr-FR" dirty="0" smtClean="0"/>
              <a:t>, Paris, Champion, 1995</a:t>
            </a:r>
          </a:p>
          <a:p>
            <a:r>
              <a:rPr lang="fr-FR" dirty="0" smtClean="0">
                <a:hlinkClick r:id="rId2" tooltip="Denis de Rougemont"/>
              </a:rPr>
              <a:t>Denis de Rougemont</a:t>
            </a:r>
            <a:r>
              <a:rPr lang="fr-FR" dirty="0" smtClean="0"/>
              <a:t>, </a:t>
            </a:r>
            <a:r>
              <a:rPr lang="fr-FR" i="1" dirty="0" smtClean="0">
                <a:hlinkClick r:id="rId3" tooltip="L'Amour et l'Occident"/>
              </a:rPr>
              <a:t>L'Amour et l'Occident</a:t>
            </a:r>
            <a:r>
              <a:rPr lang="fr-FR" dirty="0" smtClean="0"/>
              <a:t> (1939, édition définitive 1972)</a:t>
            </a:r>
          </a:p>
          <a:p>
            <a:r>
              <a:rPr lang="fr-FR" dirty="0" smtClean="0">
                <a:hlinkClick r:id="rId4" tooltip="Philippe Walter"/>
              </a:rPr>
              <a:t>Philippe Walter</a:t>
            </a:r>
            <a:r>
              <a:rPr lang="fr-FR" dirty="0" smtClean="0"/>
              <a:t>, </a:t>
            </a:r>
            <a:r>
              <a:rPr lang="fr-FR" i="1" dirty="0" smtClean="0"/>
              <a:t>Tristan et Yseut. Le porcher et la truie</a:t>
            </a:r>
            <a:r>
              <a:rPr lang="fr-FR" dirty="0" smtClean="0"/>
              <a:t>, Paris, Imago, 2006.</a:t>
            </a:r>
          </a:p>
          <a:p>
            <a:r>
              <a:rPr lang="fr-FR" dirty="0" smtClean="0">
                <a:hlinkClick r:id="rId5" tooltip="Michel Zink"/>
              </a:rPr>
              <a:t>Michel Zink</a:t>
            </a:r>
            <a:r>
              <a:rPr lang="fr-FR" dirty="0" smtClean="0"/>
              <a:t>, </a:t>
            </a:r>
            <a:r>
              <a:rPr lang="fr-FR" i="1" dirty="0" smtClean="0"/>
              <a:t>Introduction à la littérature française du Moyen Âge</a:t>
            </a:r>
            <a:r>
              <a:rPr lang="fr-FR" dirty="0" smtClean="0"/>
              <a:t>, Paris, Le livre de poche, 1993</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357826"/>
            <a:ext cx="8183880" cy="1051560"/>
          </a:xfrm>
        </p:spPr>
        <p:txBody>
          <a:bodyPr>
            <a:normAutofit/>
          </a:bodyPr>
          <a:lstStyle/>
          <a:p>
            <a:r>
              <a:rPr lang="en-US" dirty="0" smtClean="0"/>
              <a:t>Romans/</a:t>
            </a:r>
            <a:r>
              <a:rPr lang="en-US" dirty="0" err="1" smtClean="0"/>
              <a:t>récits</a:t>
            </a:r>
            <a:endParaRPr lang="ru-RU" dirty="0"/>
          </a:p>
        </p:txBody>
      </p:sp>
      <p:sp>
        <p:nvSpPr>
          <p:cNvPr id="3" name="Содержимое 2"/>
          <p:cNvSpPr>
            <a:spLocks noGrp="1"/>
          </p:cNvSpPr>
          <p:nvPr>
            <p:ph idx="1"/>
          </p:nvPr>
        </p:nvSpPr>
        <p:spPr>
          <a:xfrm>
            <a:off x="502920" y="530352"/>
            <a:ext cx="8183880" cy="5113226"/>
          </a:xfrm>
        </p:spPr>
        <p:txBody>
          <a:bodyPr>
            <a:normAutofit fontScale="77500" lnSpcReduction="20000"/>
          </a:bodyPr>
          <a:lstStyle/>
          <a:p>
            <a:r>
              <a:rPr lang="en-US" dirty="0" err="1" smtClean="0"/>
              <a:t>Yann</a:t>
            </a:r>
            <a:r>
              <a:rPr lang="en-US" dirty="0" smtClean="0"/>
              <a:t> </a:t>
            </a:r>
            <a:r>
              <a:rPr lang="en-US" dirty="0" err="1" smtClean="0"/>
              <a:t>Brekilien</a:t>
            </a:r>
            <a:r>
              <a:rPr lang="en-US" dirty="0" smtClean="0"/>
              <a:t>, </a:t>
            </a:r>
            <a:r>
              <a:rPr lang="en-US" i="1" dirty="0" err="1" smtClean="0"/>
              <a:t>Iseult</a:t>
            </a:r>
            <a:r>
              <a:rPr lang="en-US" i="1" dirty="0" smtClean="0"/>
              <a:t> et Tristan</a:t>
            </a:r>
            <a:r>
              <a:rPr lang="en-US" dirty="0" smtClean="0"/>
              <a:t>, </a:t>
            </a:r>
            <a:r>
              <a:rPr lang="en-US" dirty="0" err="1" smtClean="0"/>
              <a:t>Éditions</a:t>
            </a:r>
            <a:r>
              <a:rPr lang="en-US" dirty="0" smtClean="0"/>
              <a:t> du </a:t>
            </a:r>
            <a:r>
              <a:rPr lang="en-US" dirty="0" err="1" smtClean="0"/>
              <a:t>Rocher</a:t>
            </a:r>
            <a:r>
              <a:rPr lang="en-US" dirty="0" smtClean="0"/>
              <a:t>, Monaco, 2001, (</a:t>
            </a:r>
            <a:r>
              <a:rPr lang="en-US" dirty="0" smtClean="0">
                <a:hlinkClick r:id="rId2" tooltip="Spécial:Ouvrages de référence/2-268-04007-0"/>
              </a:rPr>
              <a:t>ISBN 2-268-04007-0</a:t>
            </a:r>
            <a:r>
              <a:rPr lang="en-US" dirty="0" smtClean="0"/>
              <a:t>)</a:t>
            </a:r>
          </a:p>
          <a:p>
            <a:r>
              <a:rPr lang="en-US" dirty="0" smtClean="0"/>
              <a:t>Joseph </a:t>
            </a:r>
            <a:r>
              <a:rPr lang="en-US" dirty="0" err="1" smtClean="0"/>
              <a:t>Bédier</a:t>
            </a:r>
            <a:r>
              <a:rPr lang="en-US" dirty="0" smtClean="0"/>
              <a:t>, </a:t>
            </a:r>
            <a:r>
              <a:rPr lang="en-US" i="1" dirty="0" smtClean="0"/>
              <a:t>Tristan et </a:t>
            </a:r>
            <a:r>
              <a:rPr lang="en-US" i="1" dirty="0" err="1" smtClean="0"/>
              <a:t>Iseut</a:t>
            </a:r>
            <a:r>
              <a:rPr lang="en-US" dirty="0" smtClean="0"/>
              <a:t>, </a:t>
            </a:r>
            <a:r>
              <a:rPr lang="en-US" dirty="0" err="1" smtClean="0"/>
              <a:t>Éditions</a:t>
            </a:r>
            <a:r>
              <a:rPr lang="en-US" dirty="0" smtClean="0"/>
              <a:t> </a:t>
            </a:r>
            <a:r>
              <a:rPr lang="en-US" dirty="0" err="1" smtClean="0"/>
              <a:t>Beauchemin</a:t>
            </a:r>
            <a:r>
              <a:rPr lang="en-US" dirty="0" smtClean="0"/>
              <a:t>, coll. « </a:t>
            </a:r>
            <a:r>
              <a:rPr lang="en-US" dirty="0" err="1" smtClean="0"/>
              <a:t>Parcours</a:t>
            </a:r>
            <a:r>
              <a:rPr lang="en-US" dirty="0" smtClean="0"/>
              <a:t> </a:t>
            </a:r>
            <a:r>
              <a:rPr lang="en-US" dirty="0" err="1" smtClean="0"/>
              <a:t>d'une</a:t>
            </a:r>
            <a:r>
              <a:rPr lang="en-US" dirty="0" smtClean="0"/>
              <a:t> </a:t>
            </a:r>
            <a:r>
              <a:rPr lang="en-US" dirty="0" err="1" smtClean="0"/>
              <a:t>œuvre</a:t>
            </a:r>
            <a:r>
              <a:rPr lang="en-US" dirty="0" smtClean="0"/>
              <a:t> », Montréal, 2001 (</a:t>
            </a:r>
            <a:r>
              <a:rPr lang="en-US" dirty="0" smtClean="0">
                <a:hlinkClick r:id="rId3" tooltip="Spécial:Ouvrages de référence/2-7616-1228-0"/>
              </a:rPr>
              <a:t>ISBN 2-7616-1228-0</a:t>
            </a:r>
            <a:r>
              <a:rPr lang="en-US" dirty="0" smtClean="0"/>
              <a:t>)</a:t>
            </a:r>
          </a:p>
          <a:p>
            <a:r>
              <a:rPr lang="en-US" dirty="0" smtClean="0">
                <a:hlinkClick r:id="rId4" tooltip="Jacques Chocheyras"/>
              </a:rPr>
              <a:t>Jacques </a:t>
            </a:r>
            <a:r>
              <a:rPr lang="en-US" dirty="0" err="1" smtClean="0">
                <a:hlinkClick r:id="rId4" tooltip="Jacques Chocheyras"/>
              </a:rPr>
              <a:t>Chocheyras</a:t>
            </a:r>
            <a:r>
              <a:rPr lang="en-US" dirty="0" smtClean="0"/>
              <a:t>, </a:t>
            </a:r>
            <a:r>
              <a:rPr lang="en-US" i="1" dirty="0" smtClean="0"/>
              <a:t>Le Roman de Tristan et </a:t>
            </a:r>
            <a:r>
              <a:rPr lang="en-US" i="1" dirty="0" err="1" smtClean="0"/>
              <a:t>Iseut</a:t>
            </a:r>
            <a:r>
              <a:rPr lang="en-US" i="1" dirty="0" smtClean="0"/>
              <a:t> la Blonde</a:t>
            </a:r>
            <a:r>
              <a:rPr lang="en-US" dirty="0" smtClean="0"/>
              <a:t>, </a:t>
            </a:r>
            <a:r>
              <a:rPr lang="en-US" dirty="0" err="1" smtClean="0"/>
              <a:t>Cristel</a:t>
            </a:r>
            <a:r>
              <a:rPr lang="en-US" dirty="0" smtClean="0"/>
              <a:t>, Saint-Malo, 2002, (</a:t>
            </a:r>
            <a:r>
              <a:rPr lang="en-US" dirty="0" smtClean="0">
                <a:hlinkClick r:id="rId5" tooltip="Spécial:Ouvrages de référence/2844210260"/>
              </a:rPr>
              <a:t>ISBN 2844210260</a:t>
            </a:r>
            <a:r>
              <a:rPr lang="en-US" dirty="0" smtClean="0"/>
              <a:t>)</a:t>
            </a:r>
          </a:p>
          <a:p>
            <a:r>
              <a:rPr lang="en-US" dirty="0" smtClean="0">
                <a:hlinkClick r:id="rId6" tooltip="Thierry Jigourel"/>
              </a:rPr>
              <a:t>Thierry </a:t>
            </a:r>
            <a:r>
              <a:rPr lang="en-US" dirty="0" err="1" smtClean="0">
                <a:hlinkClick r:id="rId6" tooltip="Thierry Jigourel"/>
              </a:rPr>
              <a:t>Jigourel</a:t>
            </a:r>
            <a:r>
              <a:rPr lang="en-US" dirty="0" smtClean="0"/>
              <a:t>, </a:t>
            </a:r>
            <a:r>
              <a:rPr lang="en-US" i="1" dirty="0" smtClean="0"/>
              <a:t>Merlin, Tristan, Is et </a:t>
            </a:r>
            <a:r>
              <a:rPr lang="en-US" i="1" dirty="0" err="1" smtClean="0"/>
              <a:t>autres</a:t>
            </a:r>
            <a:r>
              <a:rPr lang="en-US" i="1" dirty="0" smtClean="0"/>
              <a:t> </a:t>
            </a:r>
            <a:r>
              <a:rPr lang="en-US" i="1" dirty="0" err="1" smtClean="0"/>
              <a:t>contes</a:t>
            </a:r>
            <a:r>
              <a:rPr lang="en-US" i="1" dirty="0" smtClean="0"/>
              <a:t> </a:t>
            </a:r>
            <a:r>
              <a:rPr lang="en-US" i="1" dirty="0" err="1" smtClean="0"/>
              <a:t>brittoniques</a:t>
            </a:r>
            <a:r>
              <a:rPr lang="en-US" dirty="0" smtClean="0"/>
              <a:t>, Jean </a:t>
            </a:r>
            <a:r>
              <a:rPr lang="en-US" dirty="0" err="1" smtClean="0"/>
              <a:t>Picoullec</a:t>
            </a:r>
            <a:r>
              <a:rPr lang="en-US" dirty="0" smtClean="0"/>
              <a:t>, Paris, 2005, (</a:t>
            </a:r>
            <a:r>
              <a:rPr lang="en-US" dirty="0" smtClean="0">
                <a:hlinkClick r:id="rId7" tooltip="Spécial:Ouvrages de référence/2-86477-213-2"/>
              </a:rPr>
              <a:t>ISBN 2-86477-213-2</a:t>
            </a:r>
            <a:r>
              <a:rPr lang="en-US" dirty="0" smtClean="0"/>
              <a:t>)</a:t>
            </a:r>
          </a:p>
          <a:p>
            <a:r>
              <a:rPr lang="en-US" dirty="0" smtClean="0"/>
              <a:t>René Louis, </a:t>
            </a:r>
            <a:r>
              <a:rPr lang="en-US" i="1" dirty="0" smtClean="0"/>
              <a:t>Tristan et </a:t>
            </a:r>
            <a:r>
              <a:rPr lang="en-US" i="1" dirty="0" err="1" smtClean="0"/>
              <a:t>Iseult</a:t>
            </a:r>
            <a:r>
              <a:rPr lang="en-US" dirty="0" smtClean="0"/>
              <a:t>, LGF - </a:t>
            </a:r>
            <a:r>
              <a:rPr lang="en-US" dirty="0" err="1" smtClean="0"/>
              <a:t>Livre</a:t>
            </a:r>
            <a:r>
              <a:rPr lang="en-US" dirty="0" smtClean="0"/>
              <a:t> de </a:t>
            </a:r>
            <a:r>
              <a:rPr lang="en-US" dirty="0" err="1" smtClean="0"/>
              <a:t>Poche</a:t>
            </a:r>
            <a:r>
              <a:rPr lang="en-US" dirty="0" smtClean="0"/>
              <a:t>, Paris, 1972, (</a:t>
            </a:r>
            <a:r>
              <a:rPr lang="en-US" dirty="0" smtClean="0">
                <a:hlinkClick r:id="rId8" tooltip="Spécial:Ouvrages de référence/978-2253004363"/>
              </a:rPr>
              <a:t>ISBN 978-2253004363</a:t>
            </a:r>
            <a:r>
              <a:rPr lang="en-US" dirty="0" smtClean="0"/>
              <a:t>)</a:t>
            </a:r>
          </a:p>
          <a:p>
            <a:r>
              <a:rPr lang="en-US" dirty="0" smtClean="0"/>
              <a:t>Gottfried de Strasbourg, </a:t>
            </a:r>
            <a:r>
              <a:rPr lang="en-US" i="1" dirty="0" smtClean="0"/>
              <a:t>Tristan</a:t>
            </a:r>
            <a:r>
              <a:rPr lang="en-US" dirty="0" smtClean="0"/>
              <a:t>, </a:t>
            </a:r>
            <a:r>
              <a:rPr lang="en-US" dirty="0" err="1" smtClean="0"/>
              <a:t>traduit</a:t>
            </a:r>
            <a:r>
              <a:rPr lang="en-US" dirty="0" smtClean="0"/>
              <a:t> du </a:t>
            </a:r>
            <a:r>
              <a:rPr lang="en-US" dirty="0" err="1" smtClean="0"/>
              <a:t>moyen</a:t>
            </a:r>
            <a:r>
              <a:rPr lang="en-US" dirty="0" smtClean="0"/>
              <a:t> haut </a:t>
            </a:r>
            <a:r>
              <a:rPr lang="en-US" dirty="0" err="1" smtClean="0"/>
              <a:t>allemand</a:t>
            </a:r>
            <a:r>
              <a:rPr lang="en-US" dirty="0" smtClean="0"/>
              <a:t> pour la première </a:t>
            </a:r>
            <a:r>
              <a:rPr lang="en-US" dirty="0" err="1" smtClean="0"/>
              <a:t>fois</a:t>
            </a:r>
            <a:r>
              <a:rPr lang="en-US" dirty="0" smtClean="0"/>
              <a:t> en </a:t>
            </a:r>
            <a:r>
              <a:rPr lang="en-US" dirty="0" err="1" smtClean="0"/>
              <a:t>vers</a:t>
            </a:r>
            <a:r>
              <a:rPr lang="en-US" dirty="0" smtClean="0"/>
              <a:t> </a:t>
            </a:r>
            <a:r>
              <a:rPr lang="en-US" dirty="0" err="1" smtClean="0"/>
              <a:t>assonancés</a:t>
            </a:r>
            <a:r>
              <a:rPr lang="en-US" dirty="0" smtClean="0"/>
              <a:t> par Louis </a:t>
            </a:r>
            <a:r>
              <a:rPr lang="en-US" dirty="0" err="1" smtClean="0"/>
              <a:t>Gravigny</a:t>
            </a:r>
            <a:r>
              <a:rPr lang="en-US" dirty="0" smtClean="0"/>
              <a:t>, </a:t>
            </a:r>
            <a:r>
              <a:rPr lang="en-US" dirty="0" err="1" smtClean="0"/>
              <a:t>Göppingen</a:t>
            </a:r>
            <a:r>
              <a:rPr lang="en-US" dirty="0" smtClean="0"/>
              <a:t>, </a:t>
            </a:r>
            <a:r>
              <a:rPr lang="en-US" dirty="0" err="1" smtClean="0"/>
              <a:t>Kümmerle</a:t>
            </a:r>
            <a:r>
              <a:rPr lang="en-US" dirty="0" smtClean="0"/>
              <a:t> </a:t>
            </a:r>
            <a:r>
              <a:rPr lang="en-US" dirty="0" err="1" smtClean="0"/>
              <a:t>Verlag</a:t>
            </a:r>
            <a:r>
              <a:rPr lang="en-US" dirty="0" smtClean="0"/>
              <a:t>, 2008</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714884"/>
            <a:ext cx="8183880" cy="1051560"/>
          </a:xfrm>
        </p:spPr>
        <p:txBody>
          <a:bodyPr>
            <a:normAutofit/>
          </a:bodyPr>
          <a:lstStyle/>
          <a:p>
            <a:r>
              <a:rPr lang="en-US" dirty="0" err="1" smtClean="0"/>
              <a:t>Bande</a:t>
            </a:r>
            <a:r>
              <a:rPr lang="en-US" dirty="0" smtClean="0"/>
              <a:t> </a:t>
            </a:r>
            <a:r>
              <a:rPr lang="en-US" dirty="0" err="1" smtClean="0"/>
              <a:t>dessinée</a:t>
            </a:r>
            <a:endParaRPr lang="ru-RU" dirty="0"/>
          </a:p>
        </p:txBody>
      </p:sp>
      <p:sp>
        <p:nvSpPr>
          <p:cNvPr id="3" name="Содержимое 2"/>
          <p:cNvSpPr>
            <a:spLocks noGrp="1"/>
          </p:cNvSpPr>
          <p:nvPr>
            <p:ph idx="1"/>
          </p:nvPr>
        </p:nvSpPr>
        <p:spPr/>
        <p:txBody>
          <a:bodyPr/>
          <a:lstStyle/>
          <a:p>
            <a:r>
              <a:rPr lang="en-US" dirty="0" smtClean="0"/>
              <a:t>Xavier </a:t>
            </a:r>
            <a:r>
              <a:rPr lang="en-US" dirty="0" err="1" smtClean="0"/>
              <a:t>Josset</a:t>
            </a:r>
            <a:r>
              <a:rPr lang="en-US" dirty="0" smtClean="0"/>
              <a:t>, </a:t>
            </a:r>
            <a:r>
              <a:rPr lang="en-US" dirty="0" err="1" smtClean="0"/>
              <a:t>Frédéric</a:t>
            </a:r>
            <a:r>
              <a:rPr lang="en-US" dirty="0" smtClean="0"/>
              <a:t> </a:t>
            </a:r>
            <a:r>
              <a:rPr lang="en-US" dirty="0" err="1" smtClean="0"/>
              <a:t>Bihel</a:t>
            </a:r>
            <a:r>
              <a:rPr lang="en-US" dirty="0" smtClean="0"/>
              <a:t>, </a:t>
            </a:r>
            <a:r>
              <a:rPr lang="en-US" i="1" dirty="0" smtClean="0"/>
              <a:t>La </a:t>
            </a:r>
            <a:r>
              <a:rPr lang="en-US" i="1" dirty="0" err="1" smtClean="0"/>
              <a:t>quête</a:t>
            </a:r>
            <a:r>
              <a:rPr lang="en-US" i="1" dirty="0" smtClean="0"/>
              <a:t> de la </a:t>
            </a:r>
            <a:r>
              <a:rPr lang="en-US" i="1" dirty="0" err="1" smtClean="0"/>
              <a:t>fille</a:t>
            </a:r>
            <a:r>
              <a:rPr lang="en-US" i="1" dirty="0" smtClean="0"/>
              <a:t> aux </a:t>
            </a:r>
            <a:r>
              <a:rPr lang="en-US" i="1" dirty="0" err="1" smtClean="0"/>
              <a:t>cheveux</a:t>
            </a:r>
            <a:r>
              <a:rPr lang="en-US" i="1" dirty="0" smtClean="0"/>
              <a:t> </a:t>
            </a:r>
            <a:r>
              <a:rPr lang="en-US" i="1" dirty="0" err="1" smtClean="0"/>
              <a:t>d'or</a:t>
            </a:r>
            <a:r>
              <a:rPr lang="en-US" dirty="0" smtClean="0"/>
              <a:t>, </a:t>
            </a:r>
            <a:r>
              <a:rPr lang="en-US" dirty="0" err="1" smtClean="0"/>
              <a:t>Éditions</a:t>
            </a:r>
            <a:r>
              <a:rPr lang="en-US" dirty="0" smtClean="0"/>
              <a:t> du Lombard, coll. « </a:t>
            </a:r>
            <a:r>
              <a:rPr lang="en-US" dirty="0" err="1" smtClean="0"/>
              <a:t>Histoires</a:t>
            </a:r>
            <a:r>
              <a:rPr lang="en-US" dirty="0" smtClean="0"/>
              <a:t> et </a:t>
            </a:r>
            <a:r>
              <a:rPr lang="en-US" dirty="0" err="1" smtClean="0"/>
              <a:t>légendes</a:t>
            </a:r>
            <a:r>
              <a:rPr lang="en-US" dirty="0" smtClean="0"/>
              <a:t> », </a:t>
            </a:r>
            <a:r>
              <a:rPr lang="en-US" dirty="0" err="1" smtClean="0"/>
              <a:t>Bruxelles</a:t>
            </a:r>
            <a:r>
              <a:rPr lang="en-US" dirty="0" smtClean="0"/>
              <a:t>, 1991 </a:t>
            </a:r>
            <a:endParaRPr lang="uk-UA" dirty="0" smtClean="0"/>
          </a:p>
          <a:p>
            <a:pPr>
              <a:buNone/>
            </a:pPr>
            <a:endParaRPr lang="uk-UA" dirty="0" smtClean="0"/>
          </a:p>
          <a:p>
            <a:r>
              <a:rPr lang="en-US" dirty="0" err="1" smtClean="0"/>
              <a:t>Chauvel</a:t>
            </a:r>
            <a:r>
              <a:rPr lang="en-US" dirty="0" smtClean="0"/>
              <a:t>, </a:t>
            </a:r>
            <a:r>
              <a:rPr lang="en-US" dirty="0" err="1" smtClean="0"/>
              <a:t>Lereculey</a:t>
            </a:r>
            <a:r>
              <a:rPr lang="en-US" dirty="0" smtClean="0"/>
              <a:t>, Simon, </a:t>
            </a:r>
            <a:r>
              <a:rPr lang="en-US" i="1" dirty="0" smtClean="0">
                <a:hlinkClick r:id="rId2" tooltip="Arthur (bande dessinée)"/>
              </a:rPr>
              <a:t>Arthur </a:t>
            </a:r>
            <a:r>
              <a:rPr lang="en-US" i="1" dirty="0" err="1" smtClean="0">
                <a:hlinkClick r:id="rId2" tooltip="Arthur (bande dessinée)"/>
              </a:rPr>
              <a:t>une</a:t>
            </a:r>
            <a:r>
              <a:rPr lang="en-US" i="1" dirty="0" smtClean="0">
                <a:hlinkClick r:id="rId2" tooltip="Arthur (bande dessinée)"/>
              </a:rPr>
              <a:t> </a:t>
            </a:r>
            <a:r>
              <a:rPr lang="en-US" i="1" dirty="0" err="1" smtClean="0">
                <a:hlinkClick r:id="rId2" tooltip="Arthur (bande dessinée)"/>
              </a:rPr>
              <a:t>épopée</a:t>
            </a:r>
            <a:r>
              <a:rPr lang="en-US" i="1" dirty="0" smtClean="0">
                <a:hlinkClick r:id="rId2" tooltip="Arthur (bande dessinée)"/>
              </a:rPr>
              <a:t> </a:t>
            </a:r>
            <a:r>
              <a:rPr lang="en-US" i="1" dirty="0" err="1" smtClean="0">
                <a:hlinkClick r:id="rId2" tooltip="Arthur (bande dessinée)"/>
              </a:rPr>
              <a:t>celtique</a:t>
            </a:r>
            <a:r>
              <a:rPr lang="en-US" dirty="0" smtClean="0"/>
              <a:t>, Tome 5 : </a:t>
            </a:r>
            <a:r>
              <a:rPr lang="en-US" i="1" dirty="0" err="1" smtClean="0"/>
              <a:t>Drystan</a:t>
            </a:r>
            <a:r>
              <a:rPr lang="en-US" i="1" dirty="0" smtClean="0"/>
              <a:t> et </a:t>
            </a:r>
            <a:r>
              <a:rPr lang="en-US" i="1" dirty="0" err="1" smtClean="0"/>
              <a:t>Esyllt</a:t>
            </a:r>
            <a:r>
              <a:rPr lang="en-US" dirty="0" smtClean="0"/>
              <a:t>, </a:t>
            </a:r>
            <a:r>
              <a:rPr lang="en-US" dirty="0" err="1" smtClean="0"/>
              <a:t>Éditions</a:t>
            </a:r>
            <a:r>
              <a:rPr lang="en-US" dirty="0" smtClean="0"/>
              <a:t> </a:t>
            </a:r>
            <a:r>
              <a:rPr lang="en-US" dirty="0" err="1" smtClean="0"/>
              <a:t>Delcourt</a:t>
            </a:r>
            <a:r>
              <a:rPr lang="en-US" dirty="0" smtClean="0"/>
              <a:t>, coll. « Conquistador », Paris, 2002 </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3794" name="Picture 2" descr="C:\Users\Пользователь\Desktop\оо\1311476-Tristan_et_Iseut.jpg"/>
          <p:cNvPicPr>
            <a:picLocks noGrp="1" noChangeAspect="1" noChangeArrowheads="1"/>
          </p:cNvPicPr>
          <p:nvPr>
            <p:ph idx="1"/>
          </p:nvPr>
        </p:nvPicPr>
        <p:blipFill>
          <a:blip r:embed="rId2" cstate="print"/>
          <a:srcRect/>
          <a:stretch>
            <a:fillRect/>
          </a:stretch>
        </p:blipFill>
        <p:spPr bwMode="auto">
          <a:xfrm>
            <a:off x="214282" y="214290"/>
            <a:ext cx="3898484" cy="4187825"/>
          </a:xfrm>
          <a:prstGeom prst="rect">
            <a:avLst/>
          </a:prstGeom>
          <a:ln>
            <a:noFill/>
          </a:ln>
          <a:effectLst>
            <a:softEdge rad="112500"/>
          </a:effectLst>
        </p:spPr>
      </p:pic>
      <p:pic>
        <p:nvPicPr>
          <p:cNvPr id="33795" name="Picture 3" descr="C:\Users\Пользователь\Desktop\оо\1003680-Tristan_et_Iseut.jpg"/>
          <p:cNvPicPr>
            <a:picLocks noChangeAspect="1" noChangeArrowheads="1"/>
          </p:cNvPicPr>
          <p:nvPr/>
        </p:nvPicPr>
        <p:blipFill>
          <a:blip r:embed="rId3" cstate="print"/>
          <a:srcRect/>
          <a:stretch>
            <a:fillRect/>
          </a:stretch>
        </p:blipFill>
        <p:spPr bwMode="auto">
          <a:xfrm>
            <a:off x="5072066" y="142853"/>
            <a:ext cx="3467104" cy="4286280"/>
          </a:xfrm>
          <a:prstGeom prst="rect">
            <a:avLst/>
          </a:prstGeom>
          <a:ln>
            <a:noFill/>
          </a:ln>
          <a:effectLst>
            <a:softEdge rad="112500"/>
          </a:effectLst>
        </p:spPr>
      </p:pic>
      <p:pic>
        <p:nvPicPr>
          <p:cNvPr id="33796" name="Picture 4" descr="C:\Users\Пользователь\Desktop\оо\tumblr_mf9nps9CuF1qd3wgco1_1280.jpg"/>
          <p:cNvPicPr>
            <a:picLocks noChangeAspect="1" noChangeArrowheads="1"/>
          </p:cNvPicPr>
          <p:nvPr/>
        </p:nvPicPr>
        <p:blipFill>
          <a:blip r:embed="rId4" cstate="print"/>
          <a:srcRect/>
          <a:stretch>
            <a:fillRect/>
          </a:stretch>
        </p:blipFill>
        <p:spPr bwMode="auto">
          <a:xfrm>
            <a:off x="2285984" y="3835832"/>
            <a:ext cx="4529134" cy="2807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4818" name="Picture 2" descr="C:\Users\Пользователь\Desktop\оо\trista10.jpg"/>
          <p:cNvPicPr>
            <a:picLocks noGrp="1" noChangeAspect="1" noChangeArrowheads="1"/>
          </p:cNvPicPr>
          <p:nvPr>
            <p:ph idx="1"/>
          </p:nvPr>
        </p:nvPicPr>
        <p:blipFill>
          <a:blip r:embed="rId2" cstate="print"/>
          <a:srcRect/>
          <a:stretch>
            <a:fillRect/>
          </a:stretch>
        </p:blipFill>
        <p:spPr bwMode="auto">
          <a:xfrm>
            <a:off x="0" y="1142984"/>
            <a:ext cx="2991304" cy="4187825"/>
          </a:xfrm>
          <a:prstGeom prst="rect">
            <a:avLst/>
          </a:prstGeom>
          <a:ln>
            <a:noFill/>
          </a:ln>
          <a:effectLst>
            <a:softEdge rad="112500"/>
          </a:effectLst>
        </p:spPr>
      </p:pic>
      <p:pic>
        <p:nvPicPr>
          <p:cNvPr id="34819" name="Picture 3" descr="C:\Users\Пользователь\Desktop\оо\TristanIseut2.jpg"/>
          <p:cNvPicPr>
            <a:picLocks noChangeAspect="1" noChangeArrowheads="1"/>
          </p:cNvPicPr>
          <p:nvPr/>
        </p:nvPicPr>
        <p:blipFill>
          <a:blip r:embed="rId3" cstate="print"/>
          <a:srcRect/>
          <a:stretch>
            <a:fillRect/>
          </a:stretch>
        </p:blipFill>
        <p:spPr bwMode="auto">
          <a:xfrm>
            <a:off x="3214678" y="142852"/>
            <a:ext cx="2714644" cy="4143404"/>
          </a:xfrm>
          <a:prstGeom prst="rect">
            <a:avLst/>
          </a:prstGeom>
          <a:ln>
            <a:noFill/>
          </a:ln>
          <a:effectLst>
            <a:softEdge rad="112500"/>
          </a:effectLst>
        </p:spPr>
      </p:pic>
      <p:pic>
        <p:nvPicPr>
          <p:cNvPr id="34820" name="Picture 4" descr="C:\Users\Пользователь\Desktop\оо\1084102862.jpg"/>
          <p:cNvPicPr>
            <a:picLocks noChangeAspect="1" noChangeArrowheads="1"/>
          </p:cNvPicPr>
          <p:nvPr/>
        </p:nvPicPr>
        <p:blipFill>
          <a:blip r:embed="rId4" cstate="print"/>
          <a:srcRect/>
          <a:stretch>
            <a:fillRect/>
          </a:stretch>
        </p:blipFill>
        <p:spPr bwMode="auto">
          <a:xfrm>
            <a:off x="6000760" y="1000108"/>
            <a:ext cx="2647953"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5842" name="Picture 2" descr="C:\Users\Пользователь\Desktop\оо\Tristan_et_Yseult-13394631032007.jpg"/>
          <p:cNvPicPr>
            <a:picLocks noGrp="1" noChangeAspect="1" noChangeArrowheads="1"/>
          </p:cNvPicPr>
          <p:nvPr>
            <p:ph idx="1"/>
          </p:nvPr>
        </p:nvPicPr>
        <p:blipFill>
          <a:blip r:embed="rId2" cstate="print"/>
          <a:srcRect/>
          <a:stretch>
            <a:fillRect/>
          </a:stretch>
        </p:blipFill>
        <p:spPr bwMode="auto">
          <a:xfrm>
            <a:off x="1071538" y="928670"/>
            <a:ext cx="6963236" cy="4684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6867" name="Picture 3" descr="C:\Users\Пользователь\Desktop\оо\tristan-and-isolde1.jpg"/>
          <p:cNvPicPr>
            <a:picLocks noGrp="1" noChangeAspect="1" noChangeArrowheads="1"/>
          </p:cNvPicPr>
          <p:nvPr>
            <p:ph idx="1"/>
          </p:nvPr>
        </p:nvPicPr>
        <p:blipFill>
          <a:blip r:embed="rId2" cstate="print"/>
          <a:srcRect/>
          <a:stretch>
            <a:fillRect/>
          </a:stretch>
        </p:blipFill>
        <p:spPr bwMode="auto">
          <a:xfrm>
            <a:off x="357158" y="357166"/>
            <a:ext cx="4226986" cy="5541981"/>
          </a:xfrm>
          <a:prstGeom prst="rect">
            <a:avLst/>
          </a:prstGeom>
          <a:noFill/>
        </p:spPr>
      </p:pic>
      <p:pic>
        <p:nvPicPr>
          <p:cNvPr id="36868" name="Picture 4" descr="C:\Users\Пользователь\Desktop\оо\Tristan_et_Yseult-18550211032007.jpg"/>
          <p:cNvPicPr>
            <a:picLocks noChangeAspect="1" noChangeArrowheads="1"/>
          </p:cNvPicPr>
          <p:nvPr/>
        </p:nvPicPr>
        <p:blipFill>
          <a:blip r:embed="rId3" cstate="print"/>
          <a:srcRect/>
          <a:stretch>
            <a:fillRect/>
          </a:stretch>
        </p:blipFill>
        <p:spPr bwMode="auto">
          <a:xfrm rot="20898034">
            <a:off x="4441371" y="1071546"/>
            <a:ext cx="4702629" cy="45772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7890" name="Picture 2" descr="C:\Users\Пользователь\Desktop\оо\tristan-et-iseut.jpg"/>
          <p:cNvPicPr>
            <a:picLocks noGrp="1" noChangeAspect="1" noChangeArrowheads="1"/>
          </p:cNvPicPr>
          <p:nvPr>
            <p:ph idx="1"/>
          </p:nvPr>
        </p:nvPicPr>
        <p:blipFill>
          <a:blip r:embed="rId2" cstate="print"/>
          <a:srcRect/>
          <a:stretch>
            <a:fillRect/>
          </a:stretch>
        </p:blipFill>
        <p:spPr bwMode="auto">
          <a:xfrm>
            <a:off x="0" y="0"/>
            <a:ext cx="3952875" cy="3952875"/>
          </a:xfrm>
          <a:prstGeom prst="rect">
            <a:avLst/>
          </a:prstGeom>
          <a:noFill/>
        </p:spPr>
      </p:pic>
      <p:pic>
        <p:nvPicPr>
          <p:cNvPr id="37891" name="Picture 3" descr="C:\Users\Пользователь\Desktop\оо\tristan-et-iseult-2948123.jpg"/>
          <p:cNvPicPr>
            <a:picLocks noChangeAspect="1" noChangeArrowheads="1"/>
          </p:cNvPicPr>
          <p:nvPr/>
        </p:nvPicPr>
        <p:blipFill>
          <a:blip r:embed="rId3" cstate="print"/>
          <a:srcRect/>
          <a:stretch>
            <a:fillRect/>
          </a:stretch>
        </p:blipFill>
        <p:spPr bwMode="auto">
          <a:xfrm>
            <a:off x="4000496" y="2571744"/>
            <a:ext cx="2601472" cy="3874865"/>
          </a:xfrm>
          <a:prstGeom prst="rect">
            <a:avLst/>
          </a:prstGeom>
          <a:noFill/>
        </p:spPr>
      </p:pic>
      <p:pic>
        <p:nvPicPr>
          <p:cNvPr id="37892" name="Picture 4" descr="C:\Users\Пользователь\Desktop\оо\images (1).jpg"/>
          <p:cNvPicPr>
            <a:picLocks noChangeAspect="1" noChangeArrowheads="1"/>
          </p:cNvPicPr>
          <p:nvPr/>
        </p:nvPicPr>
        <p:blipFill>
          <a:blip r:embed="rId4" cstate="print"/>
          <a:srcRect/>
          <a:stretch>
            <a:fillRect/>
          </a:stretch>
        </p:blipFill>
        <p:spPr bwMode="auto">
          <a:xfrm>
            <a:off x="6786578" y="3857628"/>
            <a:ext cx="1771650" cy="2581275"/>
          </a:xfrm>
          <a:prstGeom prst="rect">
            <a:avLst/>
          </a:prstGeom>
          <a:noFill/>
        </p:spPr>
      </p:pic>
      <p:pic>
        <p:nvPicPr>
          <p:cNvPr id="37893" name="Picture 5" descr="C:\Users\Пользователь\Desktop\оо\images.jpg"/>
          <p:cNvPicPr>
            <a:picLocks noChangeAspect="1" noChangeArrowheads="1"/>
          </p:cNvPicPr>
          <p:nvPr/>
        </p:nvPicPr>
        <p:blipFill>
          <a:blip r:embed="rId5" cstate="print"/>
          <a:srcRect/>
          <a:stretch>
            <a:fillRect/>
          </a:stretch>
        </p:blipFill>
        <p:spPr bwMode="auto">
          <a:xfrm>
            <a:off x="285720" y="4000504"/>
            <a:ext cx="1781175" cy="2571750"/>
          </a:xfrm>
          <a:prstGeom prst="rect">
            <a:avLst/>
          </a:prstGeom>
          <a:noFill/>
        </p:spPr>
      </p:pic>
      <p:pic>
        <p:nvPicPr>
          <p:cNvPr id="37894" name="Picture 6" descr="C:\Users\Пользователь\Desktop\оо\Tristan_et_Iseult_couverture_de_l_ed_Hachette_Education.jpg"/>
          <p:cNvPicPr>
            <a:picLocks noChangeAspect="1" noChangeArrowheads="1"/>
          </p:cNvPicPr>
          <p:nvPr/>
        </p:nvPicPr>
        <p:blipFill>
          <a:blip r:embed="rId6" cstate="print"/>
          <a:srcRect/>
          <a:stretch>
            <a:fillRect/>
          </a:stretch>
        </p:blipFill>
        <p:spPr bwMode="auto">
          <a:xfrm>
            <a:off x="2143108" y="4143380"/>
            <a:ext cx="2071702" cy="2228850"/>
          </a:xfrm>
          <a:prstGeom prst="ellipse">
            <a:avLst/>
          </a:prstGeom>
          <a:ln>
            <a:noFill/>
          </a:ln>
          <a:effectLst>
            <a:softEdge rad="112500"/>
          </a:effectLst>
        </p:spPr>
      </p:pic>
      <p:pic>
        <p:nvPicPr>
          <p:cNvPr id="37895" name="Picture 7" descr="C:\Users\Пользователь\Desktop\оо\Tristan et Iseult.jpg"/>
          <p:cNvPicPr>
            <a:picLocks noChangeAspect="1" noChangeArrowheads="1"/>
          </p:cNvPicPr>
          <p:nvPr/>
        </p:nvPicPr>
        <p:blipFill>
          <a:blip r:embed="rId7" cstate="print"/>
          <a:srcRect/>
          <a:stretch>
            <a:fillRect/>
          </a:stretch>
        </p:blipFill>
        <p:spPr bwMode="auto">
          <a:xfrm>
            <a:off x="6715140" y="285728"/>
            <a:ext cx="2151356" cy="3247077"/>
          </a:xfrm>
          <a:prstGeom prst="rect">
            <a:avLst/>
          </a:prstGeom>
          <a:noFill/>
        </p:spPr>
      </p:pic>
      <p:pic>
        <p:nvPicPr>
          <p:cNvPr id="37896" name="Picture 8" descr="C:\Users\Пользователь\Desktop\оо\9782218954221_1_75.jpg"/>
          <p:cNvPicPr>
            <a:picLocks noChangeAspect="1" noChangeArrowheads="1"/>
          </p:cNvPicPr>
          <p:nvPr/>
        </p:nvPicPr>
        <p:blipFill>
          <a:blip r:embed="rId8" cstate="print"/>
          <a:srcRect/>
          <a:stretch>
            <a:fillRect/>
          </a:stretch>
        </p:blipFill>
        <p:spPr bwMode="auto">
          <a:xfrm>
            <a:off x="4357686" y="0"/>
            <a:ext cx="2147891" cy="23574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normAutofit/>
          </a:bodyPr>
          <a:lstStyle/>
          <a:p>
            <a:pPr algn="ctr">
              <a:buNone/>
            </a:pPr>
            <a:r>
              <a:rPr lang="fr-FR" b="1" u="sng" dirty="0" smtClean="0"/>
              <a:t>Des manuscrits médiévaux au roman de Tristan et Iseut que nous lisons </a:t>
            </a:r>
            <a:r>
              <a:rPr lang="fr-FR" b="1" u="sng" dirty="0" smtClean="0"/>
              <a:t>aujourd'hui</a:t>
            </a:r>
            <a:endParaRPr lang="uk-UA" b="1" u="sng" dirty="0" smtClean="0"/>
          </a:p>
          <a:p>
            <a:pPr>
              <a:buNone/>
            </a:pPr>
            <a:endParaRPr lang="fr-FR" dirty="0" smtClean="0"/>
          </a:p>
          <a:p>
            <a:r>
              <a:rPr lang="fr-FR" dirty="0" smtClean="0"/>
              <a:t>Le Mythe de Tristan et Iseut est l'un des plus fascinants du monde occidental</a:t>
            </a:r>
            <a:r>
              <a:rPr lang="fr-FR" dirty="0" smtClean="0"/>
              <a:t>.</a:t>
            </a:r>
            <a:endParaRPr lang="fr-FR" dirty="0" smtClean="0"/>
          </a:p>
        </p:txBody>
      </p:sp>
      <p:pic>
        <p:nvPicPr>
          <p:cNvPr id="26626" name="Picture 2" descr="C:\Users\Пользователь\Desktop\оо\arton2041.jpg"/>
          <p:cNvPicPr>
            <a:picLocks noChangeAspect="1" noChangeArrowheads="1"/>
          </p:cNvPicPr>
          <p:nvPr/>
        </p:nvPicPr>
        <p:blipFill>
          <a:blip r:embed="rId2" cstate="print"/>
          <a:srcRect/>
          <a:stretch>
            <a:fillRect/>
          </a:stretch>
        </p:blipFill>
        <p:spPr bwMode="auto">
          <a:xfrm>
            <a:off x="642910" y="3643314"/>
            <a:ext cx="2619380" cy="276999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linds(horizontal)">
                                      <p:cBhvr>
                                        <p:cTn id="1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normAutofit/>
          </a:bodyPr>
          <a:lstStyle/>
          <a:p>
            <a:pPr algn="ctr"/>
            <a:r>
              <a:rPr lang="fr-FR" sz="2400" dirty="0" smtClean="0"/>
              <a:t>Valérie Lackovic nous indique "que cette mythologie était très vivante dans toute la Grande-Bretagne bien avant l'invasion normande. Essentiellement orale, elle n'est plus attestée que par des vestiges comme une pierre datée du Vème siècle et portant l'inscription "DRVSTANVS" (Tristan) ou la mention au Xème siècle , d'un lieu dit Cornouaillais appelé "Gué d'Iseut".</a:t>
            </a:r>
            <a:endParaRPr lang="ru-RU" sz="2400" dirty="0"/>
          </a:p>
        </p:txBody>
      </p:sp>
      <p:pic>
        <p:nvPicPr>
          <p:cNvPr id="27650" name="Picture 2" descr="C:\Users\Пользователь\Desktop\оо\Comment_la_reine_Yseult_delivre_Tristan_de_la_prison_ou_le_roi_Marc_lavait_fait_mettre_-_Maitre_Luces_XVe_siecle.JPG"/>
          <p:cNvPicPr>
            <a:picLocks noChangeAspect="1" noChangeArrowheads="1"/>
          </p:cNvPicPr>
          <p:nvPr/>
        </p:nvPicPr>
        <p:blipFill>
          <a:blip r:embed="rId2" cstate="print"/>
          <a:srcRect/>
          <a:stretch>
            <a:fillRect/>
          </a:stretch>
        </p:blipFill>
        <p:spPr bwMode="auto">
          <a:xfrm>
            <a:off x="928662" y="3786190"/>
            <a:ext cx="2500330" cy="2612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linds(horizontal)">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normAutofit/>
          </a:bodyPr>
          <a:lstStyle/>
          <a:p>
            <a:pPr algn="ctr"/>
            <a:r>
              <a:rPr lang="fr-FR" sz="2400" dirty="0" smtClean="0"/>
              <a:t>Le roman de Tristan , lui, date du douzième siècle. De nombreuses versions ont existé : plusieurs ont disparu ( notamment celle de Chrétien de Troyes et celle de La Chièvre ( avant 1170) ; d'autres ne nous sont parvenues que par fragments ( Béroul et Thomas) . Ce sont les textes de ces deux auteurs qui font référence aujourd'hui.</a:t>
            </a:r>
            <a:endParaRPr lang="ru-RU" sz="2400" dirty="0"/>
          </a:p>
        </p:txBody>
      </p:sp>
      <p:pic>
        <p:nvPicPr>
          <p:cNvPr id="28674" name="Picture 2" descr="C:\Users\Пользователь\Desktop\оо\Tristan-Iseult-r1.jpg"/>
          <p:cNvPicPr>
            <a:picLocks noChangeAspect="1" noChangeArrowheads="1"/>
          </p:cNvPicPr>
          <p:nvPr/>
        </p:nvPicPr>
        <p:blipFill>
          <a:blip r:embed="rId2" cstate="print"/>
          <a:srcRect/>
          <a:stretch>
            <a:fillRect/>
          </a:stretch>
        </p:blipFill>
        <p:spPr bwMode="auto">
          <a:xfrm>
            <a:off x="169308" y="3429000"/>
            <a:ext cx="3514672" cy="29659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box(in)">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normAutofit lnSpcReduction="10000"/>
          </a:bodyPr>
          <a:lstStyle/>
          <a:p>
            <a:pPr algn="ctr"/>
            <a:r>
              <a:rPr lang="fr-FR" sz="2600" dirty="0" smtClean="0"/>
              <a:t>Le Tristan de Thomas d'Angleterre date de 1173 . Plusieurs versions ont été conservées qui restituent plusieurs fragments de l'histoire. Mystérieusement les fragments restant de l'œuvre de Thomas débutent par une scène de séparation ( légèrement contradictoire avec celle de Béroul, mais qui permet toutefois d'enchaîner les deux récits) et nous </a:t>
            </a:r>
            <a:r>
              <a:rPr lang="fr-FR" sz="2400" dirty="0" smtClean="0"/>
              <a:t>offrent la fin du roman; épilogue mythique qui a contribué à bâtir la légende éternelle des amants maudits </a:t>
            </a:r>
            <a:r>
              <a:rPr lang="fr-FR" dirty="0" smtClean="0"/>
              <a:t>.</a:t>
            </a:r>
            <a:endParaRPr lang="ru-RU" dirty="0"/>
          </a:p>
        </p:txBody>
      </p:sp>
      <p:pic>
        <p:nvPicPr>
          <p:cNvPr id="29698" name="Picture 2" descr="C:\Users\Пользователь\Desktop\оо\tristanetiseult.jpg"/>
          <p:cNvPicPr>
            <a:picLocks noChangeAspect="1" noChangeArrowheads="1"/>
          </p:cNvPicPr>
          <p:nvPr/>
        </p:nvPicPr>
        <p:blipFill>
          <a:blip r:embed="rId2" cstate="print"/>
          <a:srcRect/>
          <a:stretch>
            <a:fillRect/>
          </a:stretch>
        </p:blipFill>
        <p:spPr bwMode="auto">
          <a:xfrm>
            <a:off x="214282" y="4500570"/>
            <a:ext cx="2214578" cy="2026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box(in)">
                                      <p:cBhvr>
                                        <p:cTn id="11"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noAutofit/>
          </a:bodyPr>
          <a:lstStyle/>
          <a:p>
            <a:pPr algn="ctr"/>
            <a:r>
              <a:rPr lang="fr-FR" sz="2400" dirty="0" smtClean="0"/>
              <a:t>On a souvent comparé les styles de Béroul et Thomas d'Angleterre. Comme l'écrit Anne Berthelot " traditionnellement ,on a tendance à dire que Béroul, sans doute un peu plus ancien, se fait l'écho d'une version "primitive" de la légende, plus violente et sauvage que celle de Thomas, qui au contraire adapterait son matériau de base aux exigences nouvelles de l'idéologie à la mode, à savoir "la courtoisie"." La version de Béroul est donc plus réaliste que la version de Thomas, mais l'on n'y trouve guère de traces de l'amour courtois qui domine l'œuvre de Thomas.</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31746" name="Picture 2" descr="C:\Users\Пользователь\Desktop\оо\f562.jpg"/>
          <p:cNvPicPr>
            <a:picLocks noGrp="1" noChangeAspect="1" noChangeArrowheads="1"/>
          </p:cNvPicPr>
          <p:nvPr>
            <p:ph idx="1"/>
          </p:nvPr>
        </p:nvPicPr>
        <p:blipFill>
          <a:blip r:embed="rId2" cstate="print"/>
          <a:srcRect/>
          <a:stretch>
            <a:fillRect/>
          </a:stretch>
        </p:blipFill>
        <p:spPr bwMode="auto">
          <a:xfrm>
            <a:off x="0" y="-42987"/>
            <a:ext cx="9144000" cy="69009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p:txBody>
          <a:bodyPr/>
          <a:lstStyle/>
          <a:p>
            <a:r>
              <a:rPr lang="fr-FR" dirty="0" smtClean="0"/>
              <a:t>C'est au début du vingtième siècle (entre 1900 et 1905) que Joseph Bédier, spécialiste médiéval, a rassemblé ces différents textes , auxquels il a ajouté d'autres fragments ( Eilhat d'Oberg, fragments anonymes...) pour constituer un récit faisant aujourd'hui référence.</a:t>
            </a:r>
            <a:endParaRPr lang="ru-RU" dirty="0"/>
          </a:p>
        </p:txBody>
      </p:sp>
      <p:pic>
        <p:nvPicPr>
          <p:cNvPr id="32770" name="Picture 2" descr="C:\Users\Пользователь\Desktop\оо\Tristan.jpg"/>
          <p:cNvPicPr>
            <a:picLocks noChangeAspect="1" noChangeArrowheads="1"/>
          </p:cNvPicPr>
          <p:nvPr/>
        </p:nvPicPr>
        <p:blipFill>
          <a:blip r:embed="rId2" cstate="print"/>
          <a:srcRect/>
          <a:stretch>
            <a:fillRect/>
          </a:stretch>
        </p:blipFill>
        <p:spPr bwMode="auto">
          <a:xfrm>
            <a:off x="5357818" y="3714752"/>
            <a:ext cx="3185093" cy="2937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500" fill="hold"/>
                                        <p:tgtEl>
                                          <p:spTgt spid="32770"/>
                                        </p:tgtEl>
                                        <p:attrNameLst>
                                          <p:attrName>ppt_x</p:attrName>
                                        </p:attrNameLst>
                                      </p:cBhvr>
                                      <p:tavLst>
                                        <p:tav tm="0">
                                          <p:val>
                                            <p:strVal val="#ppt_x"/>
                                          </p:val>
                                        </p:tav>
                                        <p:tav tm="100000">
                                          <p:val>
                                            <p:strVal val="#ppt_x"/>
                                          </p:val>
                                        </p:tav>
                                      </p:tavLst>
                                    </p:anim>
                                    <p:anim calcmode="lin" valueType="num">
                                      <p:cBhvr additive="base">
                                        <p:cTn id="12"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183880" cy="731536"/>
          </a:xfrm>
        </p:spPr>
        <p:txBody>
          <a:bodyPr>
            <a:normAutofit fontScale="90000"/>
          </a:bodyPr>
          <a:lstStyle/>
          <a:p>
            <a:r>
              <a:rPr lang="en-US" dirty="0" err="1" smtClean="0"/>
              <a:t>Filmographie</a:t>
            </a:r>
            <a:r>
              <a:rPr lang="en-US" dirty="0" smtClean="0"/>
              <a:t/>
            </a:r>
            <a:br>
              <a:rPr lang="en-US" dirty="0" smtClean="0"/>
            </a:br>
            <a:endParaRPr lang="ru-RU" dirty="0"/>
          </a:p>
        </p:txBody>
      </p:sp>
      <p:sp>
        <p:nvSpPr>
          <p:cNvPr id="3" name="Содержимое 2"/>
          <p:cNvSpPr>
            <a:spLocks noGrp="1"/>
          </p:cNvSpPr>
          <p:nvPr>
            <p:ph idx="1"/>
          </p:nvPr>
        </p:nvSpPr>
        <p:spPr>
          <a:xfrm>
            <a:off x="428596" y="1142984"/>
            <a:ext cx="8183880" cy="5259522"/>
          </a:xfrm>
        </p:spPr>
        <p:txBody>
          <a:bodyPr>
            <a:normAutofit fontScale="85000" lnSpcReduction="20000"/>
          </a:bodyPr>
          <a:lstStyle/>
          <a:p>
            <a:r>
              <a:rPr lang="en-US" dirty="0" smtClean="0">
                <a:hlinkClick r:id="rId2" tooltip="1911 au cinéma"/>
              </a:rPr>
              <a:t>1911</a:t>
            </a:r>
            <a:r>
              <a:rPr lang="en-US" dirty="0" smtClean="0"/>
              <a:t> : </a:t>
            </a:r>
            <a:r>
              <a:rPr lang="en-US" i="1" dirty="0" smtClean="0"/>
              <a:t>Tristan et </a:t>
            </a:r>
            <a:r>
              <a:rPr lang="en-US" i="1" dirty="0" err="1" smtClean="0"/>
              <a:t>Yseult</a:t>
            </a:r>
            <a:r>
              <a:rPr lang="en-US" dirty="0" smtClean="0"/>
              <a:t> </a:t>
            </a:r>
            <a:r>
              <a:rPr lang="en-US" dirty="0" err="1" smtClean="0"/>
              <a:t>d'</a:t>
            </a:r>
            <a:r>
              <a:rPr lang="en-US" dirty="0" err="1" smtClean="0">
                <a:hlinkClick r:id="rId3" tooltip="Albert Capellani"/>
              </a:rPr>
              <a:t>Albert</a:t>
            </a:r>
            <a:r>
              <a:rPr lang="en-US" dirty="0" smtClean="0">
                <a:hlinkClick r:id="rId3" tooltip="Albert Capellani"/>
              </a:rPr>
              <a:t> </a:t>
            </a:r>
            <a:r>
              <a:rPr lang="en-US" dirty="0" err="1" smtClean="0">
                <a:hlinkClick r:id="rId3" tooltip="Albert Capellani"/>
              </a:rPr>
              <a:t>Capellani</a:t>
            </a:r>
            <a:r>
              <a:rPr lang="en-US" dirty="0" smtClean="0"/>
              <a:t>,</a:t>
            </a:r>
          </a:p>
          <a:p>
            <a:r>
              <a:rPr lang="en-US" dirty="0" smtClean="0">
                <a:hlinkClick r:id="rId4" tooltip="1920 au cinéma"/>
              </a:rPr>
              <a:t>1920</a:t>
            </a:r>
            <a:r>
              <a:rPr lang="en-US" dirty="0" smtClean="0"/>
              <a:t> : </a:t>
            </a:r>
            <a:r>
              <a:rPr lang="en-US" i="1" dirty="0" smtClean="0"/>
              <a:t>Tristan et </a:t>
            </a:r>
            <a:r>
              <a:rPr lang="en-US" i="1" dirty="0" err="1" smtClean="0"/>
              <a:t>Yseult</a:t>
            </a:r>
            <a:r>
              <a:rPr lang="en-US" dirty="0" smtClean="0"/>
              <a:t> de </a:t>
            </a:r>
            <a:r>
              <a:rPr lang="en-US" dirty="0" smtClean="0">
                <a:hlinkClick r:id="rId5" tooltip="Maurice Mariaud (page inexistante)"/>
              </a:rPr>
              <a:t>Maurice </a:t>
            </a:r>
            <a:r>
              <a:rPr lang="en-US" dirty="0" err="1" smtClean="0">
                <a:hlinkClick r:id="rId5" tooltip="Maurice Mariaud (page inexistante)"/>
              </a:rPr>
              <a:t>Mariaud</a:t>
            </a:r>
            <a:r>
              <a:rPr lang="en-US" dirty="0" smtClean="0"/>
              <a:t>, </a:t>
            </a:r>
            <a:r>
              <a:rPr lang="en-US" dirty="0" err="1" smtClean="0"/>
              <a:t>scénario</a:t>
            </a:r>
            <a:r>
              <a:rPr lang="en-US" dirty="0" smtClean="0"/>
              <a:t> de </a:t>
            </a:r>
            <a:r>
              <a:rPr lang="en-US" dirty="0" smtClean="0">
                <a:hlinkClick r:id="rId6" tooltip="Franz Toussaint"/>
              </a:rPr>
              <a:t>Franz Toussaint</a:t>
            </a:r>
            <a:r>
              <a:rPr lang="en-US" dirty="0" smtClean="0"/>
              <a:t> en collaboration avec Jean-Louis Bouquet,</a:t>
            </a:r>
          </a:p>
          <a:p>
            <a:r>
              <a:rPr lang="en-US" dirty="0" smtClean="0">
                <a:hlinkClick r:id="rId7" tooltip="1943 au cinéma"/>
              </a:rPr>
              <a:t>1943</a:t>
            </a:r>
            <a:r>
              <a:rPr lang="en-US" dirty="0" smtClean="0"/>
              <a:t> : </a:t>
            </a:r>
            <a:r>
              <a:rPr lang="en-US" i="1" dirty="0" err="1" smtClean="0">
                <a:hlinkClick r:id="rId8" tooltip="L'Éternel Retour"/>
              </a:rPr>
              <a:t>L'Éternel</a:t>
            </a:r>
            <a:r>
              <a:rPr lang="en-US" i="1" dirty="0" smtClean="0">
                <a:hlinkClick r:id="rId8" tooltip="L'Éternel Retour"/>
              </a:rPr>
              <a:t> Retour</a:t>
            </a:r>
            <a:r>
              <a:rPr lang="en-US" dirty="0" smtClean="0"/>
              <a:t> de </a:t>
            </a:r>
            <a:r>
              <a:rPr lang="en-US" dirty="0" smtClean="0">
                <a:hlinkClick r:id="rId9" tooltip="Jean Delannoy"/>
              </a:rPr>
              <a:t>Jean </a:t>
            </a:r>
            <a:r>
              <a:rPr lang="en-US" dirty="0" err="1" smtClean="0">
                <a:hlinkClick r:id="rId9" tooltip="Jean Delannoy"/>
              </a:rPr>
              <a:t>Delannoy</a:t>
            </a:r>
            <a:r>
              <a:rPr lang="en-US" dirty="0" smtClean="0"/>
              <a:t>, </a:t>
            </a:r>
            <a:r>
              <a:rPr lang="en-US" dirty="0" err="1" smtClean="0"/>
              <a:t>écrit</a:t>
            </a:r>
            <a:r>
              <a:rPr lang="en-US" dirty="0" smtClean="0"/>
              <a:t> par </a:t>
            </a:r>
            <a:r>
              <a:rPr lang="en-US" dirty="0" smtClean="0">
                <a:hlinkClick r:id="rId10" tooltip="Jean Cocteau"/>
              </a:rPr>
              <a:t>Jean Cocteau</a:t>
            </a:r>
            <a:r>
              <a:rPr lang="en-US" dirty="0" smtClean="0"/>
              <a:t>, avec </a:t>
            </a:r>
            <a:r>
              <a:rPr lang="en-US" dirty="0" smtClean="0">
                <a:hlinkClick r:id="rId11" tooltip="Jean Marais"/>
              </a:rPr>
              <a:t>Jean Marais</a:t>
            </a:r>
            <a:r>
              <a:rPr lang="en-US" dirty="0" smtClean="0"/>
              <a:t> et </a:t>
            </a:r>
            <a:r>
              <a:rPr lang="en-US" dirty="0" smtClean="0">
                <a:hlinkClick r:id="rId12" tooltip="Madeleine Sologne"/>
              </a:rPr>
              <a:t>Madeleine </a:t>
            </a:r>
            <a:r>
              <a:rPr lang="en-US" dirty="0" err="1" smtClean="0">
                <a:hlinkClick r:id="rId12" tooltip="Madeleine Sologne"/>
              </a:rPr>
              <a:t>Sologne</a:t>
            </a:r>
            <a:r>
              <a:rPr lang="en-US" dirty="0" smtClean="0"/>
              <a:t>,</a:t>
            </a:r>
          </a:p>
          <a:p>
            <a:r>
              <a:rPr lang="en-US" dirty="0" smtClean="0">
                <a:hlinkClick r:id="rId13" tooltip="1972 au cinéma"/>
              </a:rPr>
              <a:t>1972</a:t>
            </a:r>
            <a:r>
              <a:rPr lang="en-US" dirty="0" smtClean="0"/>
              <a:t> : </a:t>
            </a:r>
            <a:r>
              <a:rPr lang="en-US" i="1" dirty="0" smtClean="0"/>
              <a:t>Tristan et </a:t>
            </a:r>
            <a:r>
              <a:rPr lang="en-US" i="1" dirty="0" err="1" smtClean="0"/>
              <a:t>Iseult</a:t>
            </a:r>
            <a:r>
              <a:rPr lang="en-US" dirty="0" smtClean="0"/>
              <a:t> </a:t>
            </a:r>
            <a:r>
              <a:rPr lang="en-US" dirty="0" err="1" smtClean="0"/>
              <a:t>d’</a:t>
            </a:r>
            <a:r>
              <a:rPr lang="en-US" dirty="0" err="1" smtClean="0">
                <a:hlinkClick r:id="rId14" tooltip="Yvan Lagrange"/>
              </a:rPr>
              <a:t>Yvan</a:t>
            </a:r>
            <a:r>
              <a:rPr lang="en-US" dirty="0" smtClean="0">
                <a:hlinkClick r:id="rId14" tooltip="Yvan Lagrange"/>
              </a:rPr>
              <a:t> Lagrange</a:t>
            </a:r>
            <a:r>
              <a:rPr lang="en-US" dirty="0" smtClean="0"/>
              <a:t> (</a:t>
            </a:r>
            <a:r>
              <a:rPr lang="en-US" dirty="0" err="1" smtClean="0"/>
              <a:t>durée</a:t>
            </a:r>
            <a:r>
              <a:rPr lang="en-US" dirty="0" smtClean="0"/>
              <a:t> 1 </a:t>
            </a:r>
            <a:r>
              <a:rPr lang="en-US" dirty="0" err="1" smtClean="0"/>
              <a:t>heure</a:t>
            </a:r>
            <a:r>
              <a:rPr lang="en-US" dirty="0" smtClean="0"/>
              <a:t>) avec </a:t>
            </a:r>
            <a:r>
              <a:rPr lang="en-US" dirty="0" err="1" smtClean="0"/>
              <a:t>une</a:t>
            </a:r>
            <a:r>
              <a:rPr lang="en-US" dirty="0" smtClean="0"/>
              <a:t> </a:t>
            </a:r>
            <a:r>
              <a:rPr lang="en-US" dirty="0" err="1" smtClean="0"/>
              <a:t>musique</a:t>
            </a:r>
            <a:r>
              <a:rPr lang="en-US" dirty="0" smtClean="0"/>
              <a:t> du </a:t>
            </a:r>
            <a:r>
              <a:rPr lang="en-US" dirty="0" err="1" smtClean="0"/>
              <a:t>groupe</a:t>
            </a:r>
            <a:r>
              <a:rPr lang="en-US" dirty="0" smtClean="0"/>
              <a:t> </a:t>
            </a:r>
            <a:r>
              <a:rPr lang="en-US" dirty="0" smtClean="0">
                <a:hlinkClick r:id="rId15" tooltip="Magma (groupe)"/>
              </a:rPr>
              <a:t>Magma</a:t>
            </a:r>
            <a:r>
              <a:rPr lang="en-US" dirty="0" smtClean="0"/>
              <a:t>,</a:t>
            </a:r>
          </a:p>
          <a:p>
            <a:r>
              <a:rPr lang="en-US" dirty="0" smtClean="0">
                <a:hlinkClick r:id="rId16" tooltip="1998 au cinéma"/>
              </a:rPr>
              <a:t>1998</a:t>
            </a:r>
            <a:r>
              <a:rPr lang="en-US" dirty="0" smtClean="0"/>
              <a:t> : </a:t>
            </a:r>
            <a:r>
              <a:rPr lang="en-US" i="1" dirty="0" smtClean="0">
                <a:hlinkClick r:id="rId17" tooltip="Le Cœur et l'Épée"/>
              </a:rPr>
              <a:t>Le </a:t>
            </a:r>
            <a:r>
              <a:rPr lang="en-US" i="1" dirty="0" err="1" smtClean="0">
                <a:hlinkClick r:id="rId17" tooltip="Le Cœur et l'Épée"/>
              </a:rPr>
              <a:t>Cœur</a:t>
            </a:r>
            <a:r>
              <a:rPr lang="en-US" i="1" dirty="0" smtClean="0">
                <a:hlinkClick r:id="rId17" tooltip="Le Cœur et l'Épée"/>
              </a:rPr>
              <a:t> et </a:t>
            </a:r>
            <a:r>
              <a:rPr lang="en-US" i="1" dirty="0" err="1" smtClean="0">
                <a:hlinkClick r:id="rId17" tooltip="Le Cœur et l'Épée"/>
              </a:rPr>
              <a:t>l'Épée</a:t>
            </a:r>
            <a:r>
              <a:rPr lang="en-US" dirty="0" smtClean="0"/>
              <a:t> de </a:t>
            </a:r>
            <a:r>
              <a:rPr lang="en-US" dirty="0" err="1" smtClean="0">
                <a:hlinkClick r:id="rId18" tooltip="Fabrizio Costa (page inexistante)"/>
              </a:rPr>
              <a:t>Fabrizio</a:t>
            </a:r>
            <a:r>
              <a:rPr lang="en-US" dirty="0" smtClean="0">
                <a:hlinkClick r:id="rId18" tooltip="Fabrizio Costa (page inexistante)"/>
              </a:rPr>
              <a:t> Costa</a:t>
            </a:r>
            <a:r>
              <a:rPr lang="en-US" dirty="0" smtClean="0"/>
              <a:t>, non </a:t>
            </a:r>
            <a:r>
              <a:rPr lang="en-US" dirty="0" err="1" smtClean="0"/>
              <a:t>traduit</a:t>
            </a:r>
            <a:r>
              <a:rPr lang="en-US" dirty="0" smtClean="0"/>
              <a:t> </a:t>
            </a:r>
            <a:r>
              <a:rPr lang="en-US" dirty="0" err="1" smtClean="0"/>
              <a:t>ni</a:t>
            </a:r>
            <a:r>
              <a:rPr lang="en-US" dirty="0" smtClean="0"/>
              <a:t> </a:t>
            </a:r>
            <a:r>
              <a:rPr lang="en-US" dirty="0" err="1" smtClean="0"/>
              <a:t>diffusé</a:t>
            </a:r>
            <a:r>
              <a:rPr lang="en-US" dirty="0" smtClean="0"/>
              <a:t> en France,</a:t>
            </a:r>
          </a:p>
          <a:p>
            <a:r>
              <a:rPr lang="en-US" dirty="0" smtClean="0">
                <a:hlinkClick r:id="rId19" tooltip="2002 au cinéma"/>
              </a:rPr>
              <a:t>2002</a:t>
            </a:r>
            <a:r>
              <a:rPr lang="en-US" dirty="0" smtClean="0"/>
              <a:t> : </a:t>
            </a:r>
            <a:r>
              <a:rPr lang="en-US" i="1" dirty="0" smtClean="0">
                <a:hlinkClick r:id="rId20" tooltip="Tristan et Iseut (film, 2002)"/>
              </a:rPr>
              <a:t>Tristan et </a:t>
            </a:r>
            <a:r>
              <a:rPr lang="en-US" i="1" dirty="0" err="1" smtClean="0">
                <a:hlinkClick r:id="rId20" tooltip="Tristan et Iseut (film, 2002)"/>
              </a:rPr>
              <a:t>Iseut</a:t>
            </a:r>
            <a:r>
              <a:rPr lang="en-US" dirty="0" smtClean="0"/>
              <a:t>, film </a:t>
            </a:r>
            <a:r>
              <a:rPr lang="en-US" dirty="0" err="1" smtClean="0"/>
              <a:t>d'animation</a:t>
            </a:r>
            <a:r>
              <a:rPr lang="en-US" dirty="0" smtClean="0"/>
              <a:t> de </a:t>
            </a:r>
            <a:r>
              <a:rPr lang="en-US" dirty="0" smtClean="0">
                <a:hlinkClick r:id="rId21" tooltip="Thierry Schiel (page inexistante)"/>
              </a:rPr>
              <a:t>Thierry </a:t>
            </a:r>
            <a:r>
              <a:rPr lang="en-US" dirty="0" err="1" smtClean="0">
                <a:hlinkClick r:id="rId21" tooltip="Thierry Schiel (page inexistante)"/>
              </a:rPr>
              <a:t>Schiel</a:t>
            </a:r>
            <a:r>
              <a:rPr lang="en-US" dirty="0" smtClean="0"/>
              <a:t>,</a:t>
            </a:r>
          </a:p>
          <a:p>
            <a:r>
              <a:rPr lang="en-US" dirty="0" smtClean="0">
                <a:hlinkClick r:id="rId22" tooltip="2006 au cinéma"/>
              </a:rPr>
              <a:t>2006</a:t>
            </a:r>
            <a:r>
              <a:rPr lang="en-US" dirty="0" smtClean="0"/>
              <a:t> : </a:t>
            </a:r>
            <a:r>
              <a:rPr lang="en-US" i="1" dirty="0" smtClean="0">
                <a:hlinkClick r:id="rId23" tooltip="Tristan &amp; Yseult (film)"/>
              </a:rPr>
              <a:t>Tristan &amp; </a:t>
            </a:r>
            <a:r>
              <a:rPr lang="en-US" i="1" dirty="0" err="1" smtClean="0">
                <a:hlinkClick r:id="rId23" tooltip="Tristan &amp; Yseult (film)"/>
              </a:rPr>
              <a:t>Yseult</a:t>
            </a:r>
            <a:r>
              <a:rPr lang="en-US" dirty="0" smtClean="0"/>
              <a:t> de </a:t>
            </a:r>
            <a:r>
              <a:rPr lang="en-US" dirty="0" smtClean="0">
                <a:hlinkClick r:id="rId24" tooltip="Kevin Reynolds"/>
              </a:rPr>
              <a:t>Kevin Reynolds</a:t>
            </a:r>
            <a:r>
              <a:rPr lang="en-US" dirty="0" smtClean="0"/>
              <a:t>, avec </a:t>
            </a:r>
            <a:r>
              <a:rPr lang="en-US" dirty="0" smtClean="0">
                <a:hlinkClick r:id="rId25" tooltip="James Franco"/>
              </a:rPr>
              <a:t>James Franco</a:t>
            </a:r>
            <a:r>
              <a:rPr lang="en-US" dirty="0" smtClean="0"/>
              <a:t> et </a:t>
            </a:r>
            <a:r>
              <a:rPr lang="en-US" dirty="0" smtClean="0">
                <a:hlinkClick r:id="rId26" tooltip="Sophia Myles"/>
              </a:rPr>
              <a:t>Sophia Myles</a:t>
            </a:r>
            <a:r>
              <a:rPr lang="en-US" dirty="0" smtClean="0"/>
              <a:t>, </a:t>
            </a:r>
            <a:r>
              <a:rPr lang="en-US" dirty="0" err="1" smtClean="0"/>
              <a:t>produit</a:t>
            </a:r>
            <a:r>
              <a:rPr lang="en-US" dirty="0" smtClean="0"/>
              <a:t> par </a:t>
            </a:r>
            <a:r>
              <a:rPr lang="en-US" dirty="0" smtClean="0">
                <a:hlinkClick r:id="rId27" tooltip="Ridley Scott"/>
              </a:rPr>
              <a:t>Ridley Scott</a:t>
            </a:r>
            <a:r>
              <a:rPr lang="en-US" dirty="0" smtClean="0"/>
              <a:t> et </a:t>
            </a:r>
            <a:r>
              <a:rPr lang="en-US" dirty="0" smtClean="0">
                <a:hlinkClick r:id="rId28" tooltip="Tony Scott"/>
              </a:rPr>
              <a:t>Tony Scott</a:t>
            </a:r>
            <a:endParaRPr lang="en-US"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TotalTime>
  <Words>428</Words>
  <Application>Microsoft Office PowerPoint</Application>
  <PresentationFormat>Экран (4:3)</PresentationFormat>
  <Paragraphs>50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Tristan et Iseut</vt:lpstr>
      <vt:lpstr> </vt:lpstr>
      <vt:lpstr> </vt:lpstr>
      <vt:lpstr> </vt:lpstr>
      <vt:lpstr> </vt:lpstr>
      <vt:lpstr> </vt:lpstr>
      <vt:lpstr> </vt:lpstr>
      <vt:lpstr> </vt:lpstr>
      <vt:lpstr>Filmographie </vt:lpstr>
      <vt:lpstr>Bibliographie</vt:lpstr>
      <vt:lpstr>Romans/récits</vt:lpstr>
      <vt:lpstr>Bande dessinée</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Tristan et Iseut</dc:title>
  <dc:creator>Пользователь</dc:creator>
  <cp:lastModifiedBy>Пользователь</cp:lastModifiedBy>
  <cp:revision>5</cp:revision>
  <dcterms:created xsi:type="dcterms:W3CDTF">2013-05-12T17:57:03Z</dcterms:created>
  <dcterms:modified xsi:type="dcterms:W3CDTF">2013-05-12T18:46:41Z</dcterms:modified>
</cp:coreProperties>
</file>