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CE4C-E7A7-4A98-A64A-E2FDB5B2F4C3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7B017-B5F5-432E-B955-B9DCD4A72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795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CE4C-E7A7-4A98-A64A-E2FDB5B2F4C3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7B017-B5F5-432E-B955-B9DCD4A72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44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CE4C-E7A7-4A98-A64A-E2FDB5B2F4C3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7B017-B5F5-432E-B955-B9DCD4A72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07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CE4C-E7A7-4A98-A64A-E2FDB5B2F4C3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7B017-B5F5-432E-B955-B9DCD4A72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698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CE4C-E7A7-4A98-A64A-E2FDB5B2F4C3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7B017-B5F5-432E-B955-B9DCD4A72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3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CE4C-E7A7-4A98-A64A-E2FDB5B2F4C3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7B017-B5F5-432E-B955-B9DCD4A72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87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CE4C-E7A7-4A98-A64A-E2FDB5B2F4C3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7B017-B5F5-432E-B955-B9DCD4A72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577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CE4C-E7A7-4A98-A64A-E2FDB5B2F4C3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7B017-B5F5-432E-B955-B9DCD4A72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177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CE4C-E7A7-4A98-A64A-E2FDB5B2F4C3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7B017-B5F5-432E-B955-B9DCD4A72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27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CE4C-E7A7-4A98-A64A-E2FDB5B2F4C3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7B017-B5F5-432E-B955-B9DCD4A72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176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CE4C-E7A7-4A98-A64A-E2FDB5B2F4C3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7B017-B5F5-432E-B955-B9DCD4A72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61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ECE4C-E7A7-4A98-A64A-E2FDB5B2F4C3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7B017-B5F5-432E-B955-B9DCD4A72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23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jpeg"/><Relationship Id="rId4" Type="http://schemas.openxmlformats.org/officeDocument/2006/relationships/image" Target="../media/image4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60032" y="836712"/>
            <a:ext cx="4174232" cy="2763738"/>
          </a:xfrm>
        </p:spPr>
        <p:txBody>
          <a:bodyPr>
            <a:noAutofit/>
          </a:bodyPr>
          <a:lstStyle/>
          <a:p>
            <a:r>
              <a:rPr lang="ru-RU" sz="7200" i="1" dirty="0" err="1" smtClean="0">
                <a:solidFill>
                  <a:schemeClr val="bg1"/>
                </a:solidFill>
              </a:rPr>
              <a:t>Габрієль</a:t>
            </a:r>
            <a:r>
              <a:rPr lang="ru-RU" sz="7200" i="1" dirty="0" smtClean="0">
                <a:solidFill>
                  <a:schemeClr val="bg1"/>
                </a:solidFill>
              </a:rPr>
              <a:t> </a:t>
            </a:r>
            <a:r>
              <a:rPr lang="ru-RU" sz="7200" i="1" dirty="0" err="1" smtClean="0">
                <a:solidFill>
                  <a:schemeClr val="bg1"/>
                </a:solidFill>
              </a:rPr>
              <a:t>Гарсія</a:t>
            </a:r>
            <a:r>
              <a:rPr lang="ru-RU" sz="7200" i="1" dirty="0" smtClean="0">
                <a:solidFill>
                  <a:schemeClr val="bg1"/>
                </a:solidFill>
              </a:rPr>
              <a:t> Маркес 	</a:t>
            </a:r>
            <a:br>
              <a:rPr lang="ru-RU" sz="7200" i="1" dirty="0" smtClean="0">
                <a:solidFill>
                  <a:schemeClr val="bg1"/>
                </a:solidFill>
              </a:rPr>
            </a:br>
            <a:r>
              <a:rPr lang="ru-RU" sz="3600" i="1" dirty="0" smtClean="0">
                <a:solidFill>
                  <a:schemeClr val="bg1"/>
                </a:solidFill>
              </a:rPr>
              <a:t>6 </a:t>
            </a:r>
            <a:r>
              <a:rPr lang="ru-RU" sz="3600" i="1" dirty="0" err="1" smtClean="0">
                <a:solidFill>
                  <a:schemeClr val="bg1"/>
                </a:solidFill>
              </a:rPr>
              <a:t>березня</a:t>
            </a:r>
            <a:r>
              <a:rPr lang="ru-RU" sz="3600" i="1" dirty="0" smtClean="0">
                <a:solidFill>
                  <a:schemeClr val="bg1"/>
                </a:solidFill>
              </a:rPr>
              <a:t> 1927</a:t>
            </a:r>
            <a:endParaRPr lang="ru-RU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7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3212976"/>
            <a:ext cx="4978896" cy="442535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 1989 </a:t>
            </a:r>
            <a:r>
              <a:rPr lang="ru-RU" dirty="0" err="1" smtClean="0">
                <a:solidFill>
                  <a:schemeClr val="bg1"/>
                </a:solidFill>
              </a:rPr>
              <a:t>році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письменника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виявили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ракову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пухлину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легенях</a:t>
            </a:r>
            <a:r>
              <a:rPr lang="ru-RU" dirty="0" smtClean="0">
                <a:solidFill>
                  <a:schemeClr val="bg1"/>
                </a:solidFill>
              </a:rPr>
              <a:t>, яка, </a:t>
            </a:r>
            <a:r>
              <a:rPr lang="ru-RU" dirty="0" err="1" smtClean="0">
                <a:solidFill>
                  <a:schemeClr val="bg1"/>
                </a:solidFill>
              </a:rPr>
              <a:t>ймовірно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розвинулась</a:t>
            </a:r>
            <a:r>
              <a:rPr lang="ru-RU" dirty="0" smtClean="0">
                <a:solidFill>
                  <a:schemeClr val="bg1"/>
                </a:solidFill>
              </a:rPr>
              <a:t> через </a:t>
            </a:r>
            <a:r>
              <a:rPr lang="ru-RU" dirty="0" err="1" smtClean="0">
                <a:solidFill>
                  <a:schemeClr val="bg1"/>
                </a:solidFill>
              </a:rPr>
              <a:t>його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звичку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курити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під</a:t>
            </a:r>
            <a:r>
              <a:rPr lang="ru-RU" dirty="0" smtClean="0">
                <a:solidFill>
                  <a:schemeClr val="bg1"/>
                </a:solidFill>
              </a:rPr>
              <a:t> час </a:t>
            </a:r>
            <a:r>
              <a:rPr lang="ru-RU" dirty="0" err="1" smtClean="0">
                <a:solidFill>
                  <a:schemeClr val="bg1"/>
                </a:solidFill>
              </a:rPr>
              <a:t>роботи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25400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3744416" cy="5462067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Після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операції</a:t>
            </a:r>
            <a:r>
              <a:rPr lang="ru-RU" dirty="0" smtClean="0">
                <a:solidFill>
                  <a:schemeClr val="bg1"/>
                </a:solidFill>
              </a:rPr>
              <a:t> 1992 року </a:t>
            </a:r>
            <a:r>
              <a:rPr lang="ru-RU" dirty="0" err="1" smtClean="0">
                <a:solidFill>
                  <a:schemeClr val="bg1"/>
                </a:solidFill>
              </a:rPr>
              <a:t>розвиток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пухлини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призупинився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Медичне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обстеження</a:t>
            </a:r>
            <a:r>
              <a:rPr lang="ru-RU" dirty="0" smtClean="0">
                <a:solidFill>
                  <a:schemeClr val="bg1"/>
                </a:solidFill>
              </a:rPr>
              <a:t> у 1999 </a:t>
            </a:r>
            <a:r>
              <a:rPr lang="ru-RU" dirty="0" err="1" smtClean="0">
                <a:solidFill>
                  <a:schemeClr val="bg1"/>
                </a:solidFill>
              </a:rPr>
              <a:t>році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виявило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нього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іншу</a:t>
            </a:r>
            <a:r>
              <a:rPr lang="ru-RU" dirty="0" smtClean="0">
                <a:solidFill>
                  <a:schemeClr val="bg1"/>
                </a:solidFill>
              </a:rPr>
              <a:t> форму раку — </a:t>
            </a:r>
            <a:r>
              <a:rPr lang="ru-RU" dirty="0" err="1" smtClean="0">
                <a:solidFill>
                  <a:schemeClr val="bg1"/>
                </a:solidFill>
              </a:rPr>
              <a:t>лімфому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Йому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довелося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двічі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оперуватися</a:t>
            </a:r>
            <a:r>
              <a:rPr lang="ru-RU" dirty="0" smtClean="0">
                <a:solidFill>
                  <a:schemeClr val="bg1"/>
                </a:solidFill>
              </a:rPr>
              <a:t> в США і </a:t>
            </a:r>
            <a:r>
              <a:rPr lang="ru-RU" dirty="0" err="1" smtClean="0">
                <a:solidFill>
                  <a:schemeClr val="bg1"/>
                </a:solidFill>
              </a:rPr>
              <a:t>Мексиці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8640"/>
            <a:ext cx="4876800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861048"/>
            <a:ext cx="38100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6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4320480" cy="5030019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2002 року </a:t>
            </a:r>
            <a:r>
              <a:rPr lang="ru-RU" dirty="0" err="1" smtClean="0">
                <a:solidFill>
                  <a:schemeClr val="bg1"/>
                </a:solidFill>
              </a:rPr>
              <a:t>вийшла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друком</a:t>
            </a:r>
            <a:r>
              <a:rPr lang="ru-RU" dirty="0" smtClean="0">
                <a:solidFill>
                  <a:schemeClr val="bg1"/>
                </a:solidFill>
              </a:rPr>
              <a:t> перша книга з </a:t>
            </a:r>
            <a:r>
              <a:rPr lang="ru-RU" dirty="0" err="1" smtClean="0">
                <a:solidFill>
                  <a:schemeClr val="bg1"/>
                </a:solidFill>
              </a:rPr>
              <a:t>запланованої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біографічної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трилогії</a:t>
            </a:r>
            <a:r>
              <a:rPr lang="ru-RU" dirty="0" smtClean="0">
                <a:solidFill>
                  <a:schemeClr val="bg1"/>
                </a:solidFill>
              </a:rPr>
              <a:t> — «</a:t>
            </a:r>
            <a:r>
              <a:rPr lang="ru-RU" dirty="0" err="1" smtClean="0">
                <a:solidFill>
                  <a:schemeClr val="bg1"/>
                </a:solidFill>
              </a:rPr>
              <a:t>Жити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щоб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розповісти</a:t>
            </a:r>
            <a:r>
              <a:rPr lang="ru-RU" dirty="0" smtClean="0">
                <a:solidFill>
                  <a:schemeClr val="bg1"/>
                </a:solidFill>
              </a:rPr>
              <a:t> про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»,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стала </a:t>
            </a:r>
            <a:r>
              <a:rPr lang="ru-RU" dirty="0" err="1" smtClean="0">
                <a:solidFill>
                  <a:schemeClr val="bg1"/>
                </a:solidFill>
              </a:rPr>
              <a:t>бестселером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іспаномовному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світі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645" y="764704"/>
            <a:ext cx="3225595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8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3378670" cy="52784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443" y="908720"/>
            <a:ext cx="3691860" cy="56411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0647"/>
            <a:ext cx="3184748" cy="593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2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3240360" cy="517008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047" y="1313817"/>
            <a:ext cx="3430240" cy="53854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32656"/>
            <a:ext cx="330602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6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3439925" cy="54726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340768"/>
            <a:ext cx="3454400" cy="533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476672"/>
            <a:ext cx="3550865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476672"/>
            <a:ext cx="3829333" cy="51125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24744"/>
            <a:ext cx="3682148" cy="54731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6632"/>
            <a:ext cx="391477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7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3544788" cy="542352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96752"/>
            <a:ext cx="3599656" cy="52936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940" y="533400"/>
            <a:ext cx="3810000" cy="5791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749"/>
            <a:ext cx="4320480" cy="66062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60648"/>
            <a:ext cx="3752056" cy="586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2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71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432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260648"/>
            <a:ext cx="4680520" cy="5822107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</a:rPr>
              <a:t>Габрієль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Гарсія</a:t>
            </a:r>
            <a:r>
              <a:rPr lang="ru-RU" sz="2800" dirty="0" smtClean="0">
                <a:solidFill>
                  <a:schemeClr val="bg1"/>
                </a:solidFill>
              </a:rPr>
              <a:t> Маркес </a:t>
            </a:r>
            <a:r>
              <a:rPr lang="ru-RU" sz="2800" dirty="0" err="1" smtClean="0">
                <a:solidFill>
                  <a:schemeClr val="bg1"/>
                </a:solidFill>
              </a:rPr>
              <a:t>народився</a:t>
            </a:r>
            <a:r>
              <a:rPr lang="ru-RU" sz="2800" dirty="0" smtClean="0">
                <a:solidFill>
                  <a:schemeClr val="bg1"/>
                </a:solidFill>
              </a:rPr>
              <a:t> в </a:t>
            </a:r>
            <a:r>
              <a:rPr lang="ru-RU" sz="2800" dirty="0" err="1" smtClean="0">
                <a:solidFill>
                  <a:schemeClr val="bg1"/>
                </a:solidFill>
              </a:rPr>
              <a:t>місті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Аракатака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провінція</a:t>
            </a:r>
            <a:r>
              <a:rPr lang="ru-RU" sz="2800" dirty="0" smtClean="0">
                <a:solidFill>
                  <a:schemeClr val="bg1"/>
                </a:solidFill>
              </a:rPr>
              <a:t> Магдалена, </a:t>
            </a:r>
            <a:r>
              <a:rPr lang="ru-RU" sz="2800" dirty="0" err="1" smtClean="0">
                <a:solidFill>
                  <a:schemeClr val="bg1"/>
                </a:solidFill>
              </a:rPr>
              <a:t>Колумбія</a:t>
            </a:r>
            <a:r>
              <a:rPr lang="ru-RU" sz="2800" dirty="0" smtClean="0">
                <a:solidFill>
                  <a:schemeClr val="bg1"/>
                </a:solidFill>
              </a:rPr>
              <a:t>, жив у </a:t>
            </a:r>
            <a:r>
              <a:rPr lang="ru-RU" sz="2800" dirty="0" err="1" smtClean="0">
                <a:solidFill>
                  <a:schemeClr val="bg1"/>
                </a:solidFill>
              </a:rPr>
              <a:t>Мексиці</a:t>
            </a:r>
            <a:r>
              <a:rPr lang="ru-RU" sz="2800" dirty="0" smtClean="0">
                <a:solidFill>
                  <a:schemeClr val="bg1"/>
                </a:solidFill>
              </a:rPr>
              <a:t> та </a:t>
            </a:r>
            <a:r>
              <a:rPr lang="ru-RU" sz="2800" dirty="0" err="1" smtClean="0">
                <a:solidFill>
                  <a:schemeClr val="bg1"/>
                </a:solidFill>
              </a:rPr>
              <a:t>Європі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тепер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переважно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живе</a:t>
            </a:r>
            <a:r>
              <a:rPr lang="ru-RU" sz="2800" dirty="0" smtClean="0">
                <a:solidFill>
                  <a:schemeClr val="bg1"/>
                </a:solidFill>
              </a:rPr>
              <a:t> в </a:t>
            </a:r>
            <a:r>
              <a:rPr lang="ru-RU" sz="2800" dirty="0" err="1" smtClean="0">
                <a:solidFill>
                  <a:schemeClr val="bg1"/>
                </a:solidFill>
              </a:rPr>
              <a:t>Мехіко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73016"/>
            <a:ext cx="4369687" cy="300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71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16632"/>
            <a:ext cx="4186808" cy="557748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У </a:t>
            </a:r>
            <a:r>
              <a:rPr lang="ru-RU" sz="2800" dirty="0" err="1" smtClean="0">
                <a:solidFill>
                  <a:srgbClr val="FFFF00"/>
                </a:solidFill>
              </a:rPr>
              <a:t>дитинстві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виховувався</a:t>
            </a:r>
            <a:r>
              <a:rPr lang="ru-RU" sz="2800" dirty="0" smtClean="0">
                <a:solidFill>
                  <a:srgbClr val="FFFF00"/>
                </a:solidFill>
              </a:rPr>
              <a:t> батьками </a:t>
            </a:r>
            <a:r>
              <a:rPr lang="ru-RU" sz="2800" dirty="0" err="1" smtClean="0">
                <a:solidFill>
                  <a:srgbClr val="FFFF00"/>
                </a:solidFill>
              </a:rPr>
              <a:t>матері</a:t>
            </a:r>
            <a:r>
              <a:rPr lang="ru-RU" sz="2800" dirty="0" smtClean="0">
                <a:solidFill>
                  <a:srgbClr val="FFFF00"/>
                </a:solidFill>
              </a:rPr>
              <a:t>. </a:t>
            </a:r>
            <a:r>
              <a:rPr lang="ru-RU" sz="2800" dirty="0" err="1" smtClean="0">
                <a:solidFill>
                  <a:srgbClr val="FFFF00"/>
                </a:solidFill>
              </a:rPr>
              <a:t>Саме</a:t>
            </a:r>
            <a:r>
              <a:rPr lang="ru-RU" sz="2800" dirty="0" smtClean="0">
                <a:solidFill>
                  <a:srgbClr val="FFFF00"/>
                </a:solidFill>
              </a:rPr>
              <a:t> вони </a:t>
            </a:r>
            <a:r>
              <a:rPr lang="ru-RU" sz="2800" dirty="0" err="1" smtClean="0">
                <a:solidFill>
                  <a:srgbClr val="FFFF00"/>
                </a:solidFill>
              </a:rPr>
              <a:t>познайомили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майбутнього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письменника</a:t>
            </a:r>
            <a:r>
              <a:rPr lang="ru-RU" sz="2800" dirty="0" smtClean="0">
                <a:solidFill>
                  <a:srgbClr val="FFFF00"/>
                </a:solidFill>
              </a:rPr>
              <a:t> з </a:t>
            </a:r>
            <a:r>
              <a:rPr lang="ru-RU" sz="2800" dirty="0" err="1" smtClean="0">
                <a:solidFill>
                  <a:srgbClr val="FFFF00"/>
                </a:solidFill>
              </a:rPr>
              <a:t>мовними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особливостями</a:t>
            </a:r>
            <a:r>
              <a:rPr lang="ru-RU" sz="2800" dirty="0" smtClean="0">
                <a:solidFill>
                  <a:srgbClr val="FFFF00"/>
                </a:solidFill>
              </a:rPr>
              <a:t>, </a:t>
            </a:r>
            <a:r>
              <a:rPr lang="ru-RU" sz="2800" dirty="0" err="1" smtClean="0">
                <a:solidFill>
                  <a:srgbClr val="FFFF00"/>
                </a:solidFill>
              </a:rPr>
              <a:t>що</a:t>
            </a:r>
            <a:r>
              <a:rPr lang="ru-RU" sz="2800" dirty="0" smtClean="0">
                <a:solidFill>
                  <a:srgbClr val="FFFF00"/>
                </a:solidFill>
              </a:rPr>
              <a:t> в </a:t>
            </a:r>
            <a:r>
              <a:rPr lang="ru-RU" sz="2800" dirty="0" err="1" smtClean="0">
                <a:solidFill>
                  <a:srgbClr val="FFFF00"/>
                </a:solidFill>
              </a:rPr>
              <a:t>подальшому</a:t>
            </a:r>
            <a:r>
              <a:rPr lang="ru-RU" sz="2800" dirty="0" smtClean="0">
                <a:solidFill>
                  <a:srgbClr val="FFFF00"/>
                </a:solidFill>
              </a:rPr>
              <a:t> стали </a:t>
            </a:r>
            <a:r>
              <a:rPr lang="ru-RU" sz="2800" dirty="0" err="1" smtClean="0">
                <a:solidFill>
                  <a:srgbClr val="FFFF00"/>
                </a:solidFill>
              </a:rPr>
              <a:t>важливою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частиною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його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творчості</a:t>
            </a:r>
            <a:r>
              <a:rPr lang="ru-RU" sz="2800" dirty="0" smtClean="0">
                <a:solidFill>
                  <a:srgbClr val="FFFF00"/>
                </a:solidFill>
              </a:rPr>
              <a:t>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31363"/>
            <a:ext cx="4371975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38487"/>
            <a:ext cx="6894513" cy="371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6" y="609329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Родители в юности и маленький </a:t>
            </a:r>
            <a:r>
              <a:rPr lang="ru-RU" dirty="0" err="1" smtClean="0">
                <a:solidFill>
                  <a:srgbClr val="00B0F0"/>
                </a:solidFill>
              </a:rPr>
              <a:t>Габито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95" y="2310489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Родители </a:t>
            </a:r>
            <a:r>
              <a:rPr lang="ru-RU" dirty="0" err="1" smtClean="0">
                <a:solidFill>
                  <a:srgbClr val="00B0F0"/>
                </a:solidFill>
              </a:rPr>
              <a:t>Габо</a:t>
            </a:r>
            <a:r>
              <a:rPr lang="ru-RU" dirty="0" smtClean="0">
                <a:solidFill>
                  <a:srgbClr val="00B0F0"/>
                </a:solidFill>
              </a:rPr>
              <a:t> - Луиза Маркес и Габриэль </a:t>
            </a:r>
            <a:r>
              <a:rPr lang="ru-RU" dirty="0" err="1" smtClean="0">
                <a:solidFill>
                  <a:srgbClr val="00B0F0"/>
                </a:solidFill>
              </a:rPr>
              <a:t>Элихио</a:t>
            </a:r>
            <a:r>
              <a:rPr lang="ru-RU" dirty="0" smtClean="0">
                <a:solidFill>
                  <a:srgbClr val="00B0F0"/>
                </a:solidFill>
              </a:rPr>
              <a:t> Гарсиа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8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3465338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836712"/>
            <a:ext cx="4859337" cy="58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494116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00B0F0"/>
                </a:solidFill>
              </a:rPr>
              <a:t>Габо</a:t>
            </a:r>
            <a:r>
              <a:rPr lang="ru-RU" dirty="0" smtClean="0">
                <a:solidFill>
                  <a:srgbClr val="00B0F0"/>
                </a:solidFill>
              </a:rPr>
              <a:t> с женой на улицах Боготы (1967)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1408" y="5428965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00B0F0"/>
                </a:solidFill>
              </a:rPr>
              <a:t>Габріель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Гарсія</a:t>
            </a:r>
            <a:r>
              <a:rPr lang="ru-RU" dirty="0" smtClean="0">
                <a:solidFill>
                  <a:srgbClr val="00B0F0"/>
                </a:solidFill>
              </a:rPr>
              <a:t> Маркес з </a:t>
            </a:r>
            <a:r>
              <a:rPr lang="ru-RU" dirty="0" err="1" smtClean="0">
                <a:solidFill>
                  <a:srgbClr val="00B0F0"/>
                </a:solidFill>
              </a:rPr>
              <a:t>сином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Гонсаліо</a:t>
            </a:r>
            <a:r>
              <a:rPr lang="ru-RU" dirty="0" smtClean="0">
                <a:solidFill>
                  <a:srgbClr val="00B0F0"/>
                </a:solidFill>
              </a:rPr>
              <a:t> (</a:t>
            </a:r>
            <a:r>
              <a:rPr lang="ru-RU" dirty="0" err="1" smtClean="0">
                <a:solidFill>
                  <a:srgbClr val="00B0F0"/>
                </a:solidFill>
              </a:rPr>
              <a:t>Гонзаліо</a:t>
            </a:r>
            <a:r>
              <a:rPr lang="ru-RU" dirty="0" smtClean="0">
                <a:solidFill>
                  <a:srgbClr val="00B0F0"/>
                </a:solidFill>
              </a:rPr>
              <a:t>) і дружиною Мерседес. 1982 </a:t>
            </a:r>
            <a:r>
              <a:rPr lang="ru-RU" dirty="0" err="1" smtClean="0">
                <a:solidFill>
                  <a:srgbClr val="00B0F0"/>
                </a:solidFill>
              </a:rPr>
              <a:t>рік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5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332657"/>
            <a:ext cx="3538736" cy="468052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 1940 </a:t>
            </a:r>
            <a:r>
              <a:rPr lang="ru-RU" dirty="0" err="1" smtClean="0">
                <a:solidFill>
                  <a:schemeClr val="bg1"/>
                </a:solidFill>
              </a:rPr>
              <a:t>році</a:t>
            </a:r>
            <a:r>
              <a:rPr lang="ru-RU" dirty="0" smtClean="0">
                <a:solidFill>
                  <a:schemeClr val="bg1"/>
                </a:solidFill>
              </a:rPr>
              <a:t>, в 12-річному </a:t>
            </a:r>
            <a:r>
              <a:rPr lang="ru-RU" dirty="0" err="1" smtClean="0">
                <a:solidFill>
                  <a:schemeClr val="bg1"/>
                </a:solidFill>
              </a:rPr>
              <a:t>віці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Ґабрієль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отримав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стипендію</a:t>
            </a:r>
            <a:r>
              <a:rPr lang="ru-RU" dirty="0" smtClean="0">
                <a:solidFill>
                  <a:schemeClr val="bg1"/>
                </a:solidFill>
              </a:rPr>
              <a:t> і почав </a:t>
            </a:r>
            <a:r>
              <a:rPr lang="ru-RU" dirty="0" err="1" smtClean="0">
                <a:solidFill>
                  <a:schemeClr val="bg1"/>
                </a:solidFill>
              </a:rPr>
              <a:t>навчання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єзуїтському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коледжі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містечка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Сіпакіра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за 30 км на </a:t>
            </a:r>
            <a:r>
              <a:rPr lang="ru-RU" dirty="0" err="1" smtClean="0">
                <a:solidFill>
                  <a:schemeClr val="bg1"/>
                </a:solidFill>
              </a:rPr>
              <a:t>північ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Боготи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1422"/>
            <a:ext cx="5205829" cy="4313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418" y="2175134"/>
            <a:ext cx="5972641" cy="437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8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 1946 </a:t>
            </a:r>
            <a:r>
              <a:rPr lang="ru-RU" dirty="0" err="1" smtClean="0">
                <a:solidFill>
                  <a:schemeClr val="bg1"/>
                </a:solidFill>
              </a:rPr>
              <a:t>році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він</a:t>
            </a:r>
            <a:r>
              <a:rPr lang="ru-RU" dirty="0" smtClean="0">
                <a:solidFill>
                  <a:schemeClr val="bg1"/>
                </a:solidFill>
              </a:rPr>
              <a:t> вступив у </a:t>
            </a:r>
            <a:r>
              <a:rPr lang="ru-RU" dirty="0" err="1" smtClean="0">
                <a:solidFill>
                  <a:schemeClr val="bg1"/>
                </a:solidFill>
              </a:rPr>
              <a:t>Національний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університет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Боготи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юридичний</a:t>
            </a:r>
            <a:r>
              <a:rPr lang="ru-RU" dirty="0" smtClean="0">
                <a:solidFill>
                  <a:schemeClr val="bg1"/>
                </a:solidFill>
              </a:rPr>
              <a:t> факультет.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384" y="1700808"/>
            <a:ext cx="2923453" cy="43924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2946119" cy="454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9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6096" y="116632"/>
            <a:ext cx="3826768" cy="485740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З 1954 року Маркес </a:t>
            </a:r>
            <a:r>
              <a:rPr lang="ru-RU" dirty="0" err="1" smtClean="0"/>
              <a:t>працював</a:t>
            </a:r>
            <a:r>
              <a:rPr lang="ru-RU" dirty="0" smtClean="0"/>
              <a:t> у </a:t>
            </a:r>
            <a:r>
              <a:rPr lang="ru-RU" dirty="0" err="1" smtClean="0"/>
              <a:t>газеті</a:t>
            </a:r>
            <a:r>
              <a:rPr lang="ru-RU" dirty="0" smtClean="0"/>
              <a:t> «Ель </a:t>
            </a:r>
            <a:r>
              <a:rPr lang="ru-RU" dirty="0" err="1" smtClean="0"/>
              <a:t>Еспектадор</a:t>
            </a:r>
            <a:r>
              <a:rPr lang="ru-RU" dirty="0" smtClean="0"/>
              <a:t>», </a:t>
            </a:r>
            <a:r>
              <a:rPr lang="ru-RU" dirty="0" err="1" smtClean="0"/>
              <a:t>публікуючи</a:t>
            </a:r>
            <a:r>
              <a:rPr lang="ru-RU" dirty="0" smtClean="0"/>
              <a:t> </a:t>
            </a:r>
            <a:r>
              <a:rPr lang="ru-RU" dirty="0" err="1" smtClean="0"/>
              <a:t>невеличкі</a:t>
            </a:r>
            <a:r>
              <a:rPr lang="ru-RU" dirty="0" smtClean="0"/>
              <a:t> </a:t>
            </a:r>
            <a:r>
              <a:rPr lang="ru-RU" dirty="0" err="1" smtClean="0"/>
              <a:t>статті</a:t>
            </a:r>
            <a:r>
              <a:rPr lang="ru-RU" dirty="0" smtClean="0"/>
              <a:t> і </a:t>
            </a:r>
            <a:r>
              <a:rPr lang="ru-RU" dirty="0" err="1" smtClean="0"/>
              <a:t>рецензії</a:t>
            </a:r>
            <a:r>
              <a:rPr lang="ru-RU" dirty="0" smtClean="0"/>
              <a:t> на </a:t>
            </a:r>
            <a:r>
              <a:rPr lang="ru-RU" dirty="0" err="1" smtClean="0"/>
              <a:t>фільми</a:t>
            </a:r>
            <a:r>
              <a:rPr lang="ru-RU" dirty="0" smtClean="0"/>
              <a:t>. У 1959 </a:t>
            </a:r>
            <a:r>
              <a:rPr lang="ru-RU" dirty="0" err="1" smtClean="0"/>
              <a:t>році</a:t>
            </a:r>
            <a:r>
              <a:rPr lang="ru-RU" dirty="0" smtClean="0"/>
              <a:t> в Нью-Йорку в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народився</a:t>
            </a:r>
            <a:r>
              <a:rPr lang="ru-RU" dirty="0" smtClean="0"/>
              <a:t> </a:t>
            </a:r>
            <a:r>
              <a:rPr lang="ru-RU" dirty="0" err="1" smtClean="0"/>
              <a:t>син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0" y="51553"/>
            <a:ext cx="5334000" cy="39814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24744"/>
            <a:ext cx="3841995" cy="536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7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27691"/>
            <a:ext cx="5915000" cy="223224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 У 1961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опублікував</a:t>
            </a:r>
            <a:r>
              <a:rPr lang="ru-RU" dirty="0" smtClean="0"/>
              <a:t> </a:t>
            </a:r>
            <a:r>
              <a:rPr lang="ru-RU" dirty="0" err="1" smtClean="0"/>
              <a:t>повість</a:t>
            </a:r>
            <a:r>
              <a:rPr lang="ru-RU" dirty="0" smtClean="0"/>
              <a:t> «</a:t>
            </a:r>
            <a:r>
              <a:rPr lang="ru-RU" dirty="0" err="1" smtClean="0"/>
              <a:t>Полковникові</a:t>
            </a:r>
            <a:r>
              <a:rPr lang="ru-RU" dirty="0" smtClean="0"/>
              <a:t> </a:t>
            </a:r>
            <a:r>
              <a:rPr lang="ru-RU" dirty="0" err="1" smtClean="0"/>
              <a:t>ніхто</a:t>
            </a:r>
            <a:r>
              <a:rPr lang="ru-RU" dirty="0" smtClean="0"/>
              <a:t> не </a:t>
            </a:r>
            <a:r>
              <a:rPr lang="ru-RU" dirty="0" err="1" smtClean="0"/>
              <a:t>пише</a:t>
            </a:r>
            <a:r>
              <a:rPr lang="ru-RU" dirty="0" smtClean="0"/>
              <a:t>», у 1962 </a:t>
            </a:r>
            <a:r>
              <a:rPr lang="ru-RU" dirty="0" err="1" smtClean="0"/>
              <a:t>році</a:t>
            </a:r>
            <a:r>
              <a:rPr lang="ru-RU" dirty="0" smtClean="0"/>
              <a:t> — роман «Лиха година» </a:t>
            </a:r>
            <a:r>
              <a:rPr lang="ru-RU" dirty="0" err="1" smtClean="0"/>
              <a:t>Світове</a:t>
            </a:r>
            <a:r>
              <a:rPr lang="ru-RU" dirty="0" smtClean="0"/>
              <a:t> </a:t>
            </a:r>
            <a:r>
              <a:rPr lang="ru-RU" dirty="0" err="1" smtClean="0"/>
              <a:t>визнання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приніс</a:t>
            </a:r>
            <a:r>
              <a:rPr lang="ru-RU" dirty="0" smtClean="0"/>
              <a:t> роман «Сто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самотності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3075910" cy="461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8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"/>
            <a:ext cx="4716016" cy="429309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У 1982 </a:t>
            </a:r>
            <a:r>
              <a:rPr lang="ru-RU" dirty="0" err="1" smtClean="0"/>
              <a:t>році</a:t>
            </a:r>
            <a:r>
              <a:rPr lang="ru-RU" dirty="0" smtClean="0"/>
              <a:t> Маркесу </a:t>
            </a:r>
            <a:r>
              <a:rPr lang="ru-RU" dirty="0" err="1" smtClean="0"/>
              <a:t>присуджено</a:t>
            </a:r>
            <a:r>
              <a:rPr lang="ru-RU" dirty="0" smtClean="0"/>
              <a:t> </a:t>
            </a:r>
            <a:r>
              <a:rPr lang="ru-RU" dirty="0" err="1" smtClean="0"/>
              <a:t>Нобелівську</a:t>
            </a:r>
            <a:r>
              <a:rPr lang="ru-RU" dirty="0" smtClean="0"/>
              <a:t> </a:t>
            </a:r>
            <a:r>
              <a:rPr lang="ru-RU" dirty="0" err="1" smtClean="0"/>
              <a:t>премію</a:t>
            </a:r>
            <a:r>
              <a:rPr lang="ru-RU" dirty="0" smtClean="0"/>
              <a:t> з </a:t>
            </a:r>
            <a:r>
              <a:rPr lang="ru-RU" dirty="0" err="1" smtClean="0"/>
              <a:t>літератури</a:t>
            </a:r>
            <a:r>
              <a:rPr lang="ru-RU" dirty="0" smtClean="0"/>
              <a:t>: «за </a:t>
            </a:r>
            <a:r>
              <a:rPr lang="ru-RU" dirty="0" err="1" smtClean="0"/>
              <a:t>романи</a:t>
            </a:r>
            <a:r>
              <a:rPr lang="ru-RU" dirty="0" smtClean="0"/>
              <a:t> і </a:t>
            </a:r>
            <a:r>
              <a:rPr lang="ru-RU" dirty="0" err="1" smtClean="0"/>
              <a:t>оповідання</a:t>
            </a:r>
            <a:r>
              <a:rPr lang="ru-RU" dirty="0" smtClean="0"/>
              <a:t>, в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фантазія</a:t>
            </a:r>
            <a:r>
              <a:rPr lang="ru-RU" dirty="0" smtClean="0"/>
              <a:t> і </a:t>
            </a:r>
            <a:r>
              <a:rPr lang="ru-RU" dirty="0" err="1" smtClean="0"/>
              <a:t>реалізм</a:t>
            </a:r>
            <a:r>
              <a:rPr lang="ru-RU" dirty="0" smtClean="0"/>
              <a:t>, </a:t>
            </a:r>
            <a:r>
              <a:rPr lang="ru-RU" dirty="0" err="1" smtClean="0"/>
              <a:t>поєднані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уяви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віддзеркалює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і </a:t>
            </a:r>
            <a:r>
              <a:rPr lang="ru-RU" dirty="0" err="1" smtClean="0"/>
              <a:t>конфлікти</a:t>
            </a:r>
            <a:r>
              <a:rPr lang="ru-RU" dirty="0" smtClean="0"/>
              <a:t> </a:t>
            </a:r>
            <a:r>
              <a:rPr lang="ru-RU" dirty="0" err="1" smtClean="0"/>
              <a:t>цілого</a:t>
            </a:r>
            <a:r>
              <a:rPr lang="ru-RU" dirty="0" smtClean="0"/>
              <a:t> континенту».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45136"/>
            <a:ext cx="34671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7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308</Words>
  <Application>Microsoft Office PowerPoint</Application>
  <PresentationFormat>Экран (4:3)</PresentationFormat>
  <Paragraphs>15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Габрієль Гарсія Маркес   6 березня 1927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Габрієль Гарсія Маркес   6 березня 1927</dc:title>
  <dc:creator>User</dc:creator>
  <cp:lastModifiedBy>User</cp:lastModifiedBy>
  <cp:revision>7</cp:revision>
  <dcterms:created xsi:type="dcterms:W3CDTF">2014-02-19T19:16:45Z</dcterms:created>
  <dcterms:modified xsi:type="dcterms:W3CDTF">2014-02-20T18:00:50Z</dcterms:modified>
</cp:coreProperties>
</file>