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2" r:id="rId12"/>
    <p:sldId id="274" r:id="rId13"/>
    <p:sldId id="290" r:id="rId14"/>
    <p:sldId id="277" r:id="rId15"/>
    <p:sldId id="283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A7EAF7"/>
    <a:srgbClr val="333300"/>
    <a:srgbClr val="FFCCCC"/>
    <a:srgbClr val="DFBBE3"/>
    <a:srgbClr val="C9A6F8"/>
    <a:srgbClr val="245256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3446-2576-41EF-A076-6D5035499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4971-BF03-4D5A-93F2-36DF6E66C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CE6B-ADBB-47BE-A8EF-E6E94B905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8B2F-68B5-464E-8E80-4FE9B9F01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CEFDF-F34B-4A0F-BF75-16F62A65E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8360-3B96-4AD5-8D4D-CB7B4F995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2E7A3-B71D-46FE-8CB4-3CEBF69A7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CEE0-4091-4158-AF8F-8FB06C991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8E2B-4DA6-419E-A6F7-79F243D76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80D0-CF67-4D76-9F24-1A658AD64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B7D228-A436-40E9-8E33-13C44DF88E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3B36FC-4C51-481C-8B14-1FA5EAF127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91;&#1082;&#1088;&#1072;&#1111;&#1085;&#1089;&#1100;&#1082;&#1077;%20&#1084;&#1091;&#1079;%20&#1084;&#1080;&#1089;&#1090;\01-m.berezovskii_-_kontcert_ne_otverzhi_mene_vo_v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74;&#1072;&#1089;&#1080;&#1083;&#1100;-&#1046;&#1076;&#1072;&#1085;&#1082;&#1085;-&#1082;&#1083;&#1072;&#1074;&#1088;-&#1042;&#1089;&#1103;&#1082;&#1086;&#1084;&#1091;-&#1075;&#1086;&#1088;&#1086;&#1076;&#1091;-&#1087;&#1072;&#1088;&#1090;&#1103;-&#1042;&#1086;&#1079;&#1085;&#1086;&#1075;&#1086;-&#1052;-&#1051;&#1080;&#1089;&#1077;&#1085;&#1082;&#1086;-quot&#1053;&#1072;&#1090;&#1072;&#1083;&#1082;&#1072;-&#1055;&#1086;&#1083;&#1090;&#1072;&#1074;&#1082;&#1072;quot(muzofon.com).mp3" TargetMode="Externa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0832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048000" y="1524000"/>
            <a:ext cx="57374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kern="1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itchFamily="18" charset="0"/>
              </a:rPr>
              <a:t>М</a:t>
            </a:r>
            <a:r>
              <a:rPr lang="ru-RU" sz="48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itchFamily="18" charset="0"/>
              </a:rPr>
              <a:t>узична</a:t>
            </a:r>
            <a:r>
              <a:rPr lang="ru-RU" sz="48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4800" b="1" kern="10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itchFamily="18" charset="0"/>
              </a:rPr>
              <a:t>культура</a:t>
            </a:r>
          </a:p>
          <a:p>
            <a:pPr algn="ctr"/>
            <a:r>
              <a:rPr lang="ru-RU" sz="4800" b="1" kern="10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" pitchFamily="18" charset="0"/>
              </a:rPr>
              <a:t> ХУІІ -ХУІІІ ст.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0"/>
            <a:ext cx="6248400" cy="6858000"/>
          </a:xfrm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057400" y="4191000"/>
            <a:ext cx="4953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CC99"/>
                </a:solidFill>
                <a:latin typeface="Arial"/>
                <a:cs typeface="Arial"/>
              </a:rPr>
              <a:t>Духовна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CC99"/>
                </a:solidFill>
                <a:latin typeface="Arial"/>
                <a:cs typeface="Arial"/>
              </a:rPr>
              <a:t>музика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CC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914400" y="1371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3200"/>
              <a:t>Отже, суттєві зміни в українському церковному співі від його витоків до часів високого розквіту  відбулися під впливом національно-визвольних, антифеодальних рухів та селянсько-козацьких повстань XVI-XVII  ст.  під  релігійним  гаслом  оборони  православної  віри. 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09600" y="533400"/>
            <a:ext cx="80772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000" dirty="0"/>
              <a:t>	</a:t>
            </a:r>
            <a:r>
              <a:rPr lang="uk-UA" sz="2400" dirty="0" smtClean="0"/>
              <a:t> </a:t>
            </a:r>
            <a:r>
              <a:rPr lang="uk-UA" sz="2400" dirty="0"/>
              <a:t>Літургія – найважливіше богослужіння,під час якого здійснюється святе Таїнство причастя (св. Євхаристія), встановлене Господом нашим Ісусом Христом у четвер увечері, напередодні хресних Його страждань. Умивши ноги Своїм апостолам, щоб показати їм приклад смирення, Господь воздав хвалу Богу Отцю, взяв хліб, благословив його, переломив і дав апостолам, промовляючи: "Прийміть, споживайте: це є тіло Моє, що за вас ламається"; потім Він узяв чашу з виноградним вином, також благословив її і подав апостолам, промовляючи: "Пийте з неї всі: це є кров Моя Нового Завіту, що за вас і за багатьох проливається на відпущення гріхів"; причастивши їх, Господь дав заповідь завжди чинити це таїнство: "Це чиніть на спомин про Мене".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sz="2400" dirty="0"/>
              <a:t>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126163"/>
          </a:xfrm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879725" y="6135688"/>
            <a:ext cx="3322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2400"/>
              <a:t>Максим Березовський</a:t>
            </a:r>
          </a:p>
          <a:p>
            <a:pPr algn="ctr"/>
            <a:r>
              <a:rPr lang="uk-UA" sz="2400"/>
              <a:t>1745 - 1777</a:t>
            </a:r>
            <a:endParaRPr lang="ru-RU" sz="2400"/>
          </a:p>
        </p:txBody>
      </p:sp>
      <p:pic>
        <p:nvPicPr>
          <p:cNvPr id="39941" name="01-m.berezovskii_-_kontcert_ne_otverzhi_mene_vo_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486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174" fill="hold"/>
                                        <p:tgtEl>
                                          <p:spTgt spid="39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25" y="0"/>
            <a:ext cx="33178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28600" y="3810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uk-UA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uk-UA" sz="2800" dirty="0"/>
              <a:t>Григорій Савич Сковорода є </a:t>
            </a:r>
            <a:r>
              <a:rPr lang="uk-UA" sz="2800" dirty="0" smtClean="0"/>
              <a:t>однією з величних постатей української культури. Видатний </a:t>
            </a:r>
            <a:r>
              <a:rPr lang="uk-UA" sz="2800" dirty="0"/>
              <a:t>просвітитель, філософ і письменник, він був всебічно обдарованою людиною. Його геній зріс і викристалізувався на рідному національному ґрунті, а його проповідь, його філософія , його мудрість мали універсальний, всесвітній характер. </a:t>
            </a:r>
            <a:endParaRPr lang="ru-RU" sz="2800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825875" y="324643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>
                <a:cs typeface="Times New Roman" pitchFamily="18" charset="0"/>
              </a:rPr>
              <a:t>(1722-1794)</a:t>
            </a:r>
            <a:r>
              <a:rPr lang="uk-UA"/>
              <a:t> 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825875" y="324643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/>
              <a:t>(1722-1794) 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3825875" y="324643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uk-UA">
                <a:cs typeface="Times New Roman" pitchFamily="18" charset="0"/>
              </a:rPr>
              <a:t>(1722-1794)</a:t>
            </a:r>
            <a:r>
              <a:rPr lang="uk-UA"/>
              <a:t>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400800" y="5486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>
                <a:solidFill>
                  <a:srgbClr val="000000"/>
                </a:solidFill>
                <a:cs typeface="Times New Roman" pitchFamily="18" charset="0"/>
              </a:rPr>
              <a:t>(1722-1794</a:t>
            </a:r>
            <a:r>
              <a:rPr lang="uk-UA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uk-UA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25" y="0"/>
            <a:ext cx="554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09800" y="5867400"/>
            <a:ext cx="4248150" cy="457200"/>
          </a:xfrm>
          <a:prstGeom prst="rect">
            <a:avLst/>
          </a:prstGeom>
          <a:solidFill>
            <a:srgbClr val="C9A6F8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400"/>
              <a:t>Микола Віталійович Лисенко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" y="0"/>
            <a:ext cx="729615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>
                <a:latin typeface="Bookman Old Style" pitchFamily="18" charset="0"/>
              </a:rPr>
              <a:t>У п`єсі «Наталка Полтавка» в сатиричному плані подано образи возного й виборного. Возний — дрібний урядовець, що «помазався паном», «юриста завзятий і хапун такий, що і з рідного батька злупить!» З цинічною відвертістю виправдовує він хабарництво, несправедливість, які панували в тогочасному суспільстві. Вовча мораль возного найвиразніше проступає в його пісні «Всякому городу нрав і права...» Возний проповідує огидну мораль здирників і гнобителі: </a:t>
            </a:r>
          </a:p>
          <a:p>
            <a:r>
              <a:rPr lang="uk-UA" sz="2400" b="1">
                <a:latin typeface="Bookman Old Style" pitchFamily="18" charset="0"/>
              </a:rPr>
              <a:t>Всякий, хто вище, той нижчого гне, — </a:t>
            </a:r>
          </a:p>
          <a:p>
            <a:r>
              <a:rPr lang="uk-UA" sz="2400" b="1">
                <a:latin typeface="Bookman Old Style" pitchFamily="18" charset="0"/>
              </a:rPr>
              <a:t>Дужий безсильного давить і жме, </a:t>
            </a:r>
          </a:p>
          <a:p>
            <a:r>
              <a:rPr lang="uk-UA" sz="2400" b="1">
                <a:latin typeface="Bookman Old Style" pitchFamily="18" charset="0"/>
              </a:rPr>
              <a:t>Бідний багатого певний слуга, </a:t>
            </a:r>
          </a:p>
          <a:p>
            <a:r>
              <a:rPr lang="uk-UA" sz="2400" b="1">
                <a:latin typeface="Bookman Old Style" pitchFamily="18" charset="0"/>
              </a:rPr>
              <a:t>Корчиться, гнеться пред ним, як дуга.</a:t>
            </a:r>
            <a:endParaRPr lang="ru-RU" sz="2400" b="1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7894" name="василь-Жданкн-клавр-Всякому-городу-партя-Возного-М-Лисенко-quotНаталка-Полтавкаquot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78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066800" y="1371600"/>
            <a:ext cx="7391400" cy="3765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Мистецтво</a:t>
            </a:r>
            <a:r>
              <a:rPr lang="ru-RU" sz="36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кобзарів</a:t>
            </a:r>
            <a:endParaRPr lang="ru-RU" sz="3600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rgbClr val="CCFF33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і</a:t>
            </a:r>
            <a:r>
              <a:rPr lang="ru-RU" sz="36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/>
                <a:cs typeface="Arial"/>
              </a:rPr>
              <a:t>лірників</a:t>
            </a:r>
            <a:endParaRPr lang="ru-RU" sz="3600" kern="10" dirty="0">
              <a:ln w="9525">
                <a:solidFill>
                  <a:srgbClr val="003366"/>
                </a:solidFill>
                <a:round/>
                <a:headEnd/>
                <a:tailEnd/>
              </a:ln>
              <a:solidFill>
                <a:srgbClr val="CCFF33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02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6400"/>
            <a:ext cx="4724400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35337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sin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392871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 rot="10800000" flipV="1">
            <a:off x="5334000" y="2057400"/>
            <a:ext cx="2760663" cy="3081337"/>
          </a:xfrm>
          <a:prstGeom prst="rect">
            <a:avLst/>
          </a:prstGeom>
          <a:solidFill>
            <a:srgbClr val="C9DE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i="1" dirty="0">
                <a:solidFill>
                  <a:srgbClr val="008080"/>
                </a:solidFill>
              </a:rPr>
              <a:t>Кобза – досить великий за розмірами багатострунний щипковий інструмент. </a:t>
            </a:r>
            <a:endParaRPr lang="ru-RU" sz="2800" b="1" i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0"/>
            <a:ext cx="3352800" cy="1676400"/>
          </a:xfrm>
          <a:prstGeom prst="rect">
            <a:avLst/>
          </a:prstGeom>
          <a:solidFill>
            <a:srgbClr val="D8CFC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b="1" dirty="0"/>
              <a:t>Ліра ж, теж будучи струнним інструментом, має клавіші і особливе коліщатко, яке крутять за допомогою ручки.</a:t>
            </a:r>
            <a:r>
              <a:rPr lang="uk-UA" sz="2400" b="1" dirty="0"/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52600"/>
            <a:ext cx="4495800" cy="3371850"/>
          </a:xfr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62000"/>
            <a:ext cx="37703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304800"/>
            <a:ext cx="4791075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105400"/>
          </a:xfrm>
          <a:prstGeom prst="rect">
            <a:avLst/>
          </a:prstGeom>
          <a:solidFill>
            <a:srgbClr val="663300"/>
          </a:solidFill>
          <a:ln w="76200" cmpd="tri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256</Words>
  <Application>Microsoft PowerPoint</Application>
  <PresentationFormat>Экран (4:3)</PresentationFormat>
  <Paragraphs>25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Музична культура  ХУІІ -ХУІІІ 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7</cp:revision>
  <cp:lastPrinted>1601-01-01T00:00:00Z</cp:lastPrinted>
  <dcterms:created xsi:type="dcterms:W3CDTF">1601-01-01T00:00:00Z</dcterms:created>
  <dcterms:modified xsi:type="dcterms:W3CDTF">2012-12-25T16:05:29Z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