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C04F13F-4778-46A7-BC89-8711915D0C17}">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9879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72758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87600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257548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157565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63F863-B9CF-4791-A8AA-19F189182022}" type="datetimeFigureOut">
              <a:rPr lang="ru-RU" smtClean="0"/>
              <a:t>16.01.2013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317517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63F863-B9CF-4791-A8AA-19F189182022}" type="datetimeFigureOut">
              <a:rPr lang="ru-RU" smtClean="0"/>
              <a:t>16.01.2013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97124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63F863-B9CF-4791-A8AA-19F189182022}" type="datetimeFigureOut">
              <a:rPr lang="ru-RU" smtClean="0"/>
              <a:t>16.01.2013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260409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63F863-B9CF-4791-A8AA-19F189182022}" type="datetimeFigureOut">
              <a:rPr lang="ru-RU" smtClean="0"/>
              <a:t>16.01.2013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297581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63F863-B9CF-4791-A8AA-19F189182022}" type="datetimeFigureOut">
              <a:rPr lang="ru-RU" smtClean="0"/>
              <a:t>16.01.2013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88325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63F863-B9CF-4791-A8AA-19F189182022}" type="datetimeFigureOut">
              <a:rPr lang="ru-RU" smtClean="0"/>
              <a:t>16.01.2013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A96F0-E6D3-4C11-B752-A1B8F121089E}" type="slidenum">
              <a:rPr lang="ru-RU" smtClean="0"/>
              <a:t>‹#›</a:t>
            </a:fld>
            <a:endParaRPr lang="ru-RU"/>
          </a:p>
        </p:txBody>
      </p:sp>
    </p:spTree>
    <p:extLst>
      <p:ext uri="{BB962C8B-B14F-4D97-AF65-F5344CB8AC3E}">
        <p14:creationId xmlns:p14="http://schemas.microsoft.com/office/powerpoint/2010/main" val="142021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3F863-B9CF-4791-A8AA-19F189182022}" type="datetimeFigureOut">
              <a:rPr lang="ru-RU" smtClean="0"/>
              <a:t>16.01.2013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A96F0-E6D3-4C11-B752-A1B8F121089E}" type="slidenum">
              <a:rPr lang="ru-RU" smtClean="0"/>
              <a:t>‹#›</a:t>
            </a:fld>
            <a:endParaRPr lang="ru-RU"/>
          </a:p>
        </p:txBody>
      </p:sp>
    </p:spTree>
    <p:extLst>
      <p:ext uri="{BB962C8B-B14F-4D97-AF65-F5344CB8AC3E}">
        <p14:creationId xmlns:p14="http://schemas.microsoft.com/office/powerpoint/2010/main" val="10618894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 y="0"/>
            <a:ext cx="9159399"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60648"/>
            <a:ext cx="9144001" cy="1628800"/>
          </a:xfrm>
          <a:prstGeom prst="rect">
            <a:avLst/>
          </a:prstGeom>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438399" y="3581400"/>
            <a:ext cx="6705599" cy="3276600"/>
          </a:xfrm>
        </p:spPr>
        <p:txBody>
          <a:bodyPr/>
          <a:lstStyle/>
          <a:p>
            <a:pPr algn="ctr"/>
            <a:r>
              <a:rPr lang="en-US" sz="2800" b="1" dirty="0">
                <a:solidFill>
                  <a:schemeClr val="bg1"/>
                </a:solidFill>
                <a:effectLst>
                  <a:outerShdw blurRad="38100" dist="38100" dir="2700000" algn="tl">
                    <a:srgbClr val="000000">
                      <a:alpha val="43137"/>
                    </a:srgbClr>
                  </a:outerShdw>
                </a:effectLst>
              </a:rPr>
              <a:t>Bloomingdale's is an upscale American department store owned by Macy's, Inc. The chain's biggest competitors are Neiman Marcus, Saks Fifth Avenue, Bergdorf Goodman, Barneys New York, Lord &amp; Taylor and Nordstrom.</a:t>
            </a:r>
            <a:endParaRPr lang="ru-RU" sz="2800" b="1"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3635224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107504" y="44625"/>
            <a:ext cx="8856984" cy="2592287"/>
          </a:xfrm>
        </p:spPr>
        <p:txBody>
          <a:bodyPr>
            <a:normAutofit/>
          </a:bodyPr>
          <a:lstStyle/>
          <a:p>
            <a:endParaRPr lang="en-US" b="1" dirty="0" smtClean="0">
              <a:solidFill>
                <a:schemeClr val="bg1"/>
              </a:solidFill>
            </a:endParaRPr>
          </a:p>
          <a:p>
            <a:r>
              <a:rPr lang="en-US" b="1" dirty="0" smtClean="0">
                <a:solidFill>
                  <a:schemeClr val="bg1"/>
                </a:solidFill>
              </a:rPr>
              <a:t>In 1930, </a:t>
            </a:r>
            <a:r>
              <a:rPr lang="en-US" b="1" dirty="0" smtClean="0">
                <a:solidFill>
                  <a:schemeClr val="bg1"/>
                </a:solidFill>
                <a:effectLst>
                  <a:outerShdw blurRad="38100" dist="38100" dir="2700000" algn="tl">
                    <a:srgbClr val="000000">
                      <a:alpha val="43137"/>
                    </a:srgbClr>
                  </a:outerShdw>
                </a:effectLst>
              </a:rPr>
              <a:t>Bloomingdale's </a:t>
            </a:r>
            <a:r>
              <a:rPr lang="en-US" b="1" dirty="0">
                <a:solidFill>
                  <a:schemeClr val="bg1"/>
                </a:solidFill>
                <a:effectLst>
                  <a:outerShdw blurRad="38100" dist="38100" dir="2700000" algn="tl">
                    <a:srgbClr val="000000">
                      <a:alpha val="43137"/>
                    </a:srgbClr>
                  </a:outerShdw>
                </a:effectLst>
              </a:rPr>
              <a:t>moved to a new location off of Lexington. </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80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0"/>
            <a:ext cx="9193850" cy="6852930"/>
          </a:xfrm>
          <a:prstGeom prst="rect">
            <a:avLst/>
          </a:prstGeom>
        </p:spPr>
      </p:pic>
      <p:sp>
        <p:nvSpPr>
          <p:cNvPr id="3" name="Объект 2"/>
          <p:cNvSpPr>
            <a:spLocks noGrp="1"/>
          </p:cNvSpPr>
          <p:nvPr>
            <p:ph idx="1"/>
          </p:nvPr>
        </p:nvSpPr>
        <p:spPr>
          <a:xfrm>
            <a:off x="0" y="1"/>
            <a:ext cx="3851920" cy="5013176"/>
          </a:xfrm>
        </p:spPr>
        <p:txBody>
          <a:bodyPr>
            <a:normAutofit lnSpcReduction="10000"/>
          </a:bodyPr>
          <a:lstStyle/>
          <a:p>
            <a:r>
              <a:rPr lang="en-US" b="1" dirty="0">
                <a:solidFill>
                  <a:schemeClr val="bg1"/>
                </a:solidFill>
                <a:effectLst>
                  <a:outerShdw blurRad="38100" dist="38100" dir="2700000" algn="tl">
                    <a:srgbClr val="000000">
                      <a:alpha val="43137"/>
                    </a:srgbClr>
                  </a:outerShdw>
                </a:effectLst>
              </a:rPr>
              <a:t>In 1949, Bloomingdale's opened its first branch store in Fresh Meadows, Queens. The same year Bloomingdale's joined Federated Department Stores, now Macy's, Inc.</a:t>
            </a:r>
            <a:endParaRPr lang="ru-RU" b="1" dirty="0">
              <a:solidFill>
                <a:schemeClr val="bg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5352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4274"/>
            <a:ext cx="9128391" cy="6882274"/>
          </a:xfrm>
          <a:prstGeom prst="rect">
            <a:avLst/>
          </a:prstGeom>
        </p:spPr>
      </p:pic>
      <p:sp>
        <p:nvSpPr>
          <p:cNvPr id="3" name="Объект 2"/>
          <p:cNvSpPr>
            <a:spLocks noGrp="1"/>
          </p:cNvSpPr>
          <p:nvPr>
            <p:ph idx="1"/>
          </p:nvPr>
        </p:nvSpPr>
        <p:spPr>
          <a:xfrm>
            <a:off x="0" y="1"/>
            <a:ext cx="9128390" cy="4581128"/>
          </a:xfrm>
        </p:spPr>
        <p:txBody>
          <a:bodyPr>
            <a:normAutofit/>
          </a:bodyPr>
          <a:lstStyle/>
          <a:p>
            <a:r>
              <a:rPr lang="en-US" b="1" dirty="0"/>
              <a:t>In 1961, the company started using designer shopping bags to promote its "Esprit de France" exhibit. In 1973, the iconic "Brown Bag" appeared. </a:t>
            </a:r>
            <a:endParaRPr lang="ru-RU" b="1" dirty="0"/>
          </a:p>
        </p:txBody>
      </p:sp>
    </p:spTree>
    <p:extLst>
      <p:ext uri="{BB962C8B-B14F-4D97-AF65-F5344CB8AC3E}">
        <p14:creationId xmlns:p14="http://schemas.microsoft.com/office/powerpoint/2010/main" val="161567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8"/>
            <a:ext cx="9207622" cy="6857122"/>
          </a:xfrm>
          <a:prstGeom prst="rect">
            <a:avLst/>
          </a:prstGeom>
        </p:spPr>
      </p:pic>
      <p:sp>
        <p:nvSpPr>
          <p:cNvPr id="3" name="Объект 2"/>
          <p:cNvSpPr>
            <a:spLocks noGrp="1"/>
          </p:cNvSpPr>
          <p:nvPr>
            <p:ph idx="1"/>
          </p:nvPr>
        </p:nvSpPr>
        <p:spPr>
          <a:xfrm>
            <a:off x="0" y="3212976"/>
            <a:ext cx="9144000" cy="2016224"/>
          </a:xfrm>
        </p:spPr>
        <p:txBody>
          <a:bodyPr>
            <a:normAutofit fontScale="92500" lnSpcReduction="20000"/>
          </a:bodyPr>
          <a:lstStyle/>
          <a:p>
            <a:r>
              <a:rPr lang="en-US" dirty="0">
                <a:solidFill>
                  <a:schemeClr val="bg1"/>
                </a:solidFill>
                <a:effectLst>
                  <a:outerShdw blurRad="38100" dist="38100" dir="2700000" algn="tl">
                    <a:srgbClr val="000000">
                      <a:alpha val="43137"/>
                    </a:srgbClr>
                  </a:outerShdw>
                </a:effectLst>
              </a:rPr>
              <a:t>In 1969, Bloomingdale's two branch stores opened in Garden City, New York on Long Island, and Jenkintown, Pennsylvania. Bloomingdale's opened home furnishing stores on the East Coast using products from the flagship's home furnishings department.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972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en-US" sz="8800" b="1" dirty="0"/>
              <a:t>Future</a:t>
            </a:r>
            <a:endParaRPr lang="ru-RU" sz="8800" b="1" dirty="0"/>
          </a:p>
        </p:txBody>
      </p:sp>
    </p:spTree>
    <p:extLst>
      <p:ext uri="{BB962C8B-B14F-4D97-AF65-F5344CB8AC3E}">
        <p14:creationId xmlns:p14="http://schemas.microsoft.com/office/powerpoint/2010/main" val="64355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2851" cy="6858000"/>
          </a:xfrm>
          <a:prstGeom prst="rect">
            <a:avLst/>
          </a:prstGeom>
        </p:spPr>
      </p:pic>
      <p:sp>
        <p:nvSpPr>
          <p:cNvPr id="3" name="Объект 2"/>
          <p:cNvSpPr>
            <a:spLocks noGrp="1"/>
          </p:cNvSpPr>
          <p:nvPr>
            <p:ph idx="1"/>
          </p:nvPr>
        </p:nvSpPr>
        <p:spPr>
          <a:xfrm>
            <a:off x="0" y="0"/>
            <a:ext cx="9144000" cy="6126163"/>
          </a:xfrm>
        </p:spPr>
        <p:txBody>
          <a:bodyPr>
            <a:normAutofit/>
          </a:bodyPr>
          <a:lstStyle/>
          <a:p>
            <a:r>
              <a:rPr lang="en-US" b="1" dirty="0"/>
              <a:t>On November 3, 2011, Bloomingdale's announced it will open a new 120,000 </a:t>
            </a:r>
            <a:r>
              <a:rPr lang="en-US" b="1" dirty="0" err="1"/>
              <a:t>sq</a:t>
            </a:r>
            <a:r>
              <a:rPr lang="en-US" b="1" dirty="0"/>
              <a:t> ft. store in Glendale Galleria in Fall 2013 as part of the mall's remodeling plan.</a:t>
            </a:r>
            <a:endParaRPr lang="ru-RU" b="1" dirty="0"/>
          </a:p>
          <a:p>
            <a:endParaRPr lang="ru-RU" dirty="0"/>
          </a:p>
        </p:txBody>
      </p:sp>
    </p:spTree>
    <p:extLst>
      <p:ext uri="{BB962C8B-B14F-4D97-AF65-F5344CB8AC3E}">
        <p14:creationId xmlns:p14="http://schemas.microsoft.com/office/powerpoint/2010/main" val="3048486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232" cy="6858000"/>
          </a:xfrm>
          <a:prstGeom prst="rect">
            <a:avLst/>
          </a:prstGeom>
        </p:spPr>
      </p:pic>
      <p:sp>
        <p:nvSpPr>
          <p:cNvPr id="3" name="Объект 2"/>
          <p:cNvSpPr>
            <a:spLocks noGrp="1"/>
          </p:cNvSpPr>
          <p:nvPr>
            <p:ph idx="1"/>
          </p:nvPr>
        </p:nvSpPr>
        <p:spPr>
          <a:xfrm>
            <a:off x="0" y="0"/>
            <a:ext cx="3707904" cy="6858000"/>
          </a:xfrm>
        </p:spPr>
        <p:txBody>
          <a:bodyPr>
            <a:normAutofit/>
          </a:bodyPr>
          <a:lstStyle/>
          <a:p>
            <a:r>
              <a:rPr lang="en-US" dirty="0">
                <a:solidFill>
                  <a:schemeClr val="bg1"/>
                </a:solidFill>
                <a:effectLst>
                  <a:outerShdw blurRad="38100" dist="38100" dir="2700000" algn="tl">
                    <a:srgbClr val="000000">
                      <a:alpha val="43137"/>
                    </a:srgbClr>
                  </a:outerShdw>
                </a:effectLst>
              </a:rPr>
              <a:t>Bloomingdale's announced that they will replace the Bloomingdale's store of 229,000 square feet in Stanford Shopping Center in Palo Alto, CA, with a new 120,000 </a:t>
            </a:r>
            <a:r>
              <a:rPr lang="en-US" dirty="0" err="1">
                <a:solidFill>
                  <a:schemeClr val="bg1"/>
                </a:solidFill>
                <a:effectLst>
                  <a:outerShdw blurRad="38100" dist="38100" dir="2700000" algn="tl">
                    <a:srgbClr val="000000">
                      <a:alpha val="43137"/>
                    </a:srgbClr>
                  </a:outerShdw>
                </a:effectLst>
              </a:rPr>
              <a:t>sq</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ft</a:t>
            </a:r>
            <a:r>
              <a:rPr lang="en-US" dirty="0">
                <a:solidFill>
                  <a:schemeClr val="bg1"/>
                </a:solidFill>
                <a:effectLst>
                  <a:outerShdw blurRad="38100" dist="38100" dir="2700000" algn="tl">
                    <a:srgbClr val="000000">
                      <a:alpha val="43137"/>
                    </a:srgbClr>
                  </a:outerShdw>
                </a:effectLst>
              </a:rPr>
              <a:t> store. The store is planned to open in 2014.</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977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4715" cy="6858000"/>
          </a:xfrm>
          <a:prstGeom prst="rect">
            <a:avLst/>
          </a:prstGeom>
        </p:spPr>
      </p:pic>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8000" b="1" dirty="0" smtClean="0">
                <a:effectLst>
                  <a:outerShdw blurRad="38100" dist="38100" dir="2700000" algn="tl">
                    <a:srgbClr val="000000">
                      <a:alpha val="43137"/>
                    </a:srgbClr>
                  </a:outerShdw>
                </a:effectLst>
              </a:rPr>
              <a:t>The end</a:t>
            </a:r>
            <a:endParaRPr lang="ru-RU"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95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9148914" cy="6858812"/>
          </a:xfrm>
          <a:prstGeom prst="rect">
            <a:avLst/>
          </a:prstGeom>
        </p:spPr>
      </p:pic>
      <p:sp>
        <p:nvSpPr>
          <p:cNvPr id="2" name="Заголовок 1"/>
          <p:cNvSpPr>
            <a:spLocks noGrp="1"/>
          </p:cNvSpPr>
          <p:nvPr>
            <p:ph type="title"/>
          </p:nvPr>
        </p:nvSpPr>
        <p:spPr>
          <a:xfrm>
            <a:off x="0" y="0"/>
            <a:ext cx="8686800" cy="1417638"/>
          </a:xfrm>
        </p:spPr>
        <p:txBody>
          <a:bodyPr>
            <a:noAutofit/>
          </a:bodyPr>
          <a:lstStyle/>
          <a:p>
            <a:pPr algn="l"/>
            <a:r>
              <a:rPr lang="en-US" sz="4800" b="1" dirty="0" smtClean="0">
                <a:effectLst>
                  <a:outerShdw blurRad="38100" dist="38100" dir="2700000" algn="tl">
                    <a:srgbClr val="000000">
                      <a:alpha val="43137"/>
                    </a:srgbClr>
                  </a:outerShdw>
                </a:effectLst>
              </a:rPr>
              <a:t>History</a:t>
            </a:r>
            <a:r>
              <a:rPr lang="ru-RU" sz="4800" b="1" dirty="0">
                <a:effectLst>
                  <a:outerShdw blurRad="38100" dist="38100" dir="2700000" algn="tl">
                    <a:srgbClr val="000000">
                      <a:alpha val="43137"/>
                    </a:srgbClr>
                  </a:outerShdw>
                </a:effectLst>
              </a:rPr>
              <a:t/>
            </a:r>
            <a:br>
              <a:rPr lang="ru-RU" sz="4800" b="1" dirty="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            of</a:t>
            </a:r>
            <a:endParaRPr lang="ru-RU"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592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59"/>
            <a:ext cx="9144000" cy="6853741"/>
          </a:xfrm>
          <a:prstGeom prst="rect">
            <a:avLst/>
          </a:prstGeom>
        </p:spPr>
      </p:pic>
      <p:sp>
        <p:nvSpPr>
          <p:cNvPr id="2" name="Заголовок 1"/>
          <p:cNvSpPr>
            <a:spLocks noGrp="1"/>
          </p:cNvSpPr>
          <p:nvPr>
            <p:ph type="title"/>
          </p:nvPr>
        </p:nvSpPr>
        <p:spPr/>
        <p:txBody>
          <a:bodyPr>
            <a:noAutofit/>
          </a:bodyPr>
          <a:lstStyle/>
          <a:p>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
            </a:r>
            <a:br>
              <a:rPr lang="en-US" sz="6600" b="1" dirty="0">
                <a:effectLst>
                  <a:outerShdw blurRad="38100" dist="38100" dir="2700000" algn="tl">
                    <a:srgbClr val="000000">
                      <a:alpha val="43137"/>
                    </a:srgbClr>
                  </a:outerShdw>
                </a:effectLst>
              </a:rPr>
            </a:br>
            <a:r>
              <a:rPr lang="en-US" sz="6600" b="1" dirty="0" smtClean="0">
                <a:effectLst>
                  <a:outerShdw blurRad="38100" dist="38100" dir="2700000" algn="tl">
                    <a:srgbClr val="000000">
                      <a:alpha val="43137"/>
                    </a:srgbClr>
                  </a:outerShdw>
                </a:effectLst>
              </a:rPr>
              <a:t>19th </a:t>
            </a:r>
            <a:r>
              <a:rPr lang="en-US" sz="6600" b="1" dirty="0">
                <a:effectLst>
                  <a:outerShdw blurRad="38100" dist="38100" dir="2700000" algn="tl">
                    <a:srgbClr val="000000">
                      <a:alpha val="43137"/>
                    </a:srgbClr>
                  </a:outerShdw>
                </a:effectLst>
              </a:rPr>
              <a:t>century</a:t>
            </a:r>
            <a:r>
              <a:rPr lang="ru-RU" sz="6600" b="1" dirty="0">
                <a:effectLst>
                  <a:outerShdw blurRad="38100" dist="38100" dir="2700000" algn="tl">
                    <a:srgbClr val="000000">
                      <a:alpha val="43137"/>
                    </a:srgbClr>
                  </a:outerShdw>
                </a:effectLst>
              </a:rPr>
              <a:t/>
            </a:r>
            <a:br>
              <a:rPr lang="ru-RU" sz="6600" b="1" dirty="0">
                <a:effectLst>
                  <a:outerShdw blurRad="38100" dist="38100" dir="2700000" algn="tl">
                    <a:srgbClr val="000000">
                      <a:alpha val="43137"/>
                    </a:srgbClr>
                  </a:outerShdw>
                </a:effectLst>
              </a:rPr>
            </a:br>
            <a:endParaRPr lang="ru-RU"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46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0"/>
            <a:ext cx="5868144" cy="6858000"/>
          </a:xfrm>
          <a:prstGeom prst="rect">
            <a:avLst/>
          </a:prstGeom>
          <a:ln>
            <a:noFill/>
          </a:ln>
          <a:effectLst>
            <a:softEdge rad="112500"/>
          </a:effectLst>
        </p:spPr>
      </p:pic>
      <p:sp>
        <p:nvSpPr>
          <p:cNvPr id="3" name="Объект 2"/>
          <p:cNvSpPr>
            <a:spLocks noGrp="1"/>
          </p:cNvSpPr>
          <p:nvPr>
            <p:ph idx="1"/>
          </p:nvPr>
        </p:nvSpPr>
        <p:spPr>
          <a:xfrm>
            <a:off x="457200" y="332656"/>
            <a:ext cx="5626968" cy="5793507"/>
          </a:xfrm>
        </p:spPr>
        <p:txBody>
          <a:bodyPr>
            <a:normAutofit lnSpcReduction="10000"/>
          </a:bodyPr>
          <a:lstStyle/>
          <a:p>
            <a:r>
              <a:rPr lang="en-US" b="1" dirty="0">
                <a:effectLst>
                  <a:outerShdw blurRad="38100" dist="38100" dir="2700000" algn="tl">
                    <a:srgbClr val="000000">
                      <a:alpha val="43137"/>
                    </a:srgbClr>
                  </a:outerShdw>
                </a:effectLst>
              </a:rPr>
              <a:t>Bloomingdale's started in 1861 when brothers Joseph and Lyman G. Bloomingdale started selling hoop-skirts in their Ladies Notions' Shop on Manhattan's Lower East Side. The pair were sons of Benjamin Bloomingdale who settled in New York City. In 1872, the Bloomingdale brothers opened their first store</a:t>
            </a:r>
            <a:r>
              <a:rPr lang="en-US"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81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457200" y="260648"/>
            <a:ext cx="4546848" cy="5865515"/>
          </a:xfrm>
        </p:spPr>
        <p:txBody>
          <a:bodyPr>
            <a:normAutofit lnSpcReduction="10000"/>
          </a:bodyPr>
          <a:lstStyle/>
          <a:p>
            <a:r>
              <a:rPr lang="en-US" dirty="0">
                <a:solidFill>
                  <a:schemeClr val="bg1"/>
                </a:solidFill>
                <a:effectLst>
                  <a:outerShdw blurRad="38100" dist="38100" dir="2700000" algn="tl">
                    <a:srgbClr val="000000">
                      <a:alpha val="43137"/>
                    </a:srgbClr>
                  </a:outerShdw>
                </a:effectLst>
              </a:rPr>
              <a:t>As the popularity of the hoop-skirt was declining, the brothers closed their East Side Bazaar in 1872, selling a variety of garments such as ladies' skirts, corsets, "gent's furnishings", and European fashions. Most of their customers and competitors were in the Upper West Side</a:t>
            </a:r>
            <a:r>
              <a:rPr lang="en-US" dirty="0"/>
              <a:t>.</a:t>
            </a:r>
            <a:endParaRPr lang="ru-RU" dirty="0"/>
          </a:p>
          <a:p>
            <a:endParaRPr lang="ru-RU" dirty="0"/>
          </a:p>
        </p:txBody>
      </p:sp>
    </p:spTree>
    <p:extLst>
      <p:ext uri="{BB962C8B-B14F-4D97-AF65-F5344CB8AC3E}">
        <p14:creationId xmlns:p14="http://schemas.microsoft.com/office/powerpoint/2010/main" val="2931317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3"/>
            <a:ext cx="3456384" cy="4536503"/>
          </a:xfrm>
        </p:spPr>
        <p:txBody>
          <a:bodyPr>
            <a:normAutofit/>
          </a:bodyPr>
          <a:lstStyle/>
          <a:p>
            <a:r>
              <a:rPr lang="en-US" b="1" dirty="0"/>
              <a:t>The store moved in 1886 to its current location on 59th Street and Lexington Avenue. It was designed with large plate glass display windows. </a:t>
            </a:r>
            <a:endParaRPr lang="ru-RU" b="1"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0"/>
            <a:ext cx="5050093" cy="6878121"/>
          </a:xfrm>
          <a:prstGeom prst="rect">
            <a:avLst/>
          </a:prstGeom>
          <a:ln>
            <a:noFill/>
          </a:ln>
          <a:effectLst>
            <a:softEdge rad="112500"/>
          </a:effectLst>
        </p:spPr>
      </p:pic>
    </p:spTree>
    <p:extLst>
      <p:ext uri="{BB962C8B-B14F-4D97-AF65-F5344CB8AC3E}">
        <p14:creationId xmlns:p14="http://schemas.microsoft.com/office/powerpoint/2010/main" val="364585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83"/>
            <a:ext cx="6948264" cy="5805181"/>
          </a:xfrm>
          <a:prstGeom prst="rect">
            <a:avLst/>
          </a:prstGeom>
          <a:ln>
            <a:noFill/>
          </a:ln>
          <a:effectLst>
            <a:softEdge rad="112500"/>
          </a:effectLst>
        </p:spPr>
      </p:pic>
      <p:sp>
        <p:nvSpPr>
          <p:cNvPr id="3" name="Объект 2"/>
          <p:cNvSpPr>
            <a:spLocks noGrp="1"/>
          </p:cNvSpPr>
          <p:nvPr>
            <p:ph idx="1"/>
          </p:nvPr>
        </p:nvSpPr>
        <p:spPr>
          <a:xfrm>
            <a:off x="179512" y="116632"/>
            <a:ext cx="4968552" cy="6552728"/>
          </a:xfrm>
        </p:spPr>
        <p:txBody>
          <a:bodyPr>
            <a:normAutofit/>
          </a:bodyPr>
          <a:lstStyle/>
          <a:p>
            <a:r>
              <a:rPr lang="en-US" b="1" dirty="0">
                <a:effectLst>
                  <a:outerShdw blurRad="38100" dist="38100" dir="2700000" algn="tl">
                    <a:srgbClr val="000000">
                      <a:alpha val="43137"/>
                    </a:srgbClr>
                  </a:outerShdw>
                </a:effectLst>
              </a:rPr>
              <a:t>By the start of the 20th century, Bloomingdale's growth greatly increased, facilitated by its convenient location at a hub of New York City's horse-drawn trolley system. Offerings at the time ranged from ladies' stockings at 10¢ a pair to $10 men's wool suits and $149 upright pianos. </a:t>
            </a:r>
            <a:endParaRPr lang="ru-RU" b="1" dirty="0">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42730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6600" dirty="0"/>
              <a:t/>
            </a:r>
            <a:br>
              <a:rPr lang="en-US" sz="6600" dirty="0"/>
            </a:br>
            <a:r>
              <a:rPr lang="en-US" sz="6600" b="1" dirty="0" smtClean="0">
                <a:effectLst>
                  <a:outerShdw blurRad="38100" dist="38100" dir="2700000" algn="tl">
                    <a:srgbClr val="000000">
                      <a:alpha val="43137"/>
                    </a:srgbClr>
                  </a:outerShdw>
                </a:effectLst>
              </a:rPr>
              <a:t>20th </a:t>
            </a:r>
            <a:r>
              <a:rPr lang="en-US" sz="6600" b="1" dirty="0">
                <a:effectLst>
                  <a:outerShdw blurRad="38100" dist="38100" dir="2700000" algn="tl">
                    <a:srgbClr val="000000">
                      <a:alpha val="43137"/>
                    </a:srgbClr>
                  </a:outerShdw>
                </a:effectLst>
              </a:rPr>
              <a:t>century</a:t>
            </a:r>
            <a:r>
              <a:rPr lang="ru-RU" sz="6600" dirty="0"/>
              <a:t/>
            </a:r>
            <a:br>
              <a:rPr lang="ru-RU" sz="6600" dirty="0"/>
            </a:br>
            <a:endParaRPr lang="ru-RU" sz="6600" dirty="0"/>
          </a:p>
        </p:txBody>
      </p:sp>
    </p:spTree>
    <p:extLst>
      <p:ext uri="{BB962C8B-B14F-4D97-AF65-F5344CB8AC3E}">
        <p14:creationId xmlns:p14="http://schemas.microsoft.com/office/powerpoint/2010/main" val="284968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280920" cy="6858000"/>
          </a:xfrm>
          <a:prstGeom prst="rect">
            <a:avLst/>
          </a:prstGeom>
          <a:ln>
            <a:noFill/>
          </a:ln>
          <a:effectLst>
            <a:softEdge rad="112500"/>
          </a:effectLst>
        </p:spPr>
      </p:pic>
      <p:sp>
        <p:nvSpPr>
          <p:cNvPr id="3" name="Объект 2"/>
          <p:cNvSpPr>
            <a:spLocks noGrp="1"/>
          </p:cNvSpPr>
          <p:nvPr>
            <p:ph idx="1"/>
          </p:nvPr>
        </p:nvSpPr>
        <p:spPr>
          <a:xfrm>
            <a:off x="107504" y="44624"/>
            <a:ext cx="5688632" cy="6682747"/>
          </a:xfrm>
        </p:spPr>
        <p:txBody>
          <a:bodyPr>
            <a:normAutofit lnSpcReduction="10000"/>
          </a:bodyPr>
          <a:lstStyle/>
          <a:p>
            <a:r>
              <a:rPr lang="en-US" dirty="0">
                <a:solidFill>
                  <a:schemeClr val="bg1"/>
                </a:solidFill>
                <a:effectLst>
                  <a:outerShdw blurRad="38100" dist="38100" dir="2700000" algn="tl">
                    <a:srgbClr val="000000">
                      <a:alpha val="43137"/>
                    </a:srgbClr>
                  </a:outerShdw>
                </a:effectLst>
              </a:rPr>
              <a:t>Around 1905, hard times hit. The popular upper class shopping area moved downtown along Sixth Avenue to between 14th and 23rd Streets. In 1913, the 59th Street Station of the Lexington Avenue subway was constructed in Bloomingdale's basement, further reinforcing the "All Cars Transfer to Bloomingdale's" slogan, and business recovered. By the 1920s, the store covered the whole city block</a:t>
            </a:r>
            <a:r>
              <a:rPr lang="en-US" dirty="0" smtClean="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59818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483</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History             of</vt:lpstr>
      <vt:lpstr>            19th century </vt:lpstr>
      <vt:lpstr>Презентация PowerPoint</vt:lpstr>
      <vt:lpstr>Презентация PowerPoint</vt:lpstr>
      <vt:lpstr>Презентация PowerPoint</vt:lpstr>
      <vt:lpstr>Презентация PowerPoint</vt:lpstr>
      <vt:lpstr>            20th century </vt:lpstr>
      <vt:lpstr>Презентация PowerPoint</vt:lpstr>
      <vt:lpstr>Презентация PowerPoint</vt:lpstr>
      <vt:lpstr>Презентация PowerPoint</vt:lpstr>
      <vt:lpstr>Презентация PowerPoint</vt:lpstr>
      <vt:lpstr>Презентация PowerPoint</vt:lpstr>
      <vt:lpstr>Future</vt:lpstr>
      <vt:lpstr>Презентация PowerPoint</vt:lpstr>
      <vt:lpstr>Презентация PowerPoint</vt:lpstr>
      <vt:lpstr>                  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Sasha</dc:creator>
  <cp:lastModifiedBy>Sasha</cp:lastModifiedBy>
  <cp:revision>8</cp:revision>
  <dcterms:created xsi:type="dcterms:W3CDTF">2013-01-15T17:11:52Z</dcterms:created>
  <dcterms:modified xsi:type="dcterms:W3CDTF">2013-01-16T18:21:46Z</dcterms:modified>
</cp:coreProperties>
</file>