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734" autoAdjust="0"/>
    <p:restoredTop sz="94660"/>
  </p:normalViewPr>
  <p:slideViewPr>
    <p:cSldViewPr>
      <p:cViewPr>
        <p:scale>
          <a:sx n="80" d="100"/>
          <a:sy n="80" d="100"/>
        </p:scale>
        <p:origin x="-1542" y="-7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overOverlay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6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  <a:cs typeface="+mn-cs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  <a:cs typeface="+mn-cs"/>
              </a:endParaRPr>
            </a:p>
          </p:txBody>
        </p:sp>
        <p:cxnSp>
          <p:nvCxnSpPr>
            <p:cNvPr id="7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ACD756C-A0B9-4C11-8072-13D3B36A6B2E}" type="datetimeFigureOut">
              <a:rPr lang="ru-RU"/>
              <a:pPr>
                <a:defRPr/>
              </a:pPr>
              <a:t>17.02.2014</a:t>
            </a:fld>
            <a:endParaRPr lang="ru-RU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6D20486-7736-4830-8C3C-A43F0BC504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5" name="TextBox 14"/>
            <p:cNvSpPr txBox="1"/>
            <p:nvPr/>
          </p:nvSpPr>
          <p:spPr>
            <a:xfrm>
              <a:off x="4147772" y="1381459"/>
              <a:ext cx="8763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  <a:cs typeface="+mn-cs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  <a:cs typeface="+mn-cs"/>
              </a:endParaRPr>
            </a:p>
          </p:txBody>
        </p:sp>
        <p:cxnSp>
          <p:nvCxnSpPr>
            <p:cNvPr id="6" name="Straight Connector 15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6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0B423-007C-432E-B5A1-6A7E6F8D93AE}" type="datetimeFigureOut">
              <a:rPr lang="ru-RU"/>
              <a:pPr>
                <a:defRPr/>
              </a:pPr>
              <a:t>17.02.2014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CAF15-E67F-4BC4-83C3-73D504DA8D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 rot="5400000">
            <a:off x="3908425" y="2881313"/>
            <a:ext cx="5481637" cy="922338"/>
            <a:chOff x="1815339" y="1381459"/>
            <a:chExt cx="5480154" cy="923330"/>
          </a:xfrm>
        </p:grpSpPr>
        <p:sp>
          <p:nvSpPr>
            <p:cNvPr id="5" name="TextBox 11"/>
            <p:cNvSpPr txBox="1"/>
            <p:nvPr/>
          </p:nvSpPr>
          <p:spPr>
            <a:xfrm>
              <a:off x="4146745" y="1381458"/>
              <a:ext cx="877650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  <a:cs typeface="+mn-cs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  <a:cs typeface="+mn-cs"/>
              </a:endParaRPr>
            </a:p>
          </p:txBody>
        </p:sp>
        <p:cxnSp>
          <p:nvCxnSpPr>
            <p:cNvPr id="6" name="Straight Connector 12"/>
            <p:cNvCxnSpPr/>
            <p:nvPr/>
          </p:nvCxnSpPr>
          <p:spPr>
            <a:xfrm flipH="1" flipV="1">
              <a:off x="1815339" y="1924967"/>
              <a:ext cx="2469482" cy="1590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3"/>
            <p:cNvCxnSpPr/>
            <p:nvPr/>
          </p:nvCxnSpPr>
          <p:spPr>
            <a:xfrm rot="10800000">
              <a:off x="4826011" y="1928146"/>
              <a:ext cx="2469482" cy="1590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8F0AE-9523-45BB-B72D-26494F1A6F4D}" type="datetimeFigureOut">
              <a:rPr lang="ru-RU"/>
              <a:pPr>
                <a:defRPr/>
              </a:pPr>
              <a:t>17.02.2014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A099B-2CD4-4268-9B3E-229CA7AF36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5" name="TextBox 12"/>
            <p:cNvSpPr txBox="1"/>
            <p:nvPr/>
          </p:nvSpPr>
          <p:spPr>
            <a:xfrm>
              <a:off x="4147772" y="1381459"/>
              <a:ext cx="8763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  <a:cs typeface="+mn-cs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  <a:cs typeface="+mn-cs"/>
              </a:endParaRPr>
            </a:p>
          </p:txBody>
        </p:sp>
        <p:cxnSp>
          <p:nvCxnSpPr>
            <p:cNvPr id="6" name="Straight Connector 13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4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72CEF-968A-4C1F-B896-A056571C1CD7}" type="datetimeFigureOut">
              <a:rPr lang="ru-RU"/>
              <a:pPr>
                <a:defRPr/>
              </a:pPr>
              <a:t>17.02.2014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3E170-2D82-4E00-AEFE-B0147C6E50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CoverOverlay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1173163" y="2887663"/>
            <a:ext cx="6778625" cy="923925"/>
            <a:chOff x="1172584" y="1381459"/>
            <a:chExt cx="6779110" cy="923330"/>
          </a:xfrm>
        </p:grpSpPr>
        <p:sp>
          <p:nvSpPr>
            <p:cNvPr id="6" name="TextBox 8"/>
            <p:cNvSpPr txBox="1"/>
            <p:nvPr/>
          </p:nvSpPr>
          <p:spPr>
            <a:xfrm>
              <a:off x="4147772" y="1381459"/>
              <a:ext cx="8763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  <a:cs typeface="+mn-cs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  <a:cs typeface="+mn-cs"/>
              </a:endParaRPr>
            </a:p>
          </p:txBody>
        </p:sp>
        <p:cxnSp>
          <p:nvCxnSpPr>
            <p:cNvPr id="7" name="Straight Connector 9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10"/>
            <p:cNvCxnSpPr/>
            <p:nvPr/>
          </p:nvCxnSpPr>
          <p:spPr>
            <a:xfrm rot="10800000">
              <a:off x="4832033" y="1927207"/>
              <a:ext cx="3119661" cy="1586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4021F-42B9-41F5-84CF-BF349F8DD284}" type="datetimeFigureOut">
              <a:rPr lang="ru-RU"/>
              <a:pPr>
                <a:defRPr/>
              </a:pPr>
              <a:t>17.02.2014</a:t>
            </a:fld>
            <a:endParaRPr lang="ru-RU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63B9E-FECF-4982-B0A6-9DF400F889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6" name="TextBox 13"/>
            <p:cNvSpPr txBox="1"/>
            <p:nvPr/>
          </p:nvSpPr>
          <p:spPr>
            <a:xfrm>
              <a:off x="4147772" y="1381459"/>
              <a:ext cx="8763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  <a:cs typeface="+mn-cs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  <a:cs typeface="+mn-cs"/>
              </a:endParaRPr>
            </a:p>
          </p:txBody>
        </p:sp>
        <p:cxnSp>
          <p:nvCxnSpPr>
            <p:cNvPr id="7" name="Straight Connector 14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5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0BB0B9-37A4-440C-B6D3-7F011B051319}" type="datetimeFigureOut">
              <a:rPr lang="ru-RU"/>
              <a:pPr>
                <a:defRPr/>
              </a:pPr>
              <a:t>17.02.2014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104B4-8372-44AA-8029-D8AF976A37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3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8" name="TextBox 15"/>
            <p:cNvSpPr txBox="1"/>
            <p:nvPr/>
          </p:nvSpPr>
          <p:spPr>
            <a:xfrm>
              <a:off x="4147772" y="1381459"/>
              <a:ext cx="8763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  <a:cs typeface="+mn-cs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  <a:cs typeface="+mn-cs"/>
              </a:endParaRPr>
            </a:p>
          </p:txBody>
        </p:sp>
        <p:cxnSp>
          <p:nvCxnSpPr>
            <p:cNvPr id="9" name="Straight Connector 16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7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AD058-12F4-4E84-88AC-7F266302E564}" type="datetimeFigureOut">
              <a:rPr lang="ru-RU"/>
              <a:pPr>
                <a:defRPr/>
              </a:pPr>
              <a:t>17.02.2014</a:t>
            </a:fld>
            <a:endParaRPr lang="ru-RU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51935-3401-4A6E-BEBE-01BF989DC5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4" name="TextBox 13"/>
            <p:cNvSpPr txBox="1"/>
            <p:nvPr/>
          </p:nvSpPr>
          <p:spPr>
            <a:xfrm>
              <a:off x="4147772" y="1381459"/>
              <a:ext cx="8763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  <a:cs typeface="+mn-cs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  <a:cs typeface="+mn-cs"/>
              </a:endParaRPr>
            </a:p>
          </p:txBody>
        </p:sp>
        <p:cxnSp>
          <p:nvCxnSpPr>
            <p:cNvPr id="5" name="Straight Connector 14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5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83A93-0E2C-4AB9-8FA5-1508665D5BCB}" type="datetimeFigureOut">
              <a:rPr lang="ru-RU"/>
              <a:pPr>
                <a:defRPr/>
              </a:pPr>
              <a:t>17.02.2014</a:t>
            </a:fld>
            <a:endParaRPr lang="ru-RU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B87AD-4273-4B8F-A9BB-6265650C55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5E845-15BF-4907-B1FA-F7E235122B66}" type="datetimeFigureOut">
              <a:rPr lang="ru-RU"/>
              <a:pPr>
                <a:defRPr/>
              </a:pPr>
              <a:t>17.02.2014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6A5A6-43D3-4CDE-9B42-45CFEE75A0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CD8E1-DCC5-48CA-9E43-F7F8CC41C5CB}" type="datetimeFigureOut">
              <a:rPr lang="ru-RU"/>
              <a:pPr>
                <a:defRPr/>
              </a:pPr>
              <a:t>17.02.2014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E4200-4B5A-48F0-A73C-CD0D83E5FF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7FA1E-3755-4454-B64B-F442973842C9}" type="datetimeFigureOut">
              <a:rPr lang="ru-RU"/>
              <a:pPr>
                <a:defRPr/>
              </a:pPr>
              <a:t>17.02.2014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B24498-B25B-4A59-8A3E-472BD4568D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688975" y="569913"/>
            <a:ext cx="7756525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98500" y="2247900"/>
            <a:ext cx="7747000" cy="387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63" y="61610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E6244EF-EF2D-4F27-9602-718BF77A8480}" type="datetimeFigureOut">
              <a:rPr lang="ru-RU"/>
              <a:pPr>
                <a:defRPr/>
              </a:pPr>
              <a:t>17.02.2014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08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8925" y="61610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1879290-1207-4E86-881B-587508C3A7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83" r:id="rId7"/>
    <p:sldLayoutId id="2147483682" r:id="rId8"/>
    <p:sldLayoutId id="2147483681" r:id="rId9"/>
    <p:sldLayoutId id="2147483690" r:id="rId10"/>
    <p:sldLayoutId id="214748369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Times New Roman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125" indent="-365125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76288" indent="-365125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"/>
        <a:defRPr sz="2200" kern="1200">
          <a:solidFill>
            <a:srgbClr val="262626"/>
          </a:solidFill>
          <a:latin typeface="+mn-lt"/>
          <a:ea typeface="+mn-ea"/>
          <a:cs typeface="+mn-cs"/>
        </a:defRPr>
      </a:lvl2pPr>
      <a:lvl3pPr marL="1143000" indent="-365125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2000" kern="1200">
          <a:solidFill>
            <a:srgbClr val="262626"/>
          </a:solidFill>
          <a:latin typeface="+mn-lt"/>
          <a:ea typeface="+mn-ea"/>
          <a:cs typeface="+mn-cs"/>
        </a:defRPr>
      </a:lvl3pPr>
      <a:lvl4pPr marL="1508125" indent="-319088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kern="1200">
          <a:solidFill>
            <a:srgbClr val="262626"/>
          </a:solidFill>
          <a:latin typeface="+mn-lt"/>
          <a:ea typeface="+mn-ea"/>
          <a:cs typeface="+mn-cs"/>
        </a:defRPr>
      </a:lvl4pPr>
      <a:lvl5pPr marL="1828800" indent="-319088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1600" kern="1200">
          <a:solidFill>
            <a:srgbClr val="262626"/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audio" Target="NULL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052736"/>
            <a:ext cx="8568952" cy="1731982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7200" dirty="0" err="1">
                <a:effectLst/>
              </a:rPr>
              <a:t>Японська</a:t>
            </a:r>
            <a:r>
              <a:rPr lang="ru-RU" sz="7200" dirty="0">
                <a:effectLst/>
              </a:rPr>
              <a:t> </a:t>
            </a:r>
            <a:r>
              <a:rPr lang="ru-RU" sz="7200" dirty="0" err="1">
                <a:effectLst/>
              </a:rPr>
              <a:t>чайна</a:t>
            </a:r>
            <a:r>
              <a:rPr lang="ru-RU" sz="7200" dirty="0">
                <a:effectLst/>
              </a:rPr>
              <a:t> </a:t>
            </a:r>
            <a:r>
              <a:rPr lang="ru-RU" sz="7200" dirty="0" err="1">
                <a:effectLst/>
              </a:rPr>
              <a:t>церемонія</a:t>
            </a:r>
            <a:r>
              <a:rPr lang="ru-RU" sz="7200" dirty="0">
                <a:effectLst/>
              </a:rPr>
              <a:t> - </a:t>
            </a:r>
            <a:r>
              <a:rPr lang="ru-RU" sz="7200" dirty="0" err="1">
                <a:effectLst/>
              </a:rPr>
              <a:t>що</a:t>
            </a:r>
            <a:r>
              <a:rPr lang="ru-RU" sz="7200" dirty="0">
                <a:effectLst/>
              </a:rPr>
              <a:t> </a:t>
            </a:r>
            <a:r>
              <a:rPr lang="ru-RU" sz="7200" dirty="0" err="1">
                <a:effectLst/>
              </a:rPr>
              <a:t>це</a:t>
            </a:r>
            <a:r>
              <a:rPr lang="ru-RU" sz="7200" dirty="0">
                <a:effectLst/>
              </a:rPr>
              <a:t>?</a:t>
            </a:r>
            <a:r>
              <a:rPr lang="ru-RU" dirty="0">
                <a:effectLst/>
              </a:rPr>
              <a:t> 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7900" y="4797425"/>
            <a:ext cx="4568825" cy="1752600"/>
          </a:xfrm>
        </p:spPr>
        <p:txBody>
          <a:bodyPr>
            <a:normAutofit/>
          </a:bodyPr>
          <a:lstStyle/>
          <a:p>
            <a:pPr algn="l"/>
            <a:r>
              <a:rPr lang="uk-UA" sz="2600" smtClean="0">
                <a:effectLst>
                  <a:outerShdw blurRad="38100" dist="38100" dir="2700000" algn="tl">
                    <a:srgbClr val="895D1D"/>
                  </a:outerShdw>
                </a:effectLst>
              </a:rPr>
              <a:t>    Підготувал</a:t>
            </a:r>
            <a:r>
              <a:rPr lang="ru-RU" sz="2600" smtClean="0">
                <a:effectLst>
                  <a:outerShdw blurRad="38100" dist="38100" dir="2700000" algn="tl">
                    <a:srgbClr val="895D1D"/>
                  </a:outerShdw>
                </a:effectLst>
              </a:rPr>
              <a:t>а</a:t>
            </a:r>
            <a:br>
              <a:rPr lang="ru-RU" sz="2600" smtClean="0">
                <a:effectLst>
                  <a:outerShdw blurRad="38100" dist="38100" dir="2700000" algn="tl">
                    <a:srgbClr val="895D1D"/>
                  </a:outerShdw>
                </a:effectLst>
              </a:rPr>
            </a:br>
            <a:r>
              <a:rPr lang="ru-RU" sz="2600" smtClean="0">
                <a:effectLst>
                  <a:outerShdw blurRad="38100" dist="38100" dir="2700000" algn="tl">
                    <a:srgbClr val="895D1D"/>
                  </a:outerShdw>
                </a:effectLst>
              </a:rPr>
              <a:t>учениця</a:t>
            </a:r>
            <a:r>
              <a:rPr lang="uk-UA" sz="2600" smtClean="0">
                <a:effectLst>
                  <a:outerShdw blurRad="38100" dist="38100" dir="2700000" algn="tl">
                    <a:srgbClr val="895D1D"/>
                  </a:outerShdw>
                </a:effectLst>
              </a:rPr>
              <a:t> 11-А класу</a:t>
            </a:r>
            <a:br>
              <a:rPr lang="uk-UA" sz="2600" smtClean="0">
                <a:effectLst>
                  <a:outerShdw blurRad="38100" dist="38100" dir="2700000" algn="tl">
                    <a:srgbClr val="895D1D"/>
                  </a:outerShdw>
                </a:effectLst>
              </a:rPr>
            </a:br>
            <a:r>
              <a:rPr lang="uk-UA" sz="2600" smtClean="0">
                <a:effectLst>
                  <a:outerShdw blurRad="38100" dist="38100" dir="2700000" algn="tl">
                    <a:srgbClr val="895D1D"/>
                  </a:outerShdw>
                </a:effectLst>
              </a:rPr>
              <a:t>Рокосівської ЗОШ</a:t>
            </a:r>
            <a:br>
              <a:rPr lang="uk-UA" sz="2600" smtClean="0">
                <a:effectLst>
                  <a:outerShdw blurRad="38100" dist="38100" dir="2700000" algn="tl">
                    <a:srgbClr val="895D1D"/>
                  </a:outerShdw>
                </a:effectLst>
              </a:rPr>
            </a:br>
            <a:r>
              <a:rPr lang="uk-UA" sz="2600" smtClean="0">
                <a:effectLst>
                  <a:outerShdw blurRad="38100" dist="38100" dir="2700000" algn="tl">
                    <a:srgbClr val="895D1D"/>
                  </a:outerShdw>
                </a:effectLst>
              </a:rPr>
              <a:t>Білецька Олеся</a:t>
            </a:r>
          </a:p>
        </p:txBody>
      </p:sp>
      <p:pic>
        <p:nvPicPr>
          <p:cNvPr id="4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-1012825" y="6021388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2060575"/>
            <a:ext cx="3851275" cy="4797425"/>
          </a:xfrm>
        </p:spPr>
        <p:txBody>
          <a:bodyPr/>
          <a:lstStyle/>
          <a:p>
            <a:r>
              <a:rPr lang="ru-RU" sz="2800" smtClean="0"/>
              <a:t>Місце збору гостей - будова недалеко від вхідних воріт. Як правило, будиночок має передпокій, кімнату для приведення себе в порядок і кімнату, в якій гості очікують виходу на «росяну землю» </a:t>
            </a:r>
            <a:endParaRPr lang="uk-UA" sz="280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850" y="188913"/>
            <a:ext cx="8712200" cy="1054100"/>
          </a:xfrm>
        </p:spPr>
        <p:txBody>
          <a:bodyPr/>
          <a:lstStyle/>
          <a:p>
            <a:r>
              <a:rPr lang="uk-UA" sz="7200" b="1" smtClean="0"/>
              <a:t>Чайний будиночок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1275" y="2284413"/>
            <a:ext cx="5184775" cy="431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4288" y="0"/>
            <a:ext cx="3721100" cy="6858000"/>
          </a:xfrm>
        </p:spPr>
        <p:txBody>
          <a:bodyPr/>
          <a:lstStyle/>
          <a:p>
            <a:r>
              <a:rPr lang="uk-UA" smtClean="0"/>
              <a:t>До чайної кімнаті примикає приміщення, в якому зберігається різне начиння, використовувана в церемонії, чай, харчові продукти. Тут же проводиться й попередня підготовка до чайного дійства. Це приміщення називають водної кімнатою. </a:t>
            </a:r>
          </a:p>
          <a:p>
            <a:r>
              <a:rPr lang="uk-UA" smtClean="0"/>
              <a:t>Немає необхідності говорити, яку роль у чайній церемонії грає використовувана в ній начиння. Начиння буває далека і близька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635896" y="116632"/>
            <a:ext cx="5381625" cy="40767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blurRad="6350" stA="50000" endA="295" endPos="92000" dist="101600" dir="5400000" sy="-100000" algn="bl" rotWithShape="0"/>
          </a:effectLst>
          <a:extLst>
            <a:ext uri="{909E8E84-426E-40DD-AFC4-6F175D3DCCD1}"/>
            <a:ext uri="{91240B29-F687-4F45-9708-019B960494DF}"/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2205038"/>
            <a:ext cx="9144000" cy="4652962"/>
          </a:xfrm>
        </p:spPr>
        <p:txBody>
          <a:bodyPr rtlCol="0">
            <a:normAutofit fontScale="92500" lnSpcReduction="20000"/>
          </a:bodyPr>
          <a:lstStyle/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uk-UA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У </a:t>
            </a:r>
            <a:r>
              <a:rPr lang="uk-UA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«Списку речей, які використовуються для чайної церемонії» складеному в 1572 р. дається така класифікація начиння: </a:t>
            </a:r>
          </a:p>
          <a:p>
            <a:pPr marL="365760" indent="-365760" fontAlgn="auto">
              <a:spcAft>
                <a:spcPts val="0"/>
              </a:spcAft>
              <a:defRPr/>
            </a:pPr>
            <a:r>
              <a:rPr lang="uk-UA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Чайниці і чайні </a:t>
            </a:r>
            <a:r>
              <a:rPr lang="uk-UA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чашки-теммоку</a:t>
            </a:r>
            <a:r>
              <a:rPr lang="uk-UA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- перше близьке. </a:t>
            </a:r>
          </a:p>
          <a:p>
            <a:pPr marL="365760" indent="-365760" fontAlgn="auto">
              <a:spcAft>
                <a:spcPts val="0"/>
              </a:spcAft>
              <a:defRPr/>
            </a:pPr>
            <a:r>
              <a:rPr lang="uk-UA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Глечик з водою і чаша для зливання води - друге близьке. </a:t>
            </a:r>
          </a:p>
          <a:p>
            <a:pPr marL="365760" indent="-365760" fontAlgn="auto">
              <a:spcAft>
                <a:spcPts val="0"/>
              </a:spcAft>
              <a:defRPr/>
            </a:pPr>
            <a:r>
              <a:rPr lang="uk-UA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Чайна ложка, підставка для черпака, підставка для кришки - третє близьке. </a:t>
            </a:r>
          </a:p>
          <a:p>
            <a:pPr marL="365760" indent="-365760" fontAlgn="auto">
              <a:spcAft>
                <a:spcPts val="0"/>
              </a:spcAft>
              <a:defRPr/>
            </a:pPr>
            <a:r>
              <a:rPr lang="uk-UA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Ваза для квітів - далеке. </a:t>
            </a:r>
          </a:p>
          <a:p>
            <a:pPr marL="365760" indent="-365760" fontAlgn="auto">
              <a:spcAft>
                <a:spcPts val="0"/>
              </a:spcAft>
              <a:defRPr/>
            </a:pPr>
            <a:r>
              <a:rPr lang="uk-UA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Сувої-какемоно</a:t>
            </a:r>
            <a:r>
              <a:rPr lang="uk-UA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- більш далеке </a:t>
            </a:r>
          </a:p>
          <a:p>
            <a:pPr marL="365760" indent="-365760" fontAlgn="auto">
              <a:spcAft>
                <a:spcPts val="0"/>
              </a:spcAft>
              <a:defRPr/>
            </a:pPr>
            <a:r>
              <a:rPr lang="uk-UA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Курильниця для пахощів, банку з пахощами - саме далеке</a:t>
            </a:r>
            <a:r>
              <a:rPr lang="uk-UA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uk-UA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uk-UA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Критерієм дальності або близькості тих чи інших предметів начиння була роль відповідного предмета в чайному дійстві. </a:t>
            </a: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uk-UA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Під час церемонії всі предмети чайної начиння використовуються в певній послідовності, вписуючись в інтер'єр приміщення, вони функціонують, слідуючи встановленому ритму, а ритм задає ритуал чайного дійства. </a:t>
            </a:r>
          </a:p>
        </p:txBody>
      </p:sp>
      <p:sp>
        <p:nvSpPr>
          <p:cNvPr id="24578" name="Заголовок 2"/>
          <p:cNvSpPr>
            <a:spLocks noGrp="1"/>
          </p:cNvSpPr>
          <p:nvPr>
            <p:ph type="title"/>
          </p:nvPr>
        </p:nvSpPr>
        <p:spPr>
          <a:xfrm>
            <a:off x="611188" y="260350"/>
            <a:ext cx="7756525" cy="1054100"/>
          </a:xfrm>
        </p:spPr>
        <p:txBody>
          <a:bodyPr/>
          <a:lstStyle/>
          <a:p>
            <a:r>
              <a:rPr lang="uk-UA" sz="6600" b="1" smtClean="0"/>
              <a:t>Список речей 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2247900"/>
            <a:ext cx="4932363" cy="3878263"/>
          </a:xfrm>
        </p:spPr>
        <p:txBody>
          <a:bodyPr rtlCol="0">
            <a:normAutofit fontScale="92500"/>
          </a:bodyPr>
          <a:lstStyle/>
          <a:p>
            <a:pPr marL="365760" indent="-365760" fontAlgn="auto">
              <a:spcAft>
                <a:spcPts val="0"/>
              </a:spcAft>
              <a:defRPr/>
            </a:pPr>
            <a:r>
              <a:rPr lang="uk-UA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Чайна церемонія - складне і досить багатопланове дію, що реалізовується, перш за все через ритуал. У свою чергу проходження ритуалу вимагає відповідного душевного настрою і так сказати матеріального забезпечення. Тільки за таких умов можливе досягнення мети чайної церемонії - розуміння учасниками «смаку </a:t>
            </a:r>
            <a:r>
              <a:rPr lang="uk-UA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дзен</a:t>
            </a:r>
            <a:r>
              <a:rPr lang="uk-UA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і смаку чаю».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4213" y="115888"/>
            <a:ext cx="7754937" cy="1055687"/>
          </a:xfrm>
        </p:spPr>
        <p:txBody>
          <a:bodyPr/>
          <a:lstStyle/>
          <a:p>
            <a:r>
              <a:rPr lang="uk-UA" sz="7200" b="1" smtClean="0"/>
              <a:t>Чайне дійство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89500" y="2420938"/>
            <a:ext cx="3914775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44450"/>
            <a:ext cx="9144000" cy="6813550"/>
          </a:xfrm>
        </p:spPr>
        <p:txBody>
          <a:bodyPr rtlCol="0">
            <a:normAutofit lnSpcReduction="10000"/>
          </a:bodyPr>
          <a:lstStyle/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uk-UA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Для церемонії гості готують відповідний одяг. Гості приносять з собою складені аркуші паперу, свого роду серветки, які кладуть за одворот кімоно, два шовкових хустки - великий і маленький, а також загострену паличку (</a:t>
            </a:r>
            <a:r>
              <a:rPr lang="uk-UA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куромодзі</a:t>
            </a:r>
            <a:r>
              <a:rPr lang="uk-UA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). </a:t>
            </a:r>
            <a:r>
              <a:rPr lang="uk-UA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Куромодзі</a:t>
            </a:r>
            <a:r>
              <a:rPr lang="uk-UA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беруть деякі види солодощів, які подають після закусок. </a:t>
            </a:r>
            <a:endParaRPr lang="uk-UA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uk-UA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uk-UA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За </a:t>
            </a:r>
            <a:r>
              <a:rPr lang="uk-UA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багатовікову історію чайної церемонії устоялося і здобуло канонічні форми сім типів чаювань: </a:t>
            </a:r>
          </a:p>
          <a:p>
            <a:pPr marL="365760" indent="-365760" fontAlgn="auto">
              <a:spcAft>
                <a:spcPts val="0"/>
              </a:spcAft>
              <a:defRPr/>
            </a:pPr>
            <a:r>
              <a:rPr lang="uk-UA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1) «Чайне дійство на світанку» (</a:t>
            </a:r>
            <a:r>
              <a:rPr lang="uk-UA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анацукі-но</a:t>
            </a:r>
            <a:r>
              <a:rPr lang="uk-UA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uk-UA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тядзи</a:t>
            </a:r>
            <a:r>
              <a:rPr lang="uk-UA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). </a:t>
            </a:r>
          </a:p>
          <a:p>
            <a:pPr marL="365760" indent="-365760" fontAlgn="auto">
              <a:spcAft>
                <a:spcPts val="0"/>
              </a:spcAft>
              <a:defRPr/>
            </a:pPr>
            <a:r>
              <a:rPr lang="uk-UA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2) «Чайне дійство вранці» (</a:t>
            </a:r>
            <a:r>
              <a:rPr lang="uk-UA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аса-но</a:t>
            </a:r>
            <a:r>
              <a:rPr lang="uk-UA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uk-UA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тядзи</a:t>
            </a:r>
            <a:r>
              <a:rPr lang="uk-UA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). </a:t>
            </a:r>
          </a:p>
          <a:p>
            <a:pPr marL="365760" indent="-365760" fontAlgn="auto">
              <a:spcAft>
                <a:spcPts val="0"/>
              </a:spcAft>
              <a:defRPr/>
            </a:pPr>
            <a:r>
              <a:rPr lang="uk-UA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3) «Чайне дійство опівдні» (</a:t>
            </a:r>
            <a:r>
              <a:rPr lang="uk-UA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сего-но</a:t>
            </a:r>
            <a:r>
              <a:rPr lang="uk-UA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uk-UA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тядзи</a:t>
            </a:r>
            <a:r>
              <a:rPr lang="uk-UA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). </a:t>
            </a:r>
          </a:p>
          <a:p>
            <a:pPr marL="365760" indent="-365760" fontAlgn="auto">
              <a:spcAft>
                <a:spcPts val="0"/>
              </a:spcAft>
              <a:defRPr/>
            </a:pPr>
            <a:r>
              <a:rPr lang="uk-UA" dirty="0">
                <a:solidFill>
                  <a:schemeClr val="tx1">
                    <a:lumMod val="85000"/>
                    <a:lumOff val="15000"/>
                  </a:schemeClr>
                </a:solidFill>
              </a:rPr>
              <a:t>4) «Чайне дійство вночі» (</a:t>
            </a:r>
            <a:r>
              <a:rPr lang="uk-UA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ебанасі-но</a:t>
            </a:r>
            <a:r>
              <a:rPr lang="uk-UA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uk-UA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тядзи</a:t>
            </a:r>
            <a:r>
              <a:rPr lang="uk-UA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). </a:t>
            </a:r>
          </a:p>
          <a:p>
            <a:pPr marL="365760" indent="-365760" fontAlgn="auto">
              <a:spcAft>
                <a:spcPts val="0"/>
              </a:spcAft>
              <a:defRPr/>
            </a:pPr>
            <a:r>
              <a:rPr lang="uk-UA" dirty="0">
                <a:solidFill>
                  <a:schemeClr val="tx1">
                    <a:lumMod val="85000"/>
                    <a:lumOff val="15000"/>
                  </a:schemeClr>
                </a:solidFill>
              </a:rPr>
              <a:t>5) «Чайне дійство зі ласощами» (</a:t>
            </a:r>
            <a:r>
              <a:rPr lang="uk-UA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каси-но</a:t>
            </a:r>
            <a:r>
              <a:rPr lang="uk-UA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uk-UA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тядзи</a:t>
            </a:r>
            <a:r>
              <a:rPr lang="uk-UA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). </a:t>
            </a:r>
          </a:p>
          <a:p>
            <a:pPr marL="365760" indent="-365760" fontAlgn="auto">
              <a:spcAft>
                <a:spcPts val="0"/>
              </a:spcAft>
              <a:defRPr/>
            </a:pPr>
            <a:r>
              <a:rPr lang="uk-UA" dirty="0">
                <a:solidFill>
                  <a:schemeClr val="tx1">
                    <a:lumMod val="85000"/>
                    <a:lumOff val="15000"/>
                  </a:schemeClr>
                </a:solidFill>
              </a:rPr>
              <a:t>6) «Чайне дійство поза (певного) часу» (</a:t>
            </a:r>
            <a:r>
              <a:rPr lang="uk-UA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Фудзі-но</a:t>
            </a:r>
            <a:r>
              <a:rPr lang="uk-UA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uk-UA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тядзи</a:t>
            </a:r>
            <a:r>
              <a:rPr lang="uk-UA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). </a:t>
            </a:r>
          </a:p>
          <a:p>
            <a:pPr marL="365760" indent="-365760" fontAlgn="auto">
              <a:spcAft>
                <a:spcPts val="0"/>
              </a:spcAft>
              <a:defRPr/>
            </a:pPr>
            <a:r>
              <a:rPr lang="uk-UA" dirty="0">
                <a:solidFill>
                  <a:schemeClr val="tx1">
                    <a:lumMod val="85000"/>
                    <a:lumOff val="15000"/>
                  </a:schemeClr>
                </a:solidFill>
              </a:rPr>
              <a:t>7) «Чайне дійство (влаштовується для тих, хто) прийшов після (основного чаювання)» (</a:t>
            </a:r>
            <a:r>
              <a:rPr lang="uk-UA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атоми-но</a:t>
            </a:r>
            <a:r>
              <a:rPr lang="uk-UA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uk-UA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тядзи</a:t>
            </a:r>
            <a:r>
              <a:rPr lang="uk-UA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). </a:t>
            </a: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uk-UA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Еталонної вважається чайна церемонія, влаштовується в середині дня, що збігається з часом обіду. </a:t>
            </a:r>
            <a:endParaRPr lang="uk-UA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2133600"/>
            <a:ext cx="6227763" cy="4724400"/>
          </a:xfrm>
        </p:spPr>
        <p:txBody>
          <a:bodyPr/>
          <a:lstStyle/>
          <a:p>
            <a:r>
              <a:rPr lang="uk-UA" smtClean="0"/>
              <a:t>Чай - це взаємодія вогню, води, чайного листа, просторів і станів. Всі ці складові повинні бути збалансовані спокійній безтурботністю уважності людини, заварюють чай. Вогонь, на якому кип'ятиться вода, найкраще добувати з деревного вугілля, яке виготовлене з твердих порід дерева. Вогонь повинен бути спекотним і рівним. Слід вогню залишиться у воді.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7200" b="1" smtClean="0"/>
              <a:t>Як готувати чай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48413" y="1954213"/>
            <a:ext cx="2765425" cy="488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989138"/>
            <a:ext cx="5003800" cy="4868862"/>
          </a:xfrm>
        </p:spPr>
        <p:txBody>
          <a:bodyPr rtlCol="0">
            <a:normAutofit fontScale="85000" lnSpcReduction="20000"/>
          </a:bodyPr>
          <a:lstStyle/>
          <a:p>
            <a:pPr marL="365760" indent="-365760" fontAlgn="auto"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Вода не повинна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доводитись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до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бурхливого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кипіння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тому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що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в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результаті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цього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йде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енергія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води, яка,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з'єднуючись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з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енергією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чайного листа, і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виробляє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у нас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шукане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чайне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стан. </a:t>
            </a:r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65760" indent="-365760" fontAlgn="auto">
              <a:spcAft>
                <a:spcPts val="0"/>
              </a:spcAft>
              <a:defRPr/>
            </a:pP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Спочатку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слід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обполоснути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водою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чайник і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злити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цю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воду в чашки, з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яких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ми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збираємося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пити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чай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pPr marL="365760" indent="-365760" fontAlgn="auto">
              <a:spcAft>
                <a:spcPts val="0"/>
              </a:spcAft>
              <a:defRPr/>
            </a:pPr>
            <a:r>
              <a:rPr lang="uk-UA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Важливо бути спокійним, уважним і зібраним, зберігаючи плавність і послідовність рухів так, щоб вода не розпліскується і мінімально коливалася в судинах, струмінь не переривалася, була плавною, довгою, тонкою і м'якою, то є такий самий, якою має бути струмінь вдиху і видиху у вашому тілі, щоб забезпечити вам максимально довгу, спокійну і здорове життя.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188" y="333375"/>
            <a:ext cx="7756525" cy="1054100"/>
          </a:xfrm>
        </p:spPr>
        <p:txBody>
          <a:bodyPr/>
          <a:lstStyle/>
          <a:p>
            <a:r>
              <a:rPr lang="uk-UA" sz="8000" b="1" smtClean="0"/>
              <a:t>Вода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004048" y="2060848"/>
            <a:ext cx="4032448" cy="252028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blurRad="6350" stA="50000" endA="295" endPos="92000" dist="101600" dir="5400000" sy="-100000" algn="bl" rotWithShape="0"/>
          </a:effectLst>
          <a:extLst>
            <a:ext uri="{909E8E84-426E-40DD-AFC4-6F175D3DCCD1}"/>
            <a:ext uri="{91240B29-F687-4F45-9708-019B960494DF}"/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2060575"/>
            <a:ext cx="9144000" cy="4797425"/>
          </a:xfrm>
        </p:spPr>
        <p:txBody>
          <a:bodyPr rtlCol="0">
            <a:normAutofit fontScale="92500" lnSpcReduction="10000"/>
          </a:bodyPr>
          <a:lstStyle/>
          <a:p>
            <a:pPr marL="365760" indent="-365760" fontAlgn="auto">
              <a:spcAft>
                <a:spcPts val="0"/>
              </a:spcAft>
              <a:defRPr/>
            </a:pPr>
            <a:r>
              <a:rPr lang="uk-UA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Чай, перед тим, як насипати його в чайник, слід подивитися і понюхати в спеціальній судині з порцеляни. </a:t>
            </a:r>
            <a:r>
              <a:rPr lang="uk-UA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Після </a:t>
            </a:r>
            <a:r>
              <a:rPr lang="uk-UA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цього чайний лист висипається в попередньо прогрітий чайник і заливається окропом. </a:t>
            </a:r>
            <a:endParaRPr lang="uk-UA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65760" indent="-365760" fontAlgn="auto">
              <a:spcAft>
                <a:spcPts val="0"/>
              </a:spcAft>
              <a:defRPr/>
            </a:pPr>
            <a:r>
              <a:rPr lang="uk-UA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При </a:t>
            </a:r>
            <a:r>
              <a:rPr lang="uk-UA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створенні взаємодії води і простору посуду завжди слід пам'ятати, що "переповнювання" накликає біду, а помірність закликає багатство. Тому не потрібно наливати води занадто багато. </a:t>
            </a:r>
          </a:p>
          <a:p>
            <a:pPr marL="365760" indent="-365760" fontAlgn="auto">
              <a:spcAft>
                <a:spcPts val="0"/>
              </a:spcAft>
              <a:defRPr/>
            </a:pPr>
            <a:r>
              <a:rPr lang="uk-UA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Перша заварка може вважатися готової буквально через кілька секунд після затоки окропу в чайник. Коли чай розливається по </a:t>
            </a:r>
            <a:r>
              <a:rPr lang="uk-UA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чашках, </a:t>
            </a:r>
            <a:r>
              <a:rPr lang="uk-UA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потрібно пам'ятати, що смак першої і останньої налитої чашки будуть значно відрізнятися. Після першого розливу потрібно відразу ж залити чайний лист окропом знову і надалі намагатися не залишати його голим, тобто без води. З кожним затокою час взаємодії води і чайного листа має збільшуватися згідно з якістю чаю і обставинами чаювання, щоб гості пили чаю, а не воду. </a:t>
            </a:r>
          </a:p>
          <a:p>
            <a:pPr marL="365760" indent="-365760" fontAlgn="auto">
              <a:spcAft>
                <a:spcPts val="0"/>
              </a:spcAft>
              <a:defRPr/>
            </a:pPr>
            <a:endParaRPr lang="uk-UA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260648"/>
            <a:ext cx="8856984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Саме</a:t>
            </a:r>
            <a:r>
              <a:rPr 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 в </a:t>
            </a:r>
            <a:r>
              <a:rPr lang="ru-RU" sz="4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чашці</a:t>
            </a:r>
            <a:r>
              <a:rPr 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 чаю ми </a:t>
            </a:r>
            <a:r>
              <a:rPr lang="ru-RU" sz="4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знаходимо</a:t>
            </a:r>
            <a:r>
              <a:rPr 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 </a:t>
            </a:r>
            <a:r>
              <a:rPr lang="ru-RU" sz="4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щось</a:t>
            </a:r>
            <a:r>
              <a:rPr 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 </a:t>
            </a:r>
            <a:r>
              <a:rPr lang="ru-RU" sz="4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загальнолюдське</a:t>
            </a:r>
            <a:endParaRPr lang="uk-UA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  <a:cs typeface="+mn-cs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2247900"/>
            <a:ext cx="9144000" cy="4565650"/>
          </a:xfrm>
        </p:spPr>
        <p:txBody>
          <a:bodyPr rtlCol="0">
            <a:normAutofit fontScale="92500" lnSpcReduction="20000"/>
          </a:bodyPr>
          <a:lstStyle/>
          <a:p>
            <a:pPr marL="365760" indent="-365760" fontAlgn="auto">
              <a:spcAft>
                <a:spcPts val="0"/>
              </a:spcAft>
              <a:defRPr/>
            </a:pPr>
            <a:r>
              <a:rPr lang="uk-UA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Звичайно все це екзотика. Де сучасному городянину, що живе на восьмому поверсі панельного будинку, не дати притулок чайний будиночок і стару сосну. Але, виявляється, і сосна і будиночок і гірський струмок вже є всередині нас. Чай - стежка, яка веде до них. </a:t>
            </a:r>
          </a:p>
          <a:p>
            <a:pPr marL="365760" indent="-365760" fontAlgn="auto">
              <a:spcAft>
                <a:spcPts val="0"/>
              </a:spcAft>
              <a:defRPr/>
            </a:pPr>
            <a:r>
              <a:rPr lang="uk-UA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Людині, що звикла до скаженого ритму сучасного життя, чайна церемонія здається спочатку марною тратою часу. Дійсно, скільки справ можна провернути за цей час. Але поступово атмосфера спокою і врівноваженості, оволодіває нею. </a:t>
            </a:r>
          </a:p>
          <a:p>
            <a:pPr marL="365760" indent="-365760" fontAlgn="auto">
              <a:spcAft>
                <a:spcPts val="0"/>
              </a:spcAft>
              <a:defRPr/>
            </a:pPr>
            <a:r>
              <a:rPr lang="uk-UA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Іноземці дивуються з того, як японці влаштовують так багато шуму з нічого. «Що за буря в чашці чаю». Вони бачать у чайній церемонії лише ще один приклад тисячі й однієї дивності, які складають незбагненність і </a:t>
            </a:r>
            <a:r>
              <a:rPr lang="uk-UA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ребячливость</a:t>
            </a:r>
            <a:r>
              <a:rPr lang="uk-UA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Сходу. Перш ніж сміятися над цим обрядом, варто подумати, як, по суті, мала чаша людських радощів і наскільки мудрі ті, хто вміє її заповнити. Саме в чашці чаю ми знаходимо щось загальнолюдське. Чайна церемонія для японця - це релігія. </a:t>
            </a:r>
            <a:r>
              <a:rPr lang="uk-UA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Это</a:t>
            </a:r>
            <a:r>
              <a:rPr lang="uk-UA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uk-UA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обожествление</a:t>
            </a:r>
            <a:r>
              <a:rPr lang="uk-UA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uk-UA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искусства</a:t>
            </a:r>
            <a:r>
              <a:rPr lang="uk-UA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uk-UA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жить</a:t>
            </a:r>
            <a:r>
              <a:rPr lang="uk-UA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</a:p>
        </p:txBody>
      </p:sp>
      <p:sp>
        <p:nvSpPr>
          <p:cNvPr id="30722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6600" b="1" smtClean="0"/>
              <a:t>Висновок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smtClean="0"/>
              <a:t>"Смак чаю" ​​і "смак дзен</a:t>
            </a:r>
          </a:p>
          <a:p>
            <a:r>
              <a:rPr lang="ru-RU" sz="3200" smtClean="0"/>
              <a:t>Принципи чайної церемонії </a:t>
            </a:r>
          </a:p>
          <a:p>
            <a:r>
              <a:rPr lang="ru-RU" sz="3200" smtClean="0"/>
              <a:t>Чайний будиночок </a:t>
            </a:r>
          </a:p>
          <a:p>
            <a:r>
              <a:rPr lang="ru-RU" sz="3200" smtClean="0"/>
              <a:t>Чайне дійство </a:t>
            </a:r>
          </a:p>
          <a:p>
            <a:r>
              <a:rPr lang="ru-RU" sz="3200" smtClean="0"/>
              <a:t>Як готувати чай </a:t>
            </a:r>
          </a:p>
          <a:p>
            <a:r>
              <a:rPr lang="ru-RU" sz="3200" smtClean="0"/>
              <a:t> Висновок </a:t>
            </a:r>
          </a:p>
        </p:txBody>
      </p:sp>
      <p:sp>
        <p:nvSpPr>
          <p:cNvPr id="14338" name="Заголовок 2"/>
          <p:cNvSpPr>
            <a:spLocks noGrp="1"/>
          </p:cNvSpPr>
          <p:nvPr>
            <p:ph type="title"/>
          </p:nvPr>
        </p:nvSpPr>
        <p:spPr>
          <a:xfrm>
            <a:off x="755650" y="333375"/>
            <a:ext cx="7756525" cy="1054100"/>
          </a:xfrm>
        </p:spPr>
        <p:txBody>
          <a:bodyPr/>
          <a:lstStyle/>
          <a:p>
            <a:r>
              <a:rPr lang="uk-UA" sz="6600" b="1" smtClean="0"/>
              <a:t>Зміст</a:t>
            </a:r>
            <a:endParaRPr lang="uk-UA" sz="6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0825" y="2133600"/>
            <a:ext cx="8713788" cy="4535488"/>
          </a:xfrm>
        </p:spPr>
        <p:txBody>
          <a:bodyPr rtlCol="0">
            <a:normAutofit fontScale="92500" lnSpcReduction="10000"/>
          </a:bodyPr>
          <a:lstStyle/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uk-UA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Головним </a:t>
            </a:r>
            <a:r>
              <a:rPr lang="uk-UA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у семи вправах </a:t>
            </a:r>
            <a:r>
              <a:rPr lang="uk-UA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є </a:t>
            </a:r>
            <a:r>
              <a:rPr lang="uk-UA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не детально розроблена методика навчання, а їх </a:t>
            </a:r>
            <a:r>
              <a:rPr lang="uk-UA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дзен</a:t>
            </a:r>
            <a:r>
              <a:rPr lang="uk-UA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буддійський дух. Число вправ і їх зміст співвідноситься з сімома «речами», якими повинен володіти вчитель </a:t>
            </a:r>
            <a:r>
              <a:rPr lang="uk-UA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дзен</a:t>
            </a:r>
            <a:r>
              <a:rPr lang="uk-UA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</a:p>
          <a:p>
            <a:pPr marL="365760" indent="-365760" fontAlgn="auto">
              <a:spcAft>
                <a:spcPts val="0"/>
              </a:spcAft>
              <a:defRPr/>
            </a:pPr>
            <a:r>
              <a:rPr lang="uk-UA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1) велика здатність і велике дію; </a:t>
            </a:r>
          </a:p>
          <a:p>
            <a:pPr marL="365760" indent="-365760" fontAlgn="auto">
              <a:spcAft>
                <a:spcPts val="0"/>
              </a:spcAft>
              <a:defRPr/>
            </a:pPr>
            <a:r>
              <a:rPr lang="uk-UA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2) швидкість інтелекту (кмітливість); </a:t>
            </a:r>
          </a:p>
          <a:p>
            <a:pPr marL="365760" indent="-365760" fontAlgn="auto">
              <a:spcAft>
                <a:spcPts val="0"/>
              </a:spcAft>
              <a:defRPr/>
            </a:pPr>
            <a:r>
              <a:rPr lang="uk-UA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3) духовність у промовах; </a:t>
            </a:r>
          </a:p>
          <a:p>
            <a:pPr marL="365760" indent="-365760" fontAlgn="auto">
              <a:spcAft>
                <a:spcPts val="0"/>
              </a:spcAft>
              <a:defRPr/>
            </a:pPr>
            <a:r>
              <a:rPr lang="uk-UA" dirty="0">
                <a:solidFill>
                  <a:schemeClr val="tx1">
                    <a:lumMod val="85000"/>
                    <a:lumOff val="15000"/>
                  </a:schemeClr>
                </a:solidFill>
              </a:rPr>
              <a:t>4) резолюція вбивати чи дарувати життя в залежності від обставин; </a:t>
            </a:r>
          </a:p>
          <a:p>
            <a:pPr marL="365760" indent="-365760" fontAlgn="auto">
              <a:spcAft>
                <a:spcPts val="0"/>
              </a:spcAft>
              <a:defRPr/>
            </a:pPr>
            <a:r>
              <a:rPr lang="uk-UA" dirty="0">
                <a:solidFill>
                  <a:schemeClr val="tx1">
                    <a:lumMod val="85000"/>
                    <a:lumOff val="15000"/>
                  </a:schemeClr>
                </a:solidFill>
              </a:rPr>
              <a:t>5) вченість і досвід; </a:t>
            </a:r>
          </a:p>
          <a:p>
            <a:pPr marL="365760" indent="-365760" fontAlgn="auto">
              <a:spcAft>
                <a:spcPts val="0"/>
              </a:spcAft>
              <a:defRPr/>
            </a:pPr>
            <a:r>
              <a:rPr lang="uk-UA" dirty="0">
                <a:solidFill>
                  <a:schemeClr val="tx1">
                    <a:lumMod val="85000"/>
                    <a:lumOff val="15000"/>
                  </a:schemeClr>
                </a:solidFill>
              </a:rPr>
              <a:t>6) ясність в усвідомленням власних сприйнять; </a:t>
            </a:r>
          </a:p>
          <a:p>
            <a:pPr marL="365760" indent="-365760" fontAlgn="auto">
              <a:spcAft>
                <a:spcPts val="0"/>
              </a:spcAft>
              <a:defRPr/>
            </a:pPr>
            <a:r>
              <a:rPr lang="uk-UA" dirty="0">
                <a:solidFill>
                  <a:schemeClr val="tx1">
                    <a:lumMod val="85000"/>
                    <a:lumOff val="15000"/>
                  </a:schemeClr>
                </a:solidFill>
              </a:rPr>
              <a:t>7) здатність вільно з'являтися і зникати. </a:t>
            </a: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uk-UA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Таким </a:t>
            </a:r>
            <a:r>
              <a:rPr lang="uk-UA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чином, роблячи сім вправ, учень осягав і істини </a:t>
            </a:r>
            <a:r>
              <a:rPr lang="uk-UA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дзенського</a:t>
            </a:r>
            <a:r>
              <a:rPr lang="uk-UA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вчення, що лежить в основі чаювання-вабі.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"Смак чаю" і "смак дзен" </a:t>
            </a:r>
            <a:endParaRPr lang="uk-UA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350"/>
            <a:ext cx="4572000" cy="6851650"/>
          </a:xfrm>
        </p:spPr>
        <p:txBody>
          <a:bodyPr rtlCol="0">
            <a:normAutofit fontScale="92500" lnSpcReduction="20000"/>
          </a:bodyPr>
          <a:lstStyle/>
          <a:p>
            <a:pPr marL="365760" indent="-365760" fontAlgn="auto">
              <a:spcAft>
                <a:spcPts val="0"/>
              </a:spcAft>
              <a:defRPr/>
            </a:pPr>
            <a:r>
              <a:rPr lang="uk-UA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«Чайна церемонія в чайній кімнаті - це, перш за все набуття Шляхи допомогою проходження </a:t>
            </a:r>
            <a:r>
              <a:rPr lang="uk-UA" sz="3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Дхарми</a:t>
            </a:r>
            <a:r>
              <a:rPr lang="uk-UA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Будди. Піклуватися про пристрій чайного будиночка і радіти їжі - мирське справу! Досить того, щоб в будинку не протікав дах, і вистачало їжі, щоб не голодувати. Це - згідно з вченням Будди, і в цьому - початковий сенс чайної церемонії</a:t>
            </a:r>
            <a:r>
              <a:rPr lang="uk-UA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.»</a:t>
            </a:r>
          </a:p>
          <a:p>
            <a:pPr marL="0" indent="0" algn="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uk-UA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uk-UA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</a:t>
            </a:r>
            <a:r>
              <a:rPr lang="uk-UA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Мурата</a:t>
            </a:r>
            <a:r>
              <a:rPr lang="uk-UA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uk-UA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Сюко</a:t>
            </a:r>
            <a:r>
              <a:rPr lang="uk-UA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uk-UA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Такено</a:t>
            </a:r>
            <a:r>
              <a:rPr lang="uk-UA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uk-UA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Дзео</a:t>
            </a:r>
            <a:r>
              <a:rPr lang="uk-UA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- «Записки </a:t>
            </a:r>
            <a:r>
              <a:rPr lang="uk-UA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Намбу</a:t>
            </a:r>
            <a:r>
              <a:rPr lang="uk-UA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»)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06925" y="0"/>
            <a:ext cx="4568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388" y="2133600"/>
            <a:ext cx="8856662" cy="4492625"/>
          </a:xfrm>
        </p:spPr>
        <p:txBody>
          <a:bodyPr/>
          <a:lstStyle/>
          <a:p>
            <a:r>
              <a:rPr lang="uk-UA" sz="2800" smtClean="0"/>
              <a:t>Класичне чайне дійство як процес регулюється чотирма принципами: гармонія (ва), шанування (Кей), чистота (сей), спокій (дзяку), які називають «чотирма шляхетними істинами» шляху чаю, за аналогією з «чотирма шляхетними істинами» буддизму, підкреслюючи їх найважливіше значення для чайної церемонії. Їх втіленням повинна була стати і вся церемонія в цілому - її зміст, дух і пафос, - а також кожен її компонент, аж до дрібниць. Ці чотири елементи необхідні для доведення цього мистецтва до досконалості.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3375"/>
            <a:ext cx="9144000" cy="1054100"/>
          </a:xfrm>
        </p:spPr>
        <p:txBody>
          <a:bodyPr/>
          <a:lstStyle/>
          <a:p>
            <a:r>
              <a:rPr lang="uk-UA" sz="6000" b="1" smtClean="0"/>
              <a:t>Принципи чайної церемонії 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80" y="1916832"/>
            <a:ext cx="4506257" cy="4896544"/>
          </a:xfrm>
        </p:spPr>
        <p:txBody>
          <a:bodyPr rtlCol="0">
            <a:normAutofit fontScale="92500" lnSpcReduction="10000"/>
          </a:bodyPr>
          <a:lstStyle/>
          <a:p>
            <a:pPr marL="365760" indent="-365760" fontAlgn="auto">
              <a:spcAft>
                <a:spcPts val="0"/>
              </a:spcAft>
              <a:defRPr/>
            </a:pPr>
            <a:r>
              <a:rPr lang="uk-UA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"Гармонія" </a:t>
            </a:r>
            <a:r>
              <a:rPr lang="uk-UA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передбачає внутрішню єдність між учасниками чаювання, коли перестають відчуватися відмінності між «гостями» («головним гостем» та іншими «гостями») і між «гостями» і «господарем» - всі присутні стають якимось внутрішнім однорідним цілим. Душевний стан учасників церемонії повинно бути співзвучним атмосфері панує в чайної кімнаті. </a:t>
            </a:r>
          </a:p>
        </p:txBody>
      </p:sp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0" y="333375"/>
            <a:ext cx="9144000" cy="1054100"/>
          </a:xfrm>
        </p:spPr>
        <p:txBody>
          <a:bodyPr/>
          <a:lstStyle/>
          <a:p>
            <a:r>
              <a:rPr lang="uk-UA" smtClean="0"/>
              <a:t>1 Принципи чайної церемонії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29138" y="2349500"/>
            <a:ext cx="4614862" cy="747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248347"/>
            <a:ext cx="4211959" cy="4276997"/>
          </a:xfrm>
        </p:spPr>
        <p:txBody>
          <a:bodyPr rtlCol="0">
            <a:normAutofit/>
          </a:bodyPr>
          <a:lstStyle/>
          <a:p>
            <a:pPr marL="365760" indent="-365760" fontAlgn="auto">
              <a:spcAft>
                <a:spcPts val="0"/>
              </a:spcAft>
              <a:defRPr/>
            </a:pP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</a:t>
            </a:r>
            <a:r>
              <a:rPr lang="ru-RU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Шанування</a:t>
            </a: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»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 У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ньому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проглядаються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два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рівні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Перший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рівень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-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загальнокультурний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Учасник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чаювання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повинен з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повагою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ставитися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до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присутніх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в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чайній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кімнаті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до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свого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настрою, до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дійства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до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оточуючих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речей.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Другий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рівень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-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буддистський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  <a:endParaRPr lang="uk-UA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34925" y="260350"/>
            <a:ext cx="9144000" cy="1054100"/>
          </a:xfrm>
        </p:spPr>
        <p:txBody>
          <a:bodyPr/>
          <a:lstStyle/>
          <a:p>
            <a:r>
              <a:rPr lang="uk-UA" smtClean="0"/>
              <a:t>2 Принципи чайної церемонії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104206" y="2060848"/>
            <a:ext cx="5035229" cy="4536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730" y="1916832"/>
            <a:ext cx="4422254" cy="4775423"/>
          </a:xfrm>
        </p:spPr>
        <p:txBody>
          <a:bodyPr rtlCol="0">
            <a:normAutofit/>
          </a:bodyPr>
          <a:lstStyle/>
          <a:p>
            <a:pPr marL="365760" indent="-365760" fontAlgn="auto">
              <a:spcAft>
                <a:spcPts val="0"/>
              </a:spcAft>
              <a:defRPr/>
            </a:pPr>
            <a:r>
              <a:rPr lang="uk-UA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«Чистота» </a:t>
            </a:r>
            <a:r>
              <a:rPr lang="uk-UA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 брати участь у чайній церемонії можна тільки з чистим серцем і помислами, без будь-яких корисливих намірів. Чистота ототожнюється з добром, і звільнення від нечистот асоціювалося з набуттям заступництва богів, і, отже, зі здоров'ям і отриманням всіляких благ.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333375"/>
            <a:ext cx="9251950" cy="1054100"/>
          </a:xfrm>
        </p:spPr>
        <p:txBody>
          <a:bodyPr/>
          <a:lstStyle/>
          <a:p>
            <a:r>
              <a:rPr lang="uk-UA" smtClean="0"/>
              <a:t>3 Принципи чайної церемонії 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2276475"/>
            <a:ext cx="428625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" y="1988840"/>
            <a:ext cx="4644008" cy="4680519"/>
          </a:xfrm>
        </p:spPr>
        <p:txBody>
          <a:bodyPr rtlCol="0">
            <a:normAutofit/>
          </a:bodyPr>
          <a:lstStyle/>
          <a:p>
            <a:pPr marL="365760" indent="-365760" fontAlgn="auto">
              <a:spcAft>
                <a:spcPts val="0"/>
              </a:spcAft>
              <a:defRPr/>
            </a:pPr>
            <a:r>
              <a:rPr lang="uk-UA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«Спокій» </a:t>
            </a:r>
            <a:r>
              <a:rPr lang="uk-UA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 Неодмінною умовою участі в чайній церемонії є спокійне стану духу як «господаря» так і «гостей». З повним спокоєм, тобто без хвилювання чи роздратування, учасники чаювання повинні ставитися до ритуалу, використовуваної начиння.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569913"/>
            <a:ext cx="9144000" cy="1054100"/>
          </a:xfrm>
        </p:spPr>
        <p:txBody>
          <a:bodyPr/>
          <a:lstStyle/>
          <a:p>
            <a:r>
              <a:rPr lang="uk-UA" smtClean="0"/>
              <a:t>4 Принципи чайної церемонії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572000" y="2132856"/>
            <a:ext cx="4608512" cy="41044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вердый переплет">
    <a:dk1>
      <a:sysClr val="windowText" lastClr="000000"/>
    </a:dk1>
    <a:lt1>
      <a:sysClr val="window" lastClr="FFFFFF"/>
    </a:lt1>
    <a:dk2>
      <a:srgbClr val="895D1D"/>
    </a:dk2>
    <a:lt2>
      <a:srgbClr val="ECE9C6"/>
    </a:lt2>
    <a:accent1>
      <a:srgbClr val="873624"/>
    </a:accent1>
    <a:accent2>
      <a:srgbClr val="D6862D"/>
    </a:accent2>
    <a:accent3>
      <a:srgbClr val="D0BE40"/>
    </a:accent3>
    <a:accent4>
      <a:srgbClr val="877F6C"/>
    </a:accent4>
    <a:accent5>
      <a:srgbClr val="972109"/>
    </a:accent5>
    <a:accent6>
      <a:srgbClr val="AEB795"/>
    </a:accent6>
    <a:hlink>
      <a:srgbClr val="CC9900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122</TotalTime>
  <Words>1041</Words>
  <Application>Microsoft Office PowerPoint</Application>
  <PresentationFormat>Экран (4:3)</PresentationFormat>
  <Paragraphs>66</Paragraphs>
  <Slides>18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9</vt:i4>
      </vt:variant>
      <vt:variant>
        <vt:lpstr>Заголовки слайдов</vt:lpstr>
      </vt:variant>
      <vt:variant>
        <vt:i4>18</vt:i4>
      </vt:variant>
    </vt:vector>
  </HeadingPairs>
  <TitlesOfParts>
    <vt:vector size="32" baseType="lpstr">
      <vt:lpstr>Times New Roman</vt:lpstr>
      <vt:lpstr>Arial</vt:lpstr>
      <vt:lpstr>Wingdings</vt:lpstr>
      <vt:lpstr>Calibri</vt:lpstr>
      <vt:lpstr>Book Antiqua</vt:lpstr>
      <vt:lpstr>Твердый переплет</vt:lpstr>
      <vt:lpstr>Твердый переплет</vt:lpstr>
      <vt:lpstr>Твердый переплет</vt:lpstr>
      <vt:lpstr>Твердый переплет</vt:lpstr>
      <vt:lpstr>Твердый переплет</vt:lpstr>
      <vt:lpstr>Твердый переплет</vt:lpstr>
      <vt:lpstr>Твердый переплет</vt:lpstr>
      <vt:lpstr>Твердый переплет</vt:lpstr>
      <vt:lpstr>Твердый переплет</vt:lpstr>
      <vt:lpstr>Слайд 1</vt:lpstr>
      <vt:lpstr>Зміст</vt:lpstr>
      <vt:lpstr>"Смак чаю" і "смак дзен" </vt:lpstr>
      <vt:lpstr>Слайд 4</vt:lpstr>
      <vt:lpstr>Принципи чайної церемонії </vt:lpstr>
      <vt:lpstr>1 Принципи чайної церемонії </vt:lpstr>
      <vt:lpstr>2 Принципи чайної церемонії </vt:lpstr>
      <vt:lpstr>3 Принципи чайної церемонії </vt:lpstr>
      <vt:lpstr>4 Принципи чайної церемонії</vt:lpstr>
      <vt:lpstr>Чайний будиночок</vt:lpstr>
      <vt:lpstr>Слайд 11</vt:lpstr>
      <vt:lpstr>Список речей </vt:lpstr>
      <vt:lpstr>Чайне дійство </vt:lpstr>
      <vt:lpstr>Слайд 14</vt:lpstr>
      <vt:lpstr>Як готувати чай </vt:lpstr>
      <vt:lpstr>Вода</vt:lpstr>
      <vt:lpstr>Слайд 17</vt:lpstr>
      <vt:lpstr>Висновок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Японська чайна церемонія - що це? </dc:title>
  <dc:creator>Надежда</dc:creator>
  <cp:lastModifiedBy>User</cp:lastModifiedBy>
  <cp:revision>11</cp:revision>
  <dcterms:created xsi:type="dcterms:W3CDTF">2012-03-02T16:59:41Z</dcterms:created>
  <dcterms:modified xsi:type="dcterms:W3CDTF">2014-02-17T17:12:49Z</dcterms:modified>
</cp:coreProperties>
</file>